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6" r:id="rId5"/>
    <p:sldId id="258" r:id="rId6"/>
    <p:sldId id="358" r:id="rId7"/>
    <p:sldId id="359" r:id="rId8"/>
    <p:sldId id="360" r:id="rId9"/>
    <p:sldId id="361" r:id="rId10"/>
    <p:sldId id="362" r:id="rId11"/>
    <p:sldId id="363" r:id="rId12"/>
    <p:sldId id="364" r:id="rId13"/>
    <p:sldId id="357" r:id="rId14"/>
    <p:sldId id="365" r:id="rId15"/>
    <p:sldId id="366" r:id="rId16"/>
    <p:sldId id="368" r:id="rId17"/>
    <p:sldId id="369" r:id="rId18"/>
    <p:sldId id="370" r:id="rId19"/>
    <p:sldId id="371" r:id="rId20"/>
    <p:sldId id="372" r:id="rId21"/>
    <p:sldId id="373" r:id="rId22"/>
    <p:sldId id="374" r:id="rId23"/>
    <p:sldId id="375" r:id="rId24"/>
    <p:sldId id="377" r:id="rId25"/>
    <p:sldId id="376" r:id="rId26"/>
    <p:sldId id="378" r:id="rId27"/>
    <p:sldId id="379" r:id="rId28"/>
    <p:sldId id="381" r:id="rId29"/>
    <p:sldId id="382" r:id="rId30"/>
    <p:sldId id="384" r:id="rId31"/>
    <p:sldId id="383" r:id="rId32"/>
    <p:sldId id="385" r:id="rId33"/>
    <p:sldId id="386" r:id="rId34"/>
    <p:sldId id="387" r:id="rId35"/>
    <p:sldId id="388" r:id="rId36"/>
    <p:sldId id="389" r:id="rId37"/>
    <p:sldId id="390" r:id="rId38"/>
    <p:sldId id="391" r:id="rId39"/>
    <p:sldId id="392" r:id="rId40"/>
    <p:sldId id="393" r:id="rId41"/>
    <p:sldId id="394" r:id="rId42"/>
    <p:sldId id="395" r:id="rId43"/>
    <p:sldId id="396" r:id="rId44"/>
    <p:sldId id="397" r:id="rId45"/>
    <p:sldId id="399" r:id="rId46"/>
    <p:sldId id="400" r:id="rId47"/>
    <p:sldId id="401"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2F0"/>
    <a:srgbClr val="DFEAF0"/>
    <a:srgbClr val="00B0F0"/>
    <a:srgbClr val="FEEFC2"/>
    <a:srgbClr val="FEE682"/>
    <a:srgbClr val="FECF33"/>
    <a:srgbClr val="FEEBB8"/>
    <a:srgbClr val="FEE58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5"/>
    <p:restoredTop sz="93050"/>
  </p:normalViewPr>
  <p:slideViewPr>
    <p:cSldViewPr snapToGrid="0">
      <p:cViewPr>
        <p:scale>
          <a:sx n="58" d="100"/>
          <a:sy n="58" d="100"/>
        </p:scale>
        <p:origin x="260" y="60"/>
      </p:cViewPr>
      <p:guideLst/>
    </p:cSldViewPr>
  </p:slideViewPr>
  <p:outlineViewPr>
    <p:cViewPr>
      <p:scale>
        <a:sx n="20" d="100"/>
        <a:sy n="20"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5B652-339F-2F42-BEF5-D21BE2BFEF04}" type="datetimeFigureOut">
              <a:rPr lang="fr-FR" smtClean="0"/>
              <a:t>20/06/2025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8D13F-51CC-B141-ABE5-BC36F8F9216D}" type="slidenum">
              <a:rPr lang="fr-FR" smtClean="0"/>
              <a:t>‹N°›</a:t>
            </a:fld>
            <a:endParaRPr lang="fr-FR"/>
          </a:p>
        </p:txBody>
      </p:sp>
    </p:spTree>
    <p:extLst>
      <p:ext uri="{BB962C8B-B14F-4D97-AF65-F5344CB8AC3E}">
        <p14:creationId xmlns:p14="http://schemas.microsoft.com/office/powerpoint/2010/main" val="350339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AEQie-SRTO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mmaclit.com/2017/05/09/repartition-des-taches-hommes-femme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imginn.com/p/Ceah18aAAMo/" TargetMode="External"/><Relationship Id="rId4" Type="http://schemas.openxmlformats.org/officeDocument/2006/relationships/hyperlink" Target="https://emmaclit.com/2022/05/19/ca-se-met-ou/"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ournaldequebec.com/2019/04/09/andre-fortin-renonce-a-la-course-a-la-chefferie-du-plq"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User:Gage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User:Chabe0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e.wikipedia.org/wiki/Moritz_Daniel_Oppenhei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eepik.com/author/theyuriarcurscolle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1</a:t>
            </a:fld>
            <a:endParaRPr lang="fr-FR"/>
          </a:p>
        </p:txBody>
      </p:sp>
    </p:spTree>
    <p:extLst>
      <p:ext uri="{BB962C8B-B14F-4D97-AF65-F5344CB8AC3E}">
        <p14:creationId xmlns:p14="http://schemas.microsoft.com/office/powerpoint/2010/main" val="1175148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Titre inconnu</a:t>
            </a:r>
          </a:p>
          <a:p>
            <a:r>
              <a:rPr lang="fr-CA" sz="1200" b="0" i="0" kern="1200" dirty="0">
                <a:solidFill>
                  <a:schemeClr val="tx1"/>
                </a:solidFill>
                <a:effectLst/>
                <a:latin typeface="+mn-lt"/>
                <a:ea typeface="+mn-ea"/>
                <a:cs typeface="+mn-cs"/>
              </a:rPr>
              <a:t>Cade Martin</a:t>
            </a:r>
          </a:p>
          <a:p>
            <a:r>
              <a:rPr lang="fr-CA" dirty="0"/>
              <a:t>https://pixnio.com/people/male-men/man-use-a-damp-mop-to-clean-dust-collected-on-floor</a:t>
            </a:r>
          </a:p>
          <a:p>
            <a:r>
              <a:rPr lang="fr-CA" dirty="0"/>
              <a:t>CCO</a:t>
            </a: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23</a:t>
            </a:fld>
            <a:endParaRPr lang="fr-FR"/>
          </a:p>
        </p:txBody>
      </p:sp>
    </p:spTree>
    <p:extLst>
      <p:ext uri="{BB962C8B-B14F-4D97-AF65-F5344CB8AC3E}">
        <p14:creationId xmlns:p14="http://schemas.microsoft.com/office/powerpoint/2010/main" val="210894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Courte vidéo humoristique qui se veut un plaidoyer pour la dévalorisation des femmes et du travail de soin inspirée par la pandémie de COVID-19. Plusieurs statistiques sur le monde du travail concernent la France, mais le tout reste pertinent pour nous puisque la situation est similaire ici : Et tout le monde s'enferme #3 – Elles (4:50)</a:t>
            </a:r>
          </a:p>
          <a:p>
            <a:r>
              <a:rPr lang="fr-CA" dirty="0">
                <a:hlinkClick r:id="rId3"/>
              </a:rPr>
              <a:t>https://www.youtube.com/watch?v=AEQie-SRTOY</a:t>
            </a:r>
            <a:endParaRPr lang="fr-CA" dirty="0"/>
          </a:p>
          <a:p>
            <a:endParaRPr lang="fr-CA" dirty="0"/>
          </a:p>
          <a:p>
            <a:r>
              <a:rPr lang="fr-CA" sz="1200" b="0" i="0" kern="1200" dirty="0">
                <a:solidFill>
                  <a:schemeClr val="tx1"/>
                </a:solidFill>
                <a:effectLst/>
                <a:latin typeface="+mn-lt"/>
                <a:ea typeface="+mn-ea"/>
                <a:cs typeface="+mn-cs"/>
              </a:rPr>
              <a:t> </a:t>
            </a:r>
            <a:r>
              <a:rPr lang="fr-CA" sz="1200" b="0" i="1" kern="1200" dirty="0">
                <a:solidFill>
                  <a:schemeClr val="tx1"/>
                </a:solidFill>
                <a:effectLst/>
                <a:latin typeface="+mn-lt"/>
                <a:ea typeface="+mn-ea"/>
                <a:cs typeface="+mn-cs"/>
              </a:rPr>
              <a:t>Débat sur les langues lors de la première Assemblée législative du Bas-Canada le 21 janvier 1793</a:t>
            </a:r>
            <a:r>
              <a:rPr lang="fr-CA" sz="1200" b="0" i="0" kern="1200" dirty="0">
                <a:solidFill>
                  <a:schemeClr val="tx1"/>
                </a:solidFill>
                <a:effectLst/>
                <a:latin typeface="+mn-lt"/>
                <a:ea typeface="+mn-ea"/>
                <a:cs typeface="+mn-cs"/>
              </a:rPr>
              <a:t> </a:t>
            </a:r>
          </a:p>
          <a:p>
            <a:r>
              <a:rPr lang="fr-CA" sz="1200" b="0" i="0" kern="1200" dirty="0">
                <a:solidFill>
                  <a:schemeClr val="tx1"/>
                </a:solidFill>
                <a:effectLst/>
                <a:latin typeface="+mn-lt"/>
                <a:ea typeface="+mn-ea"/>
                <a:cs typeface="+mn-cs"/>
              </a:rPr>
              <a:t>Charles Huot</a:t>
            </a:r>
          </a:p>
          <a:p>
            <a:r>
              <a:rPr lang="fr-CA" dirty="0"/>
              <a:t>https://commons.wikimedia.org/wiki/File:D%C3%A9bat_sur_les_langues_lors_de_la_premi%C3%A8re_Assembl%C3%A9e_l%C3%A9gislative_du_Bas-Canada_le_21_janvier_1793.png</a:t>
            </a:r>
          </a:p>
          <a:p>
            <a:r>
              <a:rPr lang="fr-CA" dirty="0"/>
              <a:t>Domaine public</a:t>
            </a: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24</a:t>
            </a:fld>
            <a:endParaRPr lang="fr-FR"/>
          </a:p>
        </p:txBody>
      </p:sp>
    </p:spTree>
    <p:extLst>
      <p:ext uri="{BB962C8B-B14F-4D97-AF65-F5344CB8AC3E}">
        <p14:creationId xmlns:p14="http://schemas.microsoft.com/office/powerpoint/2010/main" val="301095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74153-E664-F507-A26A-009698D1A09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19187B5-14FE-6E9D-942E-9656E43BF2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69D8CE-D814-8C92-24A7-D5802D7C7219}"/>
              </a:ext>
            </a:extLst>
          </p:cNvPr>
          <p:cNvSpPr>
            <a:spLocks noGrp="1"/>
          </p:cNvSpPr>
          <p:nvPr>
            <p:ph type="body" idx="1"/>
          </p:nvPr>
        </p:nvSpPr>
        <p:spPr/>
        <p:txBody>
          <a:bodyPr/>
          <a:lstStyle/>
          <a:p>
            <a:r>
              <a:rPr lang="fr-FR" sz="1800" dirty="0"/>
              <a:t>BD sur la charge mentale : </a:t>
            </a:r>
            <a:r>
              <a:rPr lang="fr-FR" sz="1800" i="1" dirty="0"/>
              <a:t>Fallait demander</a:t>
            </a:r>
            <a:r>
              <a:rPr lang="fr-FR" sz="1800" dirty="0"/>
              <a:t> d’Emma – </a:t>
            </a:r>
            <a:r>
              <a:rPr lang="fr-FR" sz="1800" dirty="0">
                <a:hlinkClick r:id="rId3"/>
              </a:rPr>
              <a:t>https://emmaclit.com/2017/05/09/repartition-des-taches-hommes-femmes/</a:t>
            </a:r>
            <a:r>
              <a:rPr lang="fr-FR" sz="1800" dirty="0"/>
              <a:t> </a:t>
            </a:r>
          </a:p>
          <a:p>
            <a:r>
              <a:rPr lang="fr-CA" sz="1800" dirty="0"/>
              <a:t>Autre BD d’Emma sur le partage des tâches domestiques : </a:t>
            </a:r>
            <a:r>
              <a:rPr lang="fr-CA" sz="1800" i="1" dirty="0"/>
              <a:t>Ça se met où? – </a:t>
            </a:r>
            <a:r>
              <a:rPr lang="fr-CA" sz="1800" dirty="0">
                <a:hlinkClick r:id="rId4"/>
              </a:rPr>
              <a:t>https://emmaclit.com/2022/05/19/ca-se-met-ou/</a:t>
            </a:r>
            <a:r>
              <a:rPr lang="fr-CA" sz="1800" dirty="0"/>
              <a:t> </a:t>
            </a:r>
          </a:p>
          <a:p>
            <a:r>
              <a:rPr lang="fr-CA" sz="1800" dirty="0"/>
              <a:t>BD (France) sur tâches dans le couple : </a:t>
            </a:r>
            <a:r>
              <a:rPr lang="fr-CA" sz="1800" dirty="0">
                <a:hlinkClick r:id="rId5"/>
              </a:rPr>
              <a:t>https://imginn.com/p/Ceah18aAAMo/</a:t>
            </a:r>
            <a:r>
              <a:rPr lang="fr-CA" sz="1800" dirty="0"/>
              <a:t> </a:t>
            </a:r>
          </a:p>
        </p:txBody>
      </p:sp>
      <p:sp>
        <p:nvSpPr>
          <p:cNvPr id="4" name="Espace réservé du numéro de diapositive 3">
            <a:extLst>
              <a:ext uri="{FF2B5EF4-FFF2-40B4-BE49-F238E27FC236}">
                <a16:creationId xmlns:a16="http://schemas.microsoft.com/office/drawing/2014/main" id="{819912A3-2623-D30C-8270-4630AF646CA0}"/>
              </a:ext>
            </a:extLst>
          </p:cNvPr>
          <p:cNvSpPr>
            <a:spLocks noGrp="1"/>
          </p:cNvSpPr>
          <p:nvPr>
            <p:ph type="sldNum" sz="quarter" idx="5"/>
          </p:nvPr>
        </p:nvSpPr>
        <p:spPr/>
        <p:txBody>
          <a:bodyPr/>
          <a:lstStyle/>
          <a:p>
            <a:fld id="{1518D13F-51CC-B141-ABE5-BC36F8F9216D}" type="slidenum">
              <a:rPr lang="fr-FR" smtClean="0"/>
              <a:t>25</a:t>
            </a:fld>
            <a:endParaRPr lang="fr-FR"/>
          </a:p>
        </p:txBody>
      </p:sp>
    </p:spTree>
    <p:extLst>
      <p:ext uri="{BB962C8B-B14F-4D97-AF65-F5344CB8AC3E}">
        <p14:creationId xmlns:p14="http://schemas.microsoft.com/office/powerpoint/2010/main" val="3910171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74153-E664-F507-A26A-009698D1A09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19187B5-14FE-6E9D-942E-9656E43BF2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69D8CE-D814-8C92-24A7-D5802D7C72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t>Pour des données plus récentes sur la situation au Québec, voir les mises à jour sur la Vitrine statistique sur l’égalité entre les femmes et les hommes de l’Institut de la statistique du Québec.  https://</a:t>
            </a:r>
            <a:r>
              <a:rPr lang="fr-CA" sz="1800" dirty="0" err="1"/>
              <a:t>statistique.quebec.ca</a:t>
            </a:r>
            <a:r>
              <a:rPr lang="fr-CA" sz="1800" dirty="0"/>
              <a:t>/vitrine/</a:t>
            </a:r>
            <a:r>
              <a:rPr lang="fr-CA" sz="1800" dirty="0" err="1"/>
              <a:t>egalite</a:t>
            </a:r>
            <a:r>
              <a:rPr lang="fr-CA" sz="1800" dirty="0"/>
              <a:t>/ensemble/faits-saillants </a:t>
            </a:r>
          </a:p>
        </p:txBody>
      </p:sp>
      <p:sp>
        <p:nvSpPr>
          <p:cNvPr id="4" name="Espace réservé du numéro de diapositive 3">
            <a:extLst>
              <a:ext uri="{FF2B5EF4-FFF2-40B4-BE49-F238E27FC236}">
                <a16:creationId xmlns:a16="http://schemas.microsoft.com/office/drawing/2014/main" id="{819912A3-2623-D30C-8270-4630AF646CA0}"/>
              </a:ext>
            </a:extLst>
          </p:cNvPr>
          <p:cNvSpPr>
            <a:spLocks noGrp="1"/>
          </p:cNvSpPr>
          <p:nvPr>
            <p:ph type="sldNum" sz="quarter" idx="5"/>
          </p:nvPr>
        </p:nvSpPr>
        <p:spPr/>
        <p:txBody>
          <a:bodyPr/>
          <a:lstStyle/>
          <a:p>
            <a:fld id="{1518D13F-51CC-B141-ABE5-BC36F8F9216D}" type="slidenum">
              <a:rPr lang="fr-FR" smtClean="0"/>
              <a:t>26</a:t>
            </a:fld>
            <a:endParaRPr lang="fr-FR"/>
          </a:p>
        </p:txBody>
      </p:sp>
    </p:spTree>
    <p:extLst>
      <p:ext uri="{BB962C8B-B14F-4D97-AF65-F5344CB8AC3E}">
        <p14:creationId xmlns:p14="http://schemas.microsoft.com/office/powerpoint/2010/main" val="193836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8A0D-FABD-5905-9555-2CCDB776FEF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2C5C760F-D7DF-2871-C2B0-2E5BE57AFD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DA8869-19AC-30E2-CF08-9A4AD56CA5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p>
        </p:txBody>
      </p:sp>
      <p:sp>
        <p:nvSpPr>
          <p:cNvPr id="4" name="Espace réservé du numéro de diapositive 3">
            <a:extLst>
              <a:ext uri="{FF2B5EF4-FFF2-40B4-BE49-F238E27FC236}">
                <a16:creationId xmlns:a16="http://schemas.microsoft.com/office/drawing/2014/main" id="{7DFDC7AB-C68E-0D10-349F-1F77D6E90241}"/>
              </a:ext>
            </a:extLst>
          </p:cNvPr>
          <p:cNvSpPr>
            <a:spLocks noGrp="1"/>
          </p:cNvSpPr>
          <p:nvPr>
            <p:ph type="sldNum" sz="quarter" idx="5"/>
          </p:nvPr>
        </p:nvSpPr>
        <p:spPr/>
        <p:txBody>
          <a:bodyPr/>
          <a:lstStyle/>
          <a:p>
            <a:fld id="{1518D13F-51CC-B141-ABE5-BC36F8F9216D}" type="slidenum">
              <a:rPr lang="fr-FR" smtClean="0"/>
              <a:t>27</a:t>
            </a:fld>
            <a:endParaRPr lang="fr-FR"/>
          </a:p>
        </p:txBody>
      </p:sp>
    </p:spTree>
    <p:extLst>
      <p:ext uri="{BB962C8B-B14F-4D97-AF65-F5344CB8AC3E}">
        <p14:creationId xmlns:p14="http://schemas.microsoft.com/office/powerpoint/2010/main" val="2605333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B352-199A-6A1B-8DE0-AFD44EEBE35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83C9683-9F17-6535-52BC-B6ADCD78F4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744ECF-EC22-FBF1-578F-497613D4A0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p>
        </p:txBody>
      </p:sp>
      <p:sp>
        <p:nvSpPr>
          <p:cNvPr id="4" name="Espace réservé du numéro de diapositive 3">
            <a:extLst>
              <a:ext uri="{FF2B5EF4-FFF2-40B4-BE49-F238E27FC236}">
                <a16:creationId xmlns:a16="http://schemas.microsoft.com/office/drawing/2014/main" id="{E37265F1-7F53-1A23-7B04-4C2958FDB18D}"/>
              </a:ext>
            </a:extLst>
          </p:cNvPr>
          <p:cNvSpPr>
            <a:spLocks noGrp="1"/>
          </p:cNvSpPr>
          <p:nvPr>
            <p:ph type="sldNum" sz="quarter" idx="5"/>
          </p:nvPr>
        </p:nvSpPr>
        <p:spPr/>
        <p:txBody>
          <a:bodyPr/>
          <a:lstStyle/>
          <a:p>
            <a:fld id="{1518D13F-51CC-B141-ABE5-BC36F8F9216D}" type="slidenum">
              <a:rPr lang="fr-FR" smtClean="0"/>
              <a:t>28</a:t>
            </a:fld>
            <a:endParaRPr lang="fr-FR"/>
          </a:p>
        </p:txBody>
      </p:sp>
    </p:spTree>
    <p:extLst>
      <p:ext uri="{BB962C8B-B14F-4D97-AF65-F5344CB8AC3E}">
        <p14:creationId xmlns:p14="http://schemas.microsoft.com/office/powerpoint/2010/main" val="1247775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1628-7A93-3BBB-7853-3B5F8F12DDB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5FF5093-1C08-5951-269C-4DEF3F50D3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F3F5C8-91A3-B26E-2200-18526BD2F0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t>Pour des chiffres plus récents, voir cette présentation de Ruth Rose basée sur le recensement de 2021 : https://</a:t>
            </a:r>
            <a:r>
              <a:rPr lang="fr-CA" sz="1800" dirty="0" err="1"/>
              <a:t>csf.gouv.qc.ca</a:t>
            </a:r>
            <a:r>
              <a:rPr lang="fr-CA" sz="1800" dirty="0"/>
              <a:t>/</a:t>
            </a:r>
            <a:r>
              <a:rPr lang="fr-CA" sz="1800" dirty="0" err="1"/>
              <a:t>wp</a:t>
            </a:r>
            <a:r>
              <a:rPr lang="fr-CA" sz="1800" dirty="0"/>
              <a:t>-content/</a:t>
            </a:r>
            <a:r>
              <a:rPr lang="fr-CA" sz="1800" dirty="0" err="1"/>
              <a:t>uploads</a:t>
            </a:r>
            <a:r>
              <a:rPr lang="fr-CA" sz="1800" dirty="0"/>
              <a:t>/confAcfas2023_rRose-Lizee.pdf </a:t>
            </a:r>
          </a:p>
        </p:txBody>
      </p:sp>
      <p:sp>
        <p:nvSpPr>
          <p:cNvPr id="4" name="Espace réservé du numéro de diapositive 3">
            <a:extLst>
              <a:ext uri="{FF2B5EF4-FFF2-40B4-BE49-F238E27FC236}">
                <a16:creationId xmlns:a16="http://schemas.microsoft.com/office/drawing/2014/main" id="{5F16AE63-2084-DD82-7659-1C2D1A890E64}"/>
              </a:ext>
            </a:extLst>
          </p:cNvPr>
          <p:cNvSpPr>
            <a:spLocks noGrp="1"/>
          </p:cNvSpPr>
          <p:nvPr>
            <p:ph type="sldNum" sz="quarter" idx="5"/>
          </p:nvPr>
        </p:nvSpPr>
        <p:spPr/>
        <p:txBody>
          <a:bodyPr/>
          <a:lstStyle/>
          <a:p>
            <a:fld id="{1518D13F-51CC-B141-ABE5-BC36F8F9216D}" type="slidenum">
              <a:rPr lang="fr-FR" smtClean="0"/>
              <a:t>29</a:t>
            </a:fld>
            <a:endParaRPr lang="fr-FR"/>
          </a:p>
        </p:txBody>
      </p:sp>
    </p:spTree>
    <p:extLst>
      <p:ext uri="{BB962C8B-B14F-4D97-AF65-F5344CB8AC3E}">
        <p14:creationId xmlns:p14="http://schemas.microsoft.com/office/powerpoint/2010/main" val="425502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B352-199A-6A1B-8DE0-AFD44EEBE35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83C9683-9F17-6535-52BC-B6ADCD78F4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744ECF-EC22-FBF1-578F-497613D4A0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p>
        </p:txBody>
      </p:sp>
      <p:sp>
        <p:nvSpPr>
          <p:cNvPr id="4" name="Espace réservé du numéro de diapositive 3">
            <a:extLst>
              <a:ext uri="{FF2B5EF4-FFF2-40B4-BE49-F238E27FC236}">
                <a16:creationId xmlns:a16="http://schemas.microsoft.com/office/drawing/2014/main" id="{E37265F1-7F53-1A23-7B04-4C2958FDB18D}"/>
              </a:ext>
            </a:extLst>
          </p:cNvPr>
          <p:cNvSpPr>
            <a:spLocks noGrp="1"/>
          </p:cNvSpPr>
          <p:nvPr>
            <p:ph type="sldNum" sz="quarter" idx="5"/>
          </p:nvPr>
        </p:nvSpPr>
        <p:spPr/>
        <p:txBody>
          <a:bodyPr/>
          <a:lstStyle/>
          <a:p>
            <a:fld id="{1518D13F-51CC-B141-ABE5-BC36F8F9216D}" type="slidenum">
              <a:rPr lang="fr-FR" smtClean="0"/>
              <a:t>30</a:t>
            </a:fld>
            <a:endParaRPr lang="fr-FR"/>
          </a:p>
        </p:txBody>
      </p:sp>
    </p:spTree>
    <p:extLst>
      <p:ext uri="{BB962C8B-B14F-4D97-AF65-F5344CB8AC3E}">
        <p14:creationId xmlns:p14="http://schemas.microsoft.com/office/powerpoint/2010/main" val="157409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156DB-4A79-B6C9-8D11-D43CF534167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762B56FE-6BF0-6B5C-1E4A-BFAFEA3F57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544E02-6B66-4639-C2D0-5500D43765C9}"/>
              </a:ext>
            </a:extLst>
          </p:cNvPr>
          <p:cNvSpPr>
            <a:spLocks noGrp="1"/>
          </p:cNvSpPr>
          <p:nvPr>
            <p:ph type="body" idx="1"/>
          </p:nvPr>
        </p:nvSpPr>
        <p:spPr/>
        <p:txBody>
          <a:bodyPr/>
          <a:lstStyle/>
          <a:p>
            <a:r>
              <a:rPr lang="fr-CA" sz="1800" b="0" i="0" dirty="0">
                <a:solidFill>
                  <a:srgbClr val="111111"/>
                </a:solidFill>
                <a:effectLst/>
                <a:latin typeface="IBM Plex Serif" panose="020F0502020204030204" pitchFamily="18" charset="0"/>
              </a:rPr>
              <a:t>Au Québec, dans l’histoire récente, il y a de nombreuses démissions de politiciennes et de politiciens qui n’arrivent pas à articuler leur vie professionnelle et leurs responsabilités familiales, Voir exemple de la démission d’André Fortin qui affirme ceci : « La situation familiale que j’ai en ce moment, ça ne me permet pas d’être un chef de parti présent, engagé, prêt des militants, et d’être en même temps le genre de père que je veux être pour mes filles. »  </a:t>
            </a:r>
            <a:r>
              <a:rPr lang="fr-CA" sz="1800" dirty="0">
                <a:hlinkClick r:id="rId3"/>
              </a:rPr>
              <a:t>André Fortin renonce à la course à la direction du PLQ | JDQ</a:t>
            </a:r>
            <a:r>
              <a:rPr lang="fr-CA" sz="1800" dirty="0"/>
              <a:t> </a:t>
            </a:r>
          </a:p>
        </p:txBody>
      </p:sp>
      <p:sp>
        <p:nvSpPr>
          <p:cNvPr id="4" name="Espace réservé du numéro de diapositive 3">
            <a:extLst>
              <a:ext uri="{FF2B5EF4-FFF2-40B4-BE49-F238E27FC236}">
                <a16:creationId xmlns:a16="http://schemas.microsoft.com/office/drawing/2014/main" id="{4F3C8E58-0376-30FE-110E-4837A474BC8C}"/>
              </a:ext>
            </a:extLst>
          </p:cNvPr>
          <p:cNvSpPr>
            <a:spLocks noGrp="1"/>
          </p:cNvSpPr>
          <p:nvPr>
            <p:ph type="sldNum" sz="quarter" idx="5"/>
          </p:nvPr>
        </p:nvSpPr>
        <p:spPr/>
        <p:txBody>
          <a:bodyPr/>
          <a:lstStyle/>
          <a:p>
            <a:fld id="{1518D13F-51CC-B141-ABE5-BC36F8F9216D}" type="slidenum">
              <a:rPr lang="fr-FR" smtClean="0"/>
              <a:t>31</a:t>
            </a:fld>
            <a:endParaRPr lang="fr-FR"/>
          </a:p>
        </p:txBody>
      </p:sp>
    </p:spTree>
    <p:extLst>
      <p:ext uri="{BB962C8B-B14F-4D97-AF65-F5344CB8AC3E}">
        <p14:creationId xmlns:p14="http://schemas.microsoft.com/office/powerpoint/2010/main" val="408561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32</a:t>
            </a:fld>
            <a:endParaRPr lang="fr-FR"/>
          </a:p>
        </p:txBody>
      </p:sp>
    </p:spTree>
    <p:extLst>
      <p:ext uri="{BB962C8B-B14F-4D97-AF65-F5344CB8AC3E}">
        <p14:creationId xmlns:p14="http://schemas.microsoft.com/office/powerpoint/2010/main" val="411297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2</a:t>
            </a:fld>
            <a:endParaRPr lang="fr-FR"/>
          </a:p>
        </p:txBody>
      </p:sp>
    </p:spTree>
    <p:extLst>
      <p:ext uri="{BB962C8B-B14F-4D97-AF65-F5344CB8AC3E}">
        <p14:creationId xmlns:p14="http://schemas.microsoft.com/office/powerpoint/2010/main" val="2371376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0D6C-0223-FD99-A2DD-08B933425E9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2EB2454-523D-946C-0687-2AB526590D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AD9890-EC24-F438-D935-710169D4942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16C4983-B19F-1A00-5D16-597ACAFA2CD6}"/>
              </a:ext>
            </a:extLst>
          </p:cNvPr>
          <p:cNvSpPr>
            <a:spLocks noGrp="1"/>
          </p:cNvSpPr>
          <p:nvPr>
            <p:ph type="sldNum" sz="quarter" idx="5"/>
          </p:nvPr>
        </p:nvSpPr>
        <p:spPr/>
        <p:txBody>
          <a:bodyPr/>
          <a:lstStyle/>
          <a:p>
            <a:fld id="{1518D13F-51CC-B141-ABE5-BC36F8F9216D}" type="slidenum">
              <a:rPr lang="fr-FR" smtClean="0"/>
              <a:t>33</a:t>
            </a:fld>
            <a:endParaRPr lang="fr-FR"/>
          </a:p>
        </p:txBody>
      </p:sp>
    </p:spTree>
    <p:extLst>
      <p:ext uri="{BB962C8B-B14F-4D97-AF65-F5344CB8AC3E}">
        <p14:creationId xmlns:p14="http://schemas.microsoft.com/office/powerpoint/2010/main" val="30281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053F-8D55-E29D-8CA8-91373F99DB5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9572C933-3885-34BC-AA20-2C93D18B81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A9BCDC-E305-04BE-606C-79C7CFF970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1" kern="1200" dirty="0" err="1">
                <a:solidFill>
                  <a:schemeClr val="tx1"/>
                </a:solidFill>
                <a:effectLst/>
                <a:latin typeface="+mn-lt"/>
                <a:ea typeface="+mn-ea"/>
                <a:cs typeface="+mn-cs"/>
              </a:rPr>
              <a:t>Aristotelia</a:t>
            </a:r>
            <a:r>
              <a:rPr lang="fr-CA" sz="1200" b="0" i="1" kern="1200" dirty="0">
                <a:solidFill>
                  <a:schemeClr val="tx1"/>
                </a:solidFill>
                <a:effectLst/>
                <a:latin typeface="+mn-lt"/>
                <a:ea typeface="+mn-ea"/>
                <a:cs typeface="+mn-cs"/>
              </a:rPr>
              <a:t> </a:t>
            </a:r>
            <a:r>
              <a:rPr lang="fr-CA" sz="1200" b="0" i="1" kern="1200" dirty="0" err="1">
                <a:solidFill>
                  <a:schemeClr val="tx1"/>
                </a:solidFill>
                <a:effectLst/>
                <a:latin typeface="+mn-lt"/>
                <a:ea typeface="+mn-ea"/>
                <a:cs typeface="+mn-cs"/>
              </a:rPr>
              <a:t>chilensis</a:t>
            </a:r>
            <a:endParaRPr lang="fr-CA"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hlinkClick r:id="rId3" tooltip="User:Gagea"/>
              </a:rPr>
              <a:t>Gagea</a:t>
            </a: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t>https://commons.wikimedia.org/wiki/File:Aristotelia_chilensis_-_leave_-_01.JPG</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kern="1200" dirty="0">
                <a:solidFill>
                  <a:schemeClr val="tx1"/>
                </a:solidFill>
                <a:effectLst/>
                <a:latin typeface="+mn-lt"/>
                <a:ea typeface="+mn-ea"/>
                <a:cs typeface="+mn-cs"/>
              </a:rPr>
              <a:t>CC BY-SA 3.0</a:t>
            </a:r>
            <a:endParaRPr lang="fr-CA" sz="1800" dirty="0"/>
          </a:p>
        </p:txBody>
      </p:sp>
      <p:sp>
        <p:nvSpPr>
          <p:cNvPr id="4" name="Espace réservé du numéro de diapositive 3">
            <a:extLst>
              <a:ext uri="{FF2B5EF4-FFF2-40B4-BE49-F238E27FC236}">
                <a16:creationId xmlns:a16="http://schemas.microsoft.com/office/drawing/2014/main" id="{05FE4194-7030-DBB4-D5D1-502E2C0E9837}"/>
              </a:ext>
            </a:extLst>
          </p:cNvPr>
          <p:cNvSpPr>
            <a:spLocks noGrp="1"/>
          </p:cNvSpPr>
          <p:nvPr>
            <p:ph type="sldNum" sz="quarter" idx="5"/>
          </p:nvPr>
        </p:nvSpPr>
        <p:spPr/>
        <p:txBody>
          <a:bodyPr/>
          <a:lstStyle/>
          <a:p>
            <a:fld id="{1518D13F-51CC-B141-ABE5-BC36F8F9216D}" type="slidenum">
              <a:rPr lang="fr-FR" smtClean="0"/>
              <a:t>34</a:t>
            </a:fld>
            <a:endParaRPr lang="fr-FR"/>
          </a:p>
        </p:txBody>
      </p:sp>
    </p:spTree>
    <p:extLst>
      <p:ext uri="{BB962C8B-B14F-4D97-AF65-F5344CB8AC3E}">
        <p14:creationId xmlns:p14="http://schemas.microsoft.com/office/powerpoint/2010/main" val="147529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kern="1200" dirty="0">
                <a:solidFill>
                  <a:schemeClr val="tx1"/>
                </a:solidFill>
                <a:effectLst/>
                <a:latin typeface="+mn-lt"/>
                <a:ea typeface="+mn-ea"/>
                <a:cs typeface="+mn-cs"/>
              </a:rPr>
              <a:t>Statue de l'Égalité, Monument à la République, Paris</a:t>
            </a:r>
          </a:p>
          <a:p>
            <a:r>
              <a:rPr lang="fr-CA" sz="1200" b="0" i="0" u="sng" kern="1200" dirty="0">
                <a:solidFill>
                  <a:schemeClr val="tx1"/>
                </a:solidFill>
                <a:effectLst/>
                <a:latin typeface="+mn-lt"/>
                <a:ea typeface="+mn-ea"/>
                <a:cs typeface="+mn-cs"/>
                <a:hlinkClick r:id="rId3" tooltip="User:Chabe01"/>
              </a:rPr>
              <a:t>Chabe01</a:t>
            </a:r>
            <a:endParaRPr lang="fr-CA" sz="1200" b="0" i="0" u="sng" kern="1200" dirty="0">
              <a:solidFill>
                <a:schemeClr val="tx1"/>
              </a:solidFill>
              <a:effectLst/>
              <a:latin typeface="+mn-lt"/>
              <a:ea typeface="+mn-ea"/>
              <a:cs typeface="+mn-cs"/>
            </a:endParaRPr>
          </a:p>
          <a:p>
            <a:r>
              <a:rPr lang="fr-CA" sz="1200" b="0" i="0" u="sng" kern="1200" dirty="0">
                <a:solidFill>
                  <a:schemeClr val="tx1"/>
                </a:solidFill>
                <a:effectLst/>
                <a:latin typeface="+mn-lt"/>
                <a:ea typeface="+mn-ea"/>
                <a:cs typeface="+mn-cs"/>
              </a:rPr>
              <a:t>https://commons.wikimedia.org/wiki/File:Statue_%C3%89galit%C3%A9_Monument_R%C3%A9publique_Paris_9.jpg</a:t>
            </a:r>
          </a:p>
          <a:p>
            <a:r>
              <a:rPr lang="fr-CA" sz="1200" b="0" i="0" kern="1200" dirty="0">
                <a:solidFill>
                  <a:schemeClr val="tx1"/>
                </a:solidFill>
                <a:effectLst/>
                <a:latin typeface="+mn-lt"/>
                <a:ea typeface="+mn-ea"/>
                <a:cs typeface="+mn-cs"/>
              </a:rPr>
              <a:t>CC-BY-SA 4.0 </a:t>
            </a:r>
            <a:endParaRPr lang="fr-CA" sz="1200" b="0" i="0" u="sng" kern="1200" dirty="0">
              <a:solidFill>
                <a:schemeClr val="tx1"/>
              </a:solidFill>
              <a:effectLst/>
              <a:latin typeface="+mn-lt"/>
              <a:ea typeface="+mn-ea"/>
              <a:cs typeface="+mn-cs"/>
            </a:endParaRPr>
          </a:p>
          <a:p>
            <a:endParaRPr lang="fr-CA"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36</a:t>
            </a:fld>
            <a:endParaRPr lang="fr-FR"/>
          </a:p>
        </p:txBody>
      </p:sp>
    </p:spTree>
    <p:extLst>
      <p:ext uri="{BB962C8B-B14F-4D97-AF65-F5344CB8AC3E}">
        <p14:creationId xmlns:p14="http://schemas.microsoft.com/office/powerpoint/2010/main" val="4021799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29AE3-46A4-1D17-F41E-E12328E3F60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2058DD7-E349-504E-366C-B043F6EEA2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D206B7-8FA2-FEA3-CA13-798E899EA1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lang="fr-CA" sz="1200" b="1" i="0" kern="1200" dirty="0">
                <a:solidFill>
                  <a:schemeClr val="tx1"/>
                </a:solidFill>
                <a:effectLst/>
                <a:latin typeface="+mn-lt"/>
                <a:ea typeface="+mn-ea"/>
                <a:cs typeface="+mn-cs"/>
              </a:rPr>
              <a:t>Mendelssohn-Lessing </a:t>
            </a:r>
            <a:r>
              <a:rPr lang="fr-CA" sz="1200" b="1" i="0" kern="1200" dirty="0" err="1">
                <a:solidFill>
                  <a:schemeClr val="tx1"/>
                </a:solidFill>
                <a:effectLst/>
                <a:latin typeface="+mn-lt"/>
                <a:ea typeface="+mn-ea"/>
                <a:cs typeface="+mn-cs"/>
              </a:rPr>
              <a:t>Kupferstich</a:t>
            </a:r>
            <a:endParaRPr lang="fr-CA" sz="1200" b="1" i="0" kern="1200" dirty="0">
              <a:solidFill>
                <a:schemeClr val="tx1"/>
              </a:solidFill>
              <a:effectLst/>
              <a:latin typeface="+mn-lt"/>
              <a:ea typeface="+mn-ea"/>
              <a:cs typeface="+mn-cs"/>
            </a:endParaRPr>
          </a:p>
          <a:p>
            <a:pPr algn="l">
              <a:spcAft>
                <a:spcPts val="750"/>
              </a:spcAft>
              <a:buFont typeface="Arial" panose="020B0604020202020204" pitchFamily="34" charset="0"/>
              <a:buNone/>
            </a:pPr>
            <a:r>
              <a:rPr lang="fr-CA" sz="1200" b="0" i="0" u="none" strike="noStrike" kern="1200" dirty="0">
                <a:solidFill>
                  <a:schemeClr val="tx1"/>
                </a:solidFill>
                <a:effectLst/>
                <a:latin typeface="+mn-lt"/>
                <a:ea typeface="+mn-ea"/>
                <a:cs typeface="+mn-cs"/>
                <a:hlinkClick r:id="rId3" tooltip="de:Moritz Daniel Oppenheim"/>
              </a:rPr>
              <a:t>Moritz Daniel Oppenheim</a:t>
            </a:r>
            <a:r>
              <a:rPr lang="fr-CA" sz="1200" b="0" i="0" kern="1200" dirty="0">
                <a:solidFill>
                  <a:schemeClr val="tx1"/>
                </a:solidFill>
                <a:effectLst/>
                <a:latin typeface="+mn-lt"/>
                <a:ea typeface="+mn-ea"/>
                <a:cs typeface="+mn-cs"/>
              </a:rPr>
              <a:t> </a:t>
            </a:r>
          </a:p>
          <a:p>
            <a:pPr algn="l">
              <a:spcAft>
                <a:spcPts val="750"/>
              </a:spcAft>
              <a:buFont typeface="Arial" panose="020B0604020202020204" pitchFamily="34" charset="0"/>
              <a:buNone/>
            </a:pPr>
            <a:r>
              <a:rPr lang="fr-CA" sz="1200" b="0" i="0" kern="1200" dirty="0">
                <a:solidFill>
                  <a:schemeClr val="tx1"/>
                </a:solidFill>
                <a:effectLst/>
                <a:latin typeface="+mn-lt"/>
                <a:ea typeface="+mn-ea"/>
                <a:cs typeface="+mn-cs"/>
              </a:rPr>
              <a:t>https://commons.wikimedia.org/wiki/File:Mendelssohn-Lessing_Kupferstich.jpg?uselang=fr</a:t>
            </a:r>
          </a:p>
          <a:p>
            <a:pPr algn="l">
              <a:spcAft>
                <a:spcPts val="750"/>
              </a:spcAft>
              <a:buFont typeface="Arial" panose="020B0604020202020204" pitchFamily="34" charset="0"/>
              <a:buNone/>
            </a:pPr>
            <a:r>
              <a:rPr lang="fr-CA" sz="1200" b="0" i="0" kern="1200" dirty="0">
                <a:solidFill>
                  <a:schemeClr val="tx1"/>
                </a:solidFill>
                <a:effectLst/>
                <a:latin typeface="+mn-lt"/>
                <a:ea typeface="+mn-ea"/>
                <a:cs typeface="+mn-cs"/>
              </a:rPr>
              <a:t>Domaine public</a:t>
            </a:r>
            <a:endParaRPr lang="fr-CA" sz="1800" b="0" i="0" dirty="0">
              <a:solidFill>
                <a:srgbClr val="202122"/>
              </a:solidFill>
              <a:effectLst/>
              <a:latin typeface="-apple-system"/>
            </a:endParaRPr>
          </a:p>
          <a:p>
            <a:pPr algn="l">
              <a:spcAft>
                <a:spcPts val="750"/>
              </a:spcAft>
              <a:buFont typeface="Arial" panose="020B0604020202020204" pitchFamily="34" charset="0"/>
              <a:buNone/>
            </a:pPr>
            <a:r>
              <a:rPr lang="fr-CA" sz="1800" b="0" i="0" dirty="0">
                <a:solidFill>
                  <a:srgbClr val="202122"/>
                </a:solidFill>
                <a:effectLst/>
                <a:latin typeface="-apple-system"/>
              </a:rPr>
              <a:t>https://fr.m.wikipedia.org/wiki/Fichier:Mendelssohn-Lessing_Kupferstich.jpg</a:t>
            </a:r>
          </a:p>
        </p:txBody>
      </p:sp>
      <p:sp>
        <p:nvSpPr>
          <p:cNvPr id="4" name="Espace réservé du numéro de diapositive 3">
            <a:extLst>
              <a:ext uri="{FF2B5EF4-FFF2-40B4-BE49-F238E27FC236}">
                <a16:creationId xmlns:a16="http://schemas.microsoft.com/office/drawing/2014/main" id="{EFAC010C-20D3-084A-6F4C-EACD593E3F12}"/>
              </a:ext>
            </a:extLst>
          </p:cNvPr>
          <p:cNvSpPr>
            <a:spLocks noGrp="1"/>
          </p:cNvSpPr>
          <p:nvPr>
            <p:ph type="sldNum" sz="quarter" idx="5"/>
          </p:nvPr>
        </p:nvSpPr>
        <p:spPr/>
        <p:txBody>
          <a:bodyPr/>
          <a:lstStyle/>
          <a:p>
            <a:fld id="{1518D13F-51CC-B141-ABE5-BC36F8F9216D}" type="slidenum">
              <a:rPr lang="fr-FR" smtClean="0"/>
              <a:t>42</a:t>
            </a:fld>
            <a:endParaRPr lang="fr-FR"/>
          </a:p>
        </p:txBody>
      </p:sp>
    </p:spTree>
    <p:extLst>
      <p:ext uri="{BB962C8B-B14F-4D97-AF65-F5344CB8AC3E}">
        <p14:creationId xmlns:p14="http://schemas.microsoft.com/office/powerpoint/2010/main" val="307630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Senior man woman and holding hands for support with care and empathy</a:t>
            </a:r>
          </a:p>
          <a:p>
            <a:r>
              <a:rPr lang="fr-CA" sz="1200" b="0" i="0" u="none" strike="noStrike" kern="1200" dirty="0">
                <a:solidFill>
                  <a:schemeClr val="tx1"/>
                </a:solidFill>
                <a:effectLst/>
                <a:latin typeface="+mn-lt"/>
                <a:ea typeface="+mn-ea"/>
                <a:cs typeface="+mn-cs"/>
                <a:hlinkClick r:id="rId3"/>
              </a:rPr>
              <a:t>The Yuri </a:t>
            </a:r>
            <a:r>
              <a:rPr lang="fr-CA" sz="1200" b="0" i="0" u="none" strike="noStrike" kern="1200" dirty="0" err="1">
                <a:solidFill>
                  <a:schemeClr val="tx1"/>
                </a:solidFill>
                <a:effectLst/>
                <a:latin typeface="+mn-lt"/>
                <a:ea typeface="+mn-ea"/>
                <a:cs typeface="+mn-cs"/>
                <a:hlinkClick r:id="rId3"/>
              </a:rPr>
              <a:t>Arcurs</a:t>
            </a:r>
            <a:r>
              <a:rPr lang="fr-CA" sz="1200" b="0" i="0" u="none" strike="noStrike" kern="1200" dirty="0">
                <a:solidFill>
                  <a:schemeClr val="tx1"/>
                </a:solidFill>
                <a:effectLst/>
                <a:latin typeface="+mn-lt"/>
                <a:ea typeface="+mn-ea"/>
                <a:cs typeface="+mn-cs"/>
                <a:hlinkClick r:id="rId3"/>
              </a:rPr>
              <a:t> Collection</a:t>
            </a:r>
            <a:endParaRPr lang="fr-CA" sz="1200" b="0" i="0" u="none" strike="noStrike" kern="1200" dirty="0">
              <a:solidFill>
                <a:schemeClr val="tx1"/>
              </a:solidFill>
              <a:effectLst/>
              <a:latin typeface="+mn-lt"/>
              <a:ea typeface="+mn-ea"/>
              <a:cs typeface="+mn-cs"/>
            </a:endParaRPr>
          </a:p>
          <a:p>
            <a:r>
              <a:rPr lang="fr-CA" dirty="0"/>
              <a:t>https://www.freepik.com/premium-photo/senior-man-woman-holding-hands-support-with-care-empathy-while-together-closeup-hand-elderly-male-person-hope-trust-kindness-help-with-life-insurance-health_44643409.htm</a:t>
            </a:r>
          </a:p>
          <a:p>
            <a:r>
              <a:rPr lang="fr-CA" dirty="0"/>
              <a:t>CCO</a:t>
            </a: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3</a:t>
            </a:fld>
            <a:endParaRPr lang="fr-FR"/>
          </a:p>
        </p:txBody>
      </p:sp>
    </p:spTree>
    <p:extLst>
      <p:ext uri="{BB962C8B-B14F-4D97-AF65-F5344CB8AC3E}">
        <p14:creationId xmlns:p14="http://schemas.microsoft.com/office/powerpoint/2010/main" val="125588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A4286-24A6-230D-460C-5ECF22FB460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EBFB2697-9BBF-223C-27D9-5D87E19940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9BB3079-6C53-84CF-89BF-A895B167A76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4DEFBE48-54CB-68CD-EAAB-F4B64AD7B6B9}"/>
              </a:ext>
            </a:extLst>
          </p:cNvPr>
          <p:cNvSpPr>
            <a:spLocks noGrp="1"/>
          </p:cNvSpPr>
          <p:nvPr>
            <p:ph type="sldNum" sz="quarter" idx="5"/>
          </p:nvPr>
        </p:nvSpPr>
        <p:spPr/>
        <p:txBody>
          <a:bodyPr/>
          <a:lstStyle/>
          <a:p>
            <a:fld id="{1518D13F-51CC-B141-ABE5-BC36F8F9216D}" type="slidenum">
              <a:rPr lang="fr-FR" smtClean="0"/>
              <a:t>7</a:t>
            </a:fld>
            <a:endParaRPr lang="fr-FR"/>
          </a:p>
        </p:txBody>
      </p:sp>
    </p:spTree>
    <p:extLst>
      <p:ext uri="{BB962C8B-B14F-4D97-AF65-F5344CB8AC3E}">
        <p14:creationId xmlns:p14="http://schemas.microsoft.com/office/powerpoint/2010/main" val="196062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Enfants</a:t>
            </a:r>
          </a:p>
          <a:p>
            <a:r>
              <a:rPr lang="fr-CA" dirty="0"/>
              <a:t>Auteur inconnu </a:t>
            </a:r>
          </a:p>
          <a:p>
            <a:r>
              <a:rPr lang="fr-CA" dirty="0"/>
              <a:t>https://pxhere.com/fr/photo/759682</a:t>
            </a:r>
          </a:p>
          <a:p>
            <a:r>
              <a:rPr lang="fr-CA" dirty="0"/>
              <a:t>CCO</a:t>
            </a: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13</a:t>
            </a:fld>
            <a:endParaRPr lang="fr-FR"/>
          </a:p>
        </p:txBody>
      </p:sp>
    </p:spTree>
    <p:extLst>
      <p:ext uri="{BB962C8B-B14F-4D97-AF65-F5344CB8AC3E}">
        <p14:creationId xmlns:p14="http://schemas.microsoft.com/office/powerpoint/2010/main" val="183218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Famille</a:t>
            </a:r>
          </a:p>
          <a:p>
            <a:r>
              <a:rPr lang="fr-CA" dirty="0"/>
              <a:t>Auteur inconnu </a:t>
            </a:r>
          </a:p>
          <a:p>
            <a:r>
              <a:rPr lang="fr-CA" dirty="0"/>
              <a:t>https://pxhere.com/fr/photo/735935</a:t>
            </a:r>
          </a:p>
          <a:p>
            <a:r>
              <a:rPr lang="fr-CA" dirty="0"/>
              <a:t>CCO</a:t>
            </a: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14</a:t>
            </a:fld>
            <a:endParaRPr lang="fr-FR"/>
          </a:p>
        </p:txBody>
      </p:sp>
    </p:spTree>
    <p:extLst>
      <p:ext uri="{BB962C8B-B14F-4D97-AF65-F5344CB8AC3E}">
        <p14:creationId xmlns:p14="http://schemas.microsoft.com/office/powerpoint/2010/main" val="382746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15</a:t>
            </a:fld>
            <a:endParaRPr lang="fr-FR"/>
          </a:p>
        </p:txBody>
      </p:sp>
    </p:spTree>
    <p:extLst>
      <p:ext uri="{BB962C8B-B14F-4D97-AF65-F5344CB8AC3E}">
        <p14:creationId xmlns:p14="http://schemas.microsoft.com/office/powerpoint/2010/main" val="406755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531F-F63D-684D-772F-8CB150BBECD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9F971FA6-0809-0868-3470-284D1D3DF6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85A7FF-4649-4502-6628-3FB50A6EABF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89C0EB7-2400-2AA4-DC00-CBDDCC26FFBA}"/>
              </a:ext>
            </a:extLst>
          </p:cNvPr>
          <p:cNvSpPr>
            <a:spLocks noGrp="1"/>
          </p:cNvSpPr>
          <p:nvPr>
            <p:ph type="sldNum" sz="quarter" idx="5"/>
          </p:nvPr>
        </p:nvSpPr>
        <p:spPr/>
        <p:txBody>
          <a:bodyPr/>
          <a:lstStyle/>
          <a:p>
            <a:fld id="{1518D13F-51CC-B141-ABE5-BC36F8F9216D}" type="slidenum">
              <a:rPr lang="fr-FR" smtClean="0"/>
              <a:t>17</a:t>
            </a:fld>
            <a:endParaRPr lang="fr-FR"/>
          </a:p>
        </p:txBody>
      </p:sp>
    </p:spTree>
    <p:extLst>
      <p:ext uri="{BB962C8B-B14F-4D97-AF65-F5344CB8AC3E}">
        <p14:creationId xmlns:p14="http://schemas.microsoft.com/office/powerpoint/2010/main" val="278228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Titre inconnu</a:t>
            </a:r>
          </a:p>
          <a:p>
            <a:r>
              <a:rPr lang="fr-CA" dirty="0"/>
              <a:t>Auteur inconnu</a:t>
            </a:r>
          </a:p>
          <a:p>
            <a:r>
              <a:rPr lang="fr-CA" dirty="0"/>
              <a:t>https://www.flickr.com/photos/143716469@N06/32331633978/in/photostream/</a:t>
            </a:r>
          </a:p>
          <a:p>
            <a:r>
              <a:rPr lang="fr-CA" sz="1200" b="0" i="0" kern="1200" dirty="0">
                <a:solidFill>
                  <a:schemeClr val="tx1"/>
                </a:solidFill>
                <a:effectLst/>
                <a:latin typeface="+mn-lt"/>
                <a:ea typeface="+mn-ea"/>
                <a:cs typeface="+mn-cs"/>
              </a:rPr>
              <a:t> </a:t>
            </a:r>
            <a:r>
              <a:rPr lang="fr-CA" sz="1200" b="1" i="0" kern="1200" dirty="0">
                <a:solidFill>
                  <a:schemeClr val="tx1"/>
                </a:solidFill>
                <a:effectLst/>
                <a:latin typeface="+mn-lt"/>
                <a:ea typeface="+mn-ea"/>
                <a:cs typeface="+mn-cs"/>
              </a:rPr>
              <a:t>CC BY 2.0</a:t>
            </a:r>
            <a:endParaRPr lang="fr-CA" dirty="0"/>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21</a:t>
            </a:fld>
            <a:endParaRPr lang="fr-FR"/>
          </a:p>
        </p:txBody>
      </p:sp>
    </p:spTree>
    <p:extLst>
      <p:ext uri="{BB962C8B-B14F-4D97-AF65-F5344CB8AC3E}">
        <p14:creationId xmlns:p14="http://schemas.microsoft.com/office/powerpoint/2010/main" val="312008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section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F5E30-C8BE-4C41-5C3F-F46711A795CD}"/>
              </a:ext>
            </a:extLst>
          </p:cNvPr>
          <p:cNvSpPr>
            <a:spLocks noGrp="1"/>
          </p:cNvSpPr>
          <p:nvPr>
            <p:ph type="ctrTitle" hasCustomPrompt="1"/>
          </p:nvPr>
        </p:nvSpPr>
        <p:spPr>
          <a:xfrm>
            <a:off x="906379" y="1054988"/>
            <a:ext cx="10379242" cy="2387600"/>
          </a:xfrm>
        </p:spPr>
        <p:txBody>
          <a:bodyPr anchor="b"/>
          <a:lstStyle>
            <a:lvl1pPr algn="ctr">
              <a:defRPr sz="6000"/>
            </a:lvl1pPr>
          </a:lstStyle>
          <a:p>
            <a:r>
              <a:rPr lang="fr-CA" dirty="0"/>
              <a:t>Titre de la section</a:t>
            </a:r>
            <a:endParaRPr lang="fr-FR" dirty="0"/>
          </a:p>
        </p:txBody>
      </p:sp>
      <p:sp>
        <p:nvSpPr>
          <p:cNvPr id="3" name="Sous-titre 2">
            <a:extLst>
              <a:ext uri="{FF2B5EF4-FFF2-40B4-BE49-F238E27FC236}">
                <a16:creationId xmlns:a16="http://schemas.microsoft.com/office/drawing/2014/main" id="{13F0A08D-6BD9-0F24-425D-A20DDF714BA4}"/>
              </a:ext>
            </a:extLst>
          </p:cNvPr>
          <p:cNvSpPr>
            <a:spLocks noGrp="1"/>
          </p:cNvSpPr>
          <p:nvPr>
            <p:ph type="subTitle" idx="1" hasCustomPrompt="1"/>
          </p:nvPr>
        </p:nvSpPr>
        <p:spPr>
          <a:xfrm>
            <a:off x="1524000" y="3915871"/>
            <a:ext cx="9144000" cy="102809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Sous-titre de la section</a:t>
            </a:r>
            <a:endParaRPr lang="fr-FR" dirty="0"/>
          </a:p>
        </p:txBody>
      </p:sp>
    </p:spTree>
    <p:extLst>
      <p:ext uri="{BB962C8B-B14F-4D97-AF65-F5344CB8AC3E}">
        <p14:creationId xmlns:p14="http://schemas.microsoft.com/office/powerpoint/2010/main" val="278103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e gauche + grande imag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00464" y="258847"/>
            <a:ext cx="7114737" cy="1325563"/>
          </a:xfrm>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79444" y="1825624"/>
            <a:ext cx="7114737"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7788166" y="0"/>
            <a:ext cx="4403834" cy="6857999"/>
          </a:xfrm>
        </p:spPr>
        <p:txBody>
          <a:bodyPr/>
          <a:lstStyle/>
          <a:p>
            <a:endParaRPr lang="fr-FR"/>
          </a:p>
        </p:txBody>
      </p:sp>
    </p:spTree>
    <p:extLst>
      <p:ext uri="{BB962C8B-B14F-4D97-AF65-F5344CB8AC3E}">
        <p14:creationId xmlns:p14="http://schemas.microsoft.com/office/powerpoint/2010/main" val="159201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nde image gauche + text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4740167" y="258847"/>
            <a:ext cx="7114737" cy="1325563"/>
          </a:xfrm>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729658" y="1825624"/>
            <a:ext cx="7114737" cy="477202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0" y="0"/>
            <a:ext cx="4403834" cy="6857999"/>
          </a:xfrm>
        </p:spPr>
        <p:txBody>
          <a:bodyPr/>
          <a:lstStyle/>
          <a:p>
            <a:endParaRPr lang="fr-FR"/>
          </a:p>
        </p:txBody>
      </p:sp>
    </p:spTree>
    <p:extLst>
      <p:ext uri="{BB962C8B-B14F-4D97-AF65-F5344CB8AC3E}">
        <p14:creationId xmlns:p14="http://schemas.microsoft.com/office/powerpoint/2010/main" val="21941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nde image gauche + text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4750678" y="258847"/>
            <a:ext cx="7114737" cy="1325563"/>
          </a:xfrm>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729658" y="1825624"/>
            <a:ext cx="7114737"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0" y="0"/>
            <a:ext cx="4403834" cy="6857999"/>
          </a:xfrm>
        </p:spPr>
        <p:txBody>
          <a:bodyPr/>
          <a:lstStyle/>
          <a:p>
            <a:endParaRPr lang="fr-FR"/>
          </a:p>
        </p:txBody>
      </p:sp>
    </p:spTree>
    <p:extLst>
      <p:ext uri="{BB962C8B-B14F-4D97-AF65-F5344CB8AC3E}">
        <p14:creationId xmlns:p14="http://schemas.microsoft.com/office/powerpoint/2010/main" val="292977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re de section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F5E30-C8BE-4C41-5C3F-F46711A795CD}"/>
              </a:ext>
            </a:extLst>
          </p:cNvPr>
          <p:cNvSpPr>
            <a:spLocks noGrp="1"/>
          </p:cNvSpPr>
          <p:nvPr>
            <p:ph type="ctrTitle" hasCustomPrompt="1"/>
          </p:nvPr>
        </p:nvSpPr>
        <p:spPr>
          <a:xfrm>
            <a:off x="906379" y="1054988"/>
            <a:ext cx="10379242" cy="2387600"/>
          </a:xfrm>
        </p:spPr>
        <p:txBody>
          <a:bodyPr anchor="b"/>
          <a:lstStyle>
            <a:lvl1pPr algn="ctr">
              <a:defRPr sz="6000">
                <a:solidFill>
                  <a:schemeClr val="tx1"/>
                </a:solidFill>
              </a:defRPr>
            </a:lvl1pPr>
          </a:lstStyle>
          <a:p>
            <a:r>
              <a:rPr lang="fr-CA" dirty="0"/>
              <a:t>Titre de la section</a:t>
            </a:r>
            <a:endParaRPr lang="fr-FR" dirty="0"/>
          </a:p>
        </p:txBody>
      </p:sp>
      <p:sp>
        <p:nvSpPr>
          <p:cNvPr id="3" name="Sous-titre 2">
            <a:extLst>
              <a:ext uri="{FF2B5EF4-FFF2-40B4-BE49-F238E27FC236}">
                <a16:creationId xmlns:a16="http://schemas.microsoft.com/office/drawing/2014/main" id="{13F0A08D-6BD9-0F24-425D-A20DDF714BA4}"/>
              </a:ext>
            </a:extLst>
          </p:cNvPr>
          <p:cNvSpPr>
            <a:spLocks noGrp="1"/>
          </p:cNvSpPr>
          <p:nvPr>
            <p:ph type="subTitle" idx="1" hasCustomPrompt="1"/>
          </p:nvPr>
        </p:nvSpPr>
        <p:spPr>
          <a:xfrm>
            <a:off x="1524000" y="3915871"/>
            <a:ext cx="9144000" cy="102809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Sous-titre de la section</a:t>
            </a:r>
            <a:endParaRPr lang="fr-FR" dirty="0"/>
          </a:p>
        </p:txBody>
      </p:sp>
    </p:spTree>
    <p:extLst>
      <p:ext uri="{BB962C8B-B14F-4D97-AF65-F5344CB8AC3E}">
        <p14:creationId xmlns:p14="http://schemas.microsoft.com/office/powerpoint/2010/main" val="236734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e seulement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66474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exte seulement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280182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 - titre de côté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63524" y="258847"/>
            <a:ext cx="3677855" cy="6338802"/>
          </a:xfrm>
        </p:spPr>
        <p:txBody>
          <a:bodyPr anchor="ctr"/>
          <a:lstStyle>
            <a:lvl1pPr algn="r">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645571" y="260350"/>
            <a:ext cx="7282903" cy="6337299"/>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042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ext - titre de côté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63524" y="258847"/>
            <a:ext cx="3677855" cy="6338802"/>
          </a:xfrm>
        </p:spPr>
        <p:txBody>
          <a:bodyPr anchor="ctr"/>
          <a:lstStyle>
            <a:lvl1pPr algn="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645571" y="260350"/>
            <a:ext cx="7282903" cy="633729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51786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 Petite imag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79445" y="1825624"/>
            <a:ext cx="7135758" cy="4772025"/>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pour une image  4">
            <a:extLst>
              <a:ext uri="{FF2B5EF4-FFF2-40B4-BE49-F238E27FC236}">
                <a16:creationId xmlns:a16="http://schemas.microsoft.com/office/drawing/2014/main" id="{4D7FEC02-5F8F-DD41-7DD2-093DE870F5D0}"/>
              </a:ext>
            </a:extLst>
          </p:cNvPr>
          <p:cNvSpPr>
            <a:spLocks noGrp="1"/>
          </p:cNvSpPr>
          <p:nvPr>
            <p:ph type="pic" sz="quarter" idx="10"/>
          </p:nvPr>
        </p:nvSpPr>
        <p:spPr>
          <a:xfrm>
            <a:off x="7788166" y="1825624"/>
            <a:ext cx="4140309" cy="4772025"/>
          </a:xfrm>
        </p:spPr>
        <p:txBody>
          <a:bodyPr/>
          <a:lstStyle/>
          <a:p>
            <a:endParaRPr lang="fr-FR"/>
          </a:p>
        </p:txBody>
      </p:sp>
    </p:spTree>
    <p:extLst>
      <p:ext uri="{BB962C8B-B14F-4D97-AF65-F5344CB8AC3E}">
        <p14:creationId xmlns:p14="http://schemas.microsoft.com/office/powerpoint/2010/main" val="18682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e + Petite imag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58423" y="1825624"/>
            <a:ext cx="7135758"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pour une image  4">
            <a:extLst>
              <a:ext uri="{FF2B5EF4-FFF2-40B4-BE49-F238E27FC236}">
                <a16:creationId xmlns:a16="http://schemas.microsoft.com/office/drawing/2014/main" id="{4D7FEC02-5F8F-DD41-7DD2-093DE870F5D0}"/>
              </a:ext>
            </a:extLst>
          </p:cNvPr>
          <p:cNvSpPr>
            <a:spLocks noGrp="1"/>
          </p:cNvSpPr>
          <p:nvPr>
            <p:ph type="pic" sz="quarter" idx="10"/>
          </p:nvPr>
        </p:nvSpPr>
        <p:spPr>
          <a:xfrm>
            <a:off x="7788166" y="1825624"/>
            <a:ext cx="4140309" cy="4772025"/>
          </a:xfrm>
        </p:spPr>
        <p:txBody>
          <a:bodyPr/>
          <a:lstStyle/>
          <a:p>
            <a:endParaRPr lang="fr-FR"/>
          </a:p>
        </p:txBody>
      </p:sp>
    </p:spTree>
    <p:extLst>
      <p:ext uri="{BB962C8B-B14F-4D97-AF65-F5344CB8AC3E}">
        <p14:creationId xmlns:p14="http://schemas.microsoft.com/office/powerpoint/2010/main" val="251869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auche + grande imag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00464" y="258847"/>
            <a:ext cx="7114737" cy="1325563"/>
          </a:xfrm>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68933" y="1825624"/>
            <a:ext cx="7114737" cy="477202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7788166" y="0"/>
            <a:ext cx="4403834" cy="6857999"/>
          </a:xfrm>
        </p:spPr>
        <p:txBody>
          <a:bodyPr/>
          <a:lstStyle/>
          <a:p>
            <a:endParaRPr lang="fr-FR"/>
          </a:p>
        </p:txBody>
      </p:sp>
    </p:spTree>
    <p:extLst>
      <p:ext uri="{BB962C8B-B14F-4D97-AF65-F5344CB8AC3E}">
        <p14:creationId xmlns:p14="http://schemas.microsoft.com/office/powerpoint/2010/main" val="299369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919AA4-2DE0-73C1-DE5C-776AA37BF9B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CECBC18E-E7BD-8ED1-6A19-7FF05A4F891F}"/>
              </a:ext>
            </a:extLst>
          </p:cNvPr>
          <p:cNvSpPr>
            <a:spLocks noGrp="1"/>
          </p:cNvSpPr>
          <p:nvPr>
            <p:ph type="title"/>
          </p:nvPr>
        </p:nvSpPr>
        <p:spPr>
          <a:xfrm>
            <a:off x="189955" y="258847"/>
            <a:ext cx="11664950" cy="1325563"/>
          </a:xfrm>
          <a:prstGeom prst="rect">
            <a:avLst/>
          </a:prstGeom>
        </p:spPr>
        <p:txBody>
          <a:bodyPr vert="horz" lIns="91440" tIns="45720" rIns="91440" bIns="4572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3591175C-92D3-AE0B-36A2-2EE94A7E7FD7}"/>
              </a:ext>
            </a:extLst>
          </p:cNvPr>
          <p:cNvSpPr>
            <a:spLocks noGrp="1"/>
          </p:cNvSpPr>
          <p:nvPr>
            <p:ph type="body" idx="1"/>
          </p:nvPr>
        </p:nvSpPr>
        <p:spPr>
          <a:xfrm>
            <a:off x="179445" y="1825624"/>
            <a:ext cx="11664950" cy="4772025"/>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27384931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6" r:id="rId4"/>
    <p:sldLayoutId id="2147483668" r:id="rId5"/>
    <p:sldLayoutId id="2147483669" r:id="rId6"/>
    <p:sldLayoutId id="2147483665" r:id="rId7"/>
    <p:sldLayoutId id="2147483667" r:id="rId8"/>
    <p:sldLayoutId id="2147483661" r:id="rId9"/>
    <p:sldLayoutId id="2147483663" r:id="rId10"/>
    <p:sldLayoutId id="2147483662" r:id="rId11"/>
    <p:sldLayoutId id="2147483664" r:id="rId12"/>
  </p:sldLayoutIdLst>
  <p:txStyles>
    <p:title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7514" userDrawn="1">
          <p15:clr>
            <a:srgbClr val="F26B43"/>
          </p15:clr>
        </p15:guide>
        <p15:guide id="3" orient="horz" pos="4156" userDrawn="1">
          <p15:clr>
            <a:srgbClr val="F26B43"/>
          </p15:clr>
        </p15:guide>
        <p15:guide id="4" pos="1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hyperlink" Target="https://creativecommons.org/licenses/by-nc-nd/3.0/" TargetMode="External"/><Relationship Id="rId5" Type="http://schemas.openxmlformats.org/officeDocument/2006/relationships/hyperlink" Target="https://www.focolare.org/belgium/news/uniteworldproject-daretocare-oser-prendre-soin-des-societes-et-de-la-planete/"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creativecommons.org/licenses/by-nc/3.0/"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mediascitoyens-diois.info/2023/08/feministes-musulmanes-la-revolution-qui-vient/" TargetMode="External"/><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hyperlink" Target="https://creativecommons.org/licenses/by/3.0/" TargetMode="External"/><Relationship Id="rId5" Type="http://schemas.openxmlformats.org/officeDocument/2006/relationships/hyperlink" Target="https://docteurdu16.blogspot.com/2011/09/" TargetMode="Externa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hyperlink" Target="https://creativecommons.org/licenses/by/3.0/" TargetMode="External"/><Relationship Id="rId5" Type="http://schemas.openxmlformats.org/officeDocument/2006/relationships/hyperlink" Target="https://www.flickr.com/photos/taffeta/4267714218/" TargetMode="Externa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hyperlink" Target="https://pixnio.com/fr/gens-fr/femmes-femmes/la-maison-lentretien-comprend-interieur-cas" TargetMode="Externa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0.xml"/><Relationship Id="rId5" Type="http://schemas.openxmlformats.org/officeDocument/2006/relationships/hyperlink" Target="https://opentextbc.ca/preconfederation2e/chapter/7-6-interwar-years-the-canadas/" TargetMode="Externa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https://alterspheres.fr/violences-economiques-temps-partiel-et-travail-domestique/" TargetMode="External"/><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8" Type="http://schemas.openxmlformats.org/officeDocument/2006/relationships/hyperlink" Target="https://statistique.quebec.ca/vitrine/egalite/ensemble/faits-saillants" TargetMode="External"/><Relationship Id="rId3" Type="http://schemas.openxmlformats.org/officeDocument/2006/relationships/slideLayout" Target="../slideLayouts/slideLayout7.xml"/><Relationship Id="rId7" Type="http://schemas.openxmlformats.org/officeDocument/2006/relationships/hyperlink" Target="https://creativecommons.org/licenses/by-nc/3.0/" TargetMode="Externa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hyperlink" Target="https://www.relaxationdynamique.fr/testez-sensibilite-au-stress/" TargetMode="External"/><Relationship Id="rId5" Type="http://schemas.openxmlformats.org/officeDocument/2006/relationships/image" Target="../media/image19.jpg"/><Relationship Id="rId4" Type="http://schemas.openxmlformats.org/officeDocument/2006/relationships/notesSlide" Target="../notesSlides/notesSlide13.xml"/><Relationship Id="rId9" Type="http://schemas.openxmlformats.org/officeDocument/2006/relationships/hyperlink" Target="https://www.statcan.gc.ca/o1/fr/plus/2649-plus-de-la-moitie-des-femmes-au-canada-fournissent-des-soin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oxfam.qc.ca/campagne/travail-domestique/" TargetMode="External"/><Relationship Id="rId3" Type="http://schemas.openxmlformats.org/officeDocument/2006/relationships/slideLayout" Target="../slideLayouts/slideLayout7.xml"/><Relationship Id="rId7" Type="http://schemas.openxmlformats.org/officeDocument/2006/relationships/hyperlink" Target="https://creativecommons.org/licenses/by-nc/3.0/" TargetMode="Externa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hyperlink" Target="https://www.flickr.com/photos/proimos/8017943367/" TargetMode="External"/><Relationship Id="rId5" Type="http://schemas.openxmlformats.org/officeDocument/2006/relationships/image" Target="../media/image20.jpg"/><Relationship Id="rId4" Type="http://schemas.openxmlformats.org/officeDocument/2006/relationships/notesSlide" Target="../notesSlides/notesSlide14.xml"/><Relationship Id="rId9" Type="http://schemas.openxmlformats.org/officeDocument/2006/relationships/hyperlink" Target="https://oxfam.qc.ca/wp-content/uploads/2020-celles-qui-comptent.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skillsbelgium/14096671009/" TargetMode="External"/><Relationship Id="rId3" Type="http://schemas.openxmlformats.org/officeDocument/2006/relationships/tags" Target="../tags/tag29.xml"/><Relationship Id="rId7" Type="http://schemas.openxmlformats.org/officeDocument/2006/relationships/image" Target="../media/image21.jpg"/><Relationship Id="rId12" Type="http://schemas.openxmlformats.org/officeDocument/2006/relationships/hyperlink" Target="https://creativecommons.org/licenses/by-sa/3.0/"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5.xml"/><Relationship Id="rId11" Type="http://schemas.openxmlformats.org/officeDocument/2006/relationships/hyperlink" Target="https://montenegro.eregulations.org/procedure/21/17/step/105?l=en" TargetMode="External"/><Relationship Id="rId5" Type="http://schemas.openxmlformats.org/officeDocument/2006/relationships/slideLayout" Target="../slideLayouts/slideLayout11.xml"/><Relationship Id="rId10" Type="http://schemas.openxmlformats.org/officeDocument/2006/relationships/image" Target="../media/image22.jpg"/><Relationship Id="rId4" Type="http://schemas.openxmlformats.org/officeDocument/2006/relationships/tags" Target="../tags/tag30.xml"/><Relationship Id="rId9"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creativecommons.org/licenses/by-nc-nd/3.0/" TargetMode="Externa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hyperlink" Target="https://cckl.org/la-cckl-collabore-avec-la-distillerie-fils-du-roy-pour-distribuer-gratuitement-du-desinfectant-a-main-pour-les-commerces-qui-doivent-demeurer-ouverts/" TargetMode="External"/><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hyperlink" Target="http://histoirgeo.jimdo.com/2016/05/11/les-femmes-dans-la-soci%C3%A9t%C3%A9-fran%C3%A7aise/" TargetMode="Externa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creativecommons.org/licenses/by-nc-sa/3.0/" TargetMode="Externa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hyperlink" Target="https://careerplan.commons.gc.cuny.edu/blog/career-fair-tips" TargetMode="External"/><Relationship Id="rId5" Type="http://schemas.openxmlformats.org/officeDocument/2006/relationships/image" Target="../media/image26.jp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erby/1805423602" TargetMode="Externa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IzIU-360qGg" TargetMode="External"/><Relationship Id="rId3" Type="http://schemas.openxmlformats.org/officeDocument/2006/relationships/hyperlink" Target="https://emmaclit.com/2017/05/09/repartition-des-taches-hommes-femmes/" TargetMode="External"/><Relationship Id="rId7" Type="http://schemas.openxmlformats.org/officeDocument/2006/relationships/hyperlink" Target="https://matheseenbd.wordpress.com/wp-content/uploads/2022/08/bd-complete.pdf" TargetMode="External"/><Relationship Id="rId2" Type="http://schemas.openxmlformats.org/officeDocument/2006/relationships/hyperlink" Target="https://books.openedition.org/editionsehess/11599?lang=fr#anchor-resume" TargetMode="External"/><Relationship Id="rId1" Type="http://schemas.openxmlformats.org/officeDocument/2006/relationships/slideLayout" Target="../slideLayouts/slideLayout3.xml"/><Relationship Id="rId6" Type="http://schemas.openxmlformats.org/officeDocument/2006/relationships/hyperlink" Target="https://matheseenbd.wordpress.com/" TargetMode="External"/><Relationship Id="rId5" Type="http://schemas.openxmlformats.org/officeDocument/2006/relationships/hyperlink" Target="https://imginn.com/p/Ceah18aAAMo/" TargetMode="External"/><Relationship Id="rId4" Type="http://schemas.openxmlformats.org/officeDocument/2006/relationships/hyperlink" Target="https://emmaclit.com/2022/05/19/ca-se-met-ou/" TargetMode="External"/><Relationship Id="rId9" Type="http://schemas.openxmlformats.org/officeDocument/2006/relationships/hyperlink" Target="https://doi.org/10.34745/numerev_125"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hyperlink" Target="https://creativecommons.org/licenses/by-nc-nd/3.0/" TargetMode="External"/><Relationship Id="rId5" Type="http://schemas.openxmlformats.org/officeDocument/2006/relationships/hyperlink" Target="https://mujeresconciencia.com/2014/11/28/carol-gilligan-psicologa/"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creativecommons.org/licenses/by-nd/3.0/"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hyperlink" Target="https://policyoptions.irpp.org/magazines/march-2017/de-quels-medicaments-avons-nous-besoin-au-canada/" TargetMode="External"/><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CD3D69-E4EA-5831-D7BD-8C69DC6B747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6535" y="9301"/>
            <a:ext cx="12158929" cy="6839397"/>
          </a:xfrm>
          <a:prstGeom prst="rect">
            <a:avLst/>
          </a:prstGeom>
        </p:spPr>
      </p:pic>
      <p:sp>
        <p:nvSpPr>
          <p:cNvPr id="2" name="Rectangle 1">
            <a:extLst>
              <a:ext uri="{FF2B5EF4-FFF2-40B4-BE49-F238E27FC236}">
                <a16:creationId xmlns:a16="http://schemas.microsoft.com/office/drawing/2014/main" id="{22964A53-F575-7E85-97B6-777FA131697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884602" y="3200400"/>
            <a:ext cx="7532017" cy="13939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012E7AD-34DC-B861-79AD-176722F6D5D4}"/>
              </a:ext>
            </a:extLst>
          </p:cNvPr>
          <p:cNvSpPr txBox="1">
            <a:spLocks noGrp="1"/>
          </p:cNvSpPr>
          <p:nvPr>
            <p:ph type="title" idx="4294967295"/>
          </p:nvPr>
        </p:nvSpPr>
        <p:spPr>
          <a:xfrm>
            <a:off x="2685536" y="3700504"/>
            <a:ext cx="7974226" cy="700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Perspectives éthiques du care</a:t>
            </a:r>
          </a:p>
        </p:txBody>
      </p:sp>
      <p:sp>
        <p:nvSpPr>
          <p:cNvPr id="6" name="Sous-titre 2">
            <a:extLst>
              <a:ext uri="{FF2B5EF4-FFF2-40B4-BE49-F238E27FC236}">
                <a16:creationId xmlns:a16="http://schemas.microsoft.com/office/drawing/2014/main" id="{051A7FAC-BAB2-A090-C992-63BA885CB903}"/>
              </a:ext>
            </a:extLst>
          </p:cNvPr>
          <p:cNvSpPr txBox="1">
            <a:spLocks/>
          </p:cNvSpPr>
          <p:nvPr/>
        </p:nvSpPr>
        <p:spPr>
          <a:xfrm>
            <a:off x="5766486" y="3326403"/>
            <a:ext cx="1804087" cy="3559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Volkhov" panose="02000503000000020004" pitchFamily="2" charset="0"/>
              </a:rPr>
              <a:t>MODULE 10</a:t>
            </a:r>
          </a:p>
        </p:txBody>
      </p:sp>
    </p:spTree>
    <p:extLst>
      <p:ext uri="{BB962C8B-B14F-4D97-AF65-F5344CB8AC3E}">
        <p14:creationId xmlns:p14="http://schemas.microsoft.com/office/powerpoint/2010/main" val="203422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E3C50F6-F1A7-B5BD-3A05-59A6A50F2763}"/>
              </a:ext>
            </a:extLst>
          </p:cNvPr>
          <p:cNvSpPr>
            <a:spLocks noGrp="1"/>
          </p:cNvSpPr>
          <p:nvPr>
            <p:ph idx="1"/>
          </p:nvPr>
        </p:nvSpPr>
        <p:spPr>
          <a:xfrm>
            <a:off x="179445" y="2264384"/>
            <a:ext cx="10574280" cy="3508375"/>
          </a:xfrm>
        </p:spPr>
        <p:txBody>
          <a:bodyPr/>
          <a:lstStyle/>
          <a:p>
            <a:pPr marL="0" indent="0">
              <a:buNone/>
            </a:pPr>
            <a:r>
              <a:rPr lang="fr-CA" dirty="0"/>
              <a:t>Hypothèse de Gilligan : les femmes (et autres subalternes) ont une pensée et une attitude éthique différente = une éthique du care.</a:t>
            </a:r>
          </a:p>
          <a:p>
            <a:pPr marL="0" indent="0">
              <a:buNone/>
            </a:pPr>
            <a:r>
              <a:rPr lang="fr-CA" dirty="0"/>
              <a:t>Non pas par essence, mais causée par la </a:t>
            </a:r>
            <a:r>
              <a:rPr lang="fr-CA" b="1" dirty="0"/>
              <a:t>socialisation genrée </a:t>
            </a:r>
            <a:r>
              <a:rPr lang="fr-CA" dirty="0"/>
              <a:t>et </a:t>
            </a:r>
            <a:r>
              <a:rPr lang="fr-CA" dirty="0">
                <a:latin typeface="Roboto Medium" panose="02000000000000000000" pitchFamily="2" charset="0"/>
                <a:ea typeface="Roboto Medium" panose="02000000000000000000" pitchFamily="2" charset="0"/>
                <a:cs typeface="Roboto Medium" panose="02000000000000000000" pitchFamily="2" charset="0"/>
              </a:rPr>
              <a:t>les expériences vécues</a:t>
            </a:r>
            <a:r>
              <a:rPr lang="fr-CA" b="1" dirty="0"/>
              <a:t> </a:t>
            </a:r>
            <a:r>
              <a:rPr lang="fr-CA" dirty="0"/>
              <a:t>selon la division sexuelle du travail.</a:t>
            </a:r>
          </a:p>
          <a:p>
            <a:pPr marL="0" indent="0">
              <a:buNone/>
            </a:pPr>
            <a:r>
              <a:rPr lang="fr-CA" dirty="0"/>
              <a:t>Ce ne serait pas tant le « genre », mais plutôt la position sociale des femmes, comme subordonnées,  qui est la plus significative.</a:t>
            </a:r>
          </a:p>
        </p:txBody>
      </p:sp>
      <p:cxnSp>
        <p:nvCxnSpPr>
          <p:cNvPr id="4" name="Trait séparateur">
            <a:extLst>
              <a:ext uri="{FF2B5EF4-FFF2-40B4-BE49-F238E27FC236}">
                <a16:creationId xmlns:a16="http://schemas.microsoft.com/office/drawing/2014/main" id="{9598A757-680F-517B-FD2F-EE2A32BD5142}"/>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027D5B2D-6765-03D5-254C-15E950E045AA}"/>
              </a:ext>
            </a:extLst>
          </p:cNvPr>
          <p:cNvSpPr>
            <a:spLocks noGrp="1"/>
          </p:cNvSpPr>
          <p:nvPr>
            <p:ph type="title"/>
          </p:nvPr>
        </p:nvSpPr>
        <p:spPr>
          <a:xfrm>
            <a:off x="189955" y="258848"/>
            <a:ext cx="11664950" cy="1002768"/>
          </a:xfrm>
        </p:spPr>
        <p:txBody>
          <a:bodyPr/>
          <a:lstStyle/>
          <a:p>
            <a:r>
              <a:rPr lang="fr-CA" dirty="0"/>
              <a:t>Une voix différente</a:t>
            </a:r>
            <a:endParaRPr lang="fr-FR" dirty="0"/>
          </a:p>
        </p:txBody>
      </p:sp>
    </p:spTree>
    <p:extLst>
      <p:ext uri="{BB962C8B-B14F-4D97-AF65-F5344CB8AC3E}">
        <p14:creationId xmlns:p14="http://schemas.microsoft.com/office/powerpoint/2010/main" val="334509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C6C26-5476-4024-F28D-7AC664CE0247}"/>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E5E209A6-A856-A2CE-F61F-19C62907576C}"/>
              </a:ext>
              <a:ext uri="{C183D7F6-B498-43B3-948B-1728B52AA6E4}">
                <adec:decorative xmlns:adec="http://schemas.microsoft.com/office/drawing/2017/decorative" val="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7301" t="416" r="20070"/>
          <a:stretch>
            <a:fillRect/>
          </a:stretch>
        </p:blipFill>
        <p:spPr>
          <a:xfrm>
            <a:off x="7781503" y="0"/>
            <a:ext cx="4410498" cy="6857999"/>
          </a:xfrm>
          <a:prstGeom prst="rect">
            <a:avLst/>
          </a:prstGeom>
          <a:pattFill prst="pct5">
            <a:fgClr>
              <a:srgbClr val="000000"/>
            </a:fgClr>
            <a:bgClr>
              <a:schemeClr val="bg1"/>
            </a:bgClr>
          </a:pattFill>
        </p:spPr>
      </p:pic>
      <p:sp>
        <p:nvSpPr>
          <p:cNvPr id="11" name="ZoneTexte 10">
            <a:extLst>
              <a:ext uri="{FF2B5EF4-FFF2-40B4-BE49-F238E27FC236}">
                <a16:creationId xmlns:a16="http://schemas.microsoft.com/office/drawing/2014/main" id="{6ED90A5B-3CC2-A6D4-D796-36F356DF83B0}"/>
              </a:ext>
            </a:extLst>
          </p:cNvPr>
          <p:cNvSpPr txBox="1"/>
          <p:nvPr>
            <p:custDataLst>
              <p:tags r:id="rId2"/>
            </p:custDataLst>
          </p:nvPr>
        </p:nvSpPr>
        <p:spPr>
          <a:xfrm>
            <a:off x="9183927" y="6657945"/>
            <a:ext cx="3014736"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5" tooltip="https://www.focolare.org/belgium/news/uniteworldproject-daretocare-oser-prendre-soin-des-societes-et-de-la-planete/">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fr-CA" sz="700" dirty="0">
              <a:solidFill>
                <a:srgbClr val="FFFFFF"/>
              </a:solidFill>
            </a:endParaRPr>
          </a:p>
        </p:txBody>
      </p:sp>
      <p:sp>
        <p:nvSpPr>
          <p:cNvPr id="3" name="Texte">
            <a:extLst>
              <a:ext uri="{FF2B5EF4-FFF2-40B4-BE49-F238E27FC236}">
                <a16:creationId xmlns:a16="http://schemas.microsoft.com/office/drawing/2014/main" id="{4E2994E9-638C-53E5-AE7C-17AFEBD9D237}"/>
              </a:ext>
            </a:extLst>
          </p:cNvPr>
          <p:cNvSpPr>
            <a:spLocks noGrp="1"/>
          </p:cNvSpPr>
          <p:nvPr>
            <p:ph idx="1"/>
          </p:nvPr>
        </p:nvSpPr>
        <p:spPr>
          <a:xfrm>
            <a:off x="168933" y="1943101"/>
            <a:ext cx="6693113" cy="4490286"/>
          </a:xfrm>
        </p:spPr>
        <p:txBody>
          <a:bodyPr>
            <a:normAutofit lnSpcReduction="10000"/>
          </a:bodyPr>
          <a:lstStyle/>
          <a:p>
            <a:pPr marL="0" indent="0">
              <a:buNone/>
            </a:pPr>
            <a:r>
              <a:rPr lang="fr-CA" dirty="0"/>
              <a:t>« Une activité générique qui comprend tout ce que nous faisons pour maintenir, perpétuer et réparer notre monde, de sorte que nous puissions y vivre aussi bien que possible. Ce monde comprend nos corps, nous-mêmes et notre environnement, tous éléments que nous cherchons à relier en un réseau complexe, en </a:t>
            </a:r>
            <a:r>
              <a:rPr lang="fr-CA" dirty="0">
                <a:latin typeface="Roboto Medium" panose="02000000000000000000" pitchFamily="2" charset="0"/>
                <a:ea typeface="Roboto Medium" panose="02000000000000000000" pitchFamily="2" charset="0"/>
                <a:cs typeface="Roboto Medium" panose="02000000000000000000" pitchFamily="2" charset="0"/>
              </a:rPr>
              <a:t>soutien à la vie</a:t>
            </a:r>
            <a:r>
              <a:rPr lang="fr-CA" dirty="0"/>
              <a:t>.</a:t>
            </a:r>
            <a:r>
              <a:rPr lang="fr-CA" b="1" dirty="0"/>
              <a:t> </a:t>
            </a:r>
            <a:r>
              <a:rPr lang="fr-CA" dirty="0"/>
              <a:t>» (Tronto) </a:t>
            </a:r>
          </a:p>
        </p:txBody>
      </p:sp>
      <p:cxnSp>
        <p:nvCxnSpPr>
          <p:cNvPr id="7" name="Trait séparateur">
            <a:extLst>
              <a:ext uri="{FF2B5EF4-FFF2-40B4-BE49-F238E27FC236}">
                <a16:creationId xmlns:a16="http://schemas.microsoft.com/office/drawing/2014/main" id="{2A5A3B7B-C5E6-C383-CEDB-8DE3A6715D96}"/>
              </a:ext>
              <a:ext uri="{C183D7F6-B498-43B3-948B-1728B52AA6E4}">
                <adec:decorative xmlns:adec="http://schemas.microsoft.com/office/drawing/2017/decorative" val="1"/>
              </a:ext>
            </a:extLst>
          </p:cNvPr>
          <p:cNvCxnSpPr>
            <a:cxnSpLocks/>
          </p:cNvCxnSpPr>
          <p:nvPr/>
        </p:nvCxnSpPr>
        <p:spPr>
          <a:xfrm>
            <a:off x="263525" y="1714879"/>
            <a:ext cx="6598521"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A4EAC29-0D84-0AF7-2472-C5F3D0681417}"/>
              </a:ext>
            </a:extLst>
          </p:cNvPr>
          <p:cNvSpPr>
            <a:spLocks noGrp="1"/>
          </p:cNvSpPr>
          <p:nvPr>
            <p:ph type="title"/>
          </p:nvPr>
        </p:nvSpPr>
        <p:spPr>
          <a:xfrm>
            <a:off x="200465" y="714044"/>
            <a:ext cx="6598522" cy="933782"/>
          </a:xfrm>
        </p:spPr>
        <p:txBody>
          <a:bodyPr>
            <a:normAutofit/>
          </a:bodyPr>
          <a:lstStyle/>
          <a:p>
            <a:r>
              <a:rPr lang="fr-CA" dirty="0"/>
              <a:t>Définition du care</a:t>
            </a:r>
            <a:endParaRPr lang="fr-FR" dirty="0"/>
          </a:p>
        </p:txBody>
      </p:sp>
    </p:spTree>
    <p:extLst>
      <p:ext uri="{BB962C8B-B14F-4D97-AF65-F5344CB8AC3E}">
        <p14:creationId xmlns:p14="http://schemas.microsoft.com/office/powerpoint/2010/main" val="104356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86D21-C874-7B59-D9A8-1C96FAD98EFC}"/>
            </a:ext>
          </a:extLst>
        </p:cNvPr>
        <p:cNvGrpSpPr/>
        <p:nvPr/>
      </p:nvGrpSpPr>
      <p:grpSpPr>
        <a:xfrm>
          <a:off x="0" y="0"/>
          <a:ext cx="0" cy="0"/>
          <a:chOff x="0" y="0"/>
          <a:chExt cx="0" cy="0"/>
        </a:xfrm>
      </p:grpSpPr>
      <p:pic>
        <p:nvPicPr>
          <p:cNvPr id="4" name="Picture 67">
            <a:extLst>
              <a:ext uri="{FF2B5EF4-FFF2-40B4-BE49-F238E27FC236}">
                <a16:creationId xmlns:a16="http://schemas.microsoft.com/office/drawing/2014/main" id="{DA54EEFA-95FE-5C85-7AF2-2C1561F0C7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nvPr>
        </p:nvPicPr>
        <p:blipFill>
          <a:blip r:embed="rId3">
            <a:alphaModFix/>
          </a:blip>
          <a:srcRect t="24072" b="929"/>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2127D0DC-95FE-90BC-2386-1BFBBCE0E1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Trait séparateur">
            <a:extLst>
              <a:ext uri="{FF2B5EF4-FFF2-40B4-BE49-F238E27FC236}">
                <a16:creationId xmlns:a16="http://schemas.microsoft.com/office/drawing/2014/main" id="{8D74AFBA-DB9E-9F50-DCD6-582A89C8F1E5}"/>
              </a:ext>
              <a:ext uri="{C183D7F6-B498-43B3-948B-1728B52AA6E4}">
                <adec:decorative xmlns:adec="http://schemas.microsoft.com/office/drawing/2017/decorative" val="1"/>
              </a:ext>
            </a:extLst>
          </p:cNvPr>
          <p:cNvCxnSpPr>
            <a:cxnSpLocks/>
          </p:cNvCxnSpPr>
          <p:nvPr/>
        </p:nvCxnSpPr>
        <p:spPr>
          <a:xfrm>
            <a:off x="2370221" y="4400791"/>
            <a:ext cx="742348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A3CFCA16-036D-97C6-AA0A-DEA3D765A92C}"/>
              </a:ext>
            </a:extLst>
          </p:cNvPr>
          <p:cNvSpPr>
            <a:spLocks noGrp="1"/>
          </p:cNvSpPr>
          <p:nvPr>
            <p:ph type="ctrTitle"/>
          </p:nvPr>
        </p:nvSpPr>
        <p:spPr>
          <a:xfrm>
            <a:off x="906379" y="1629457"/>
            <a:ext cx="10379242" cy="2387600"/>
          </a:xfrm>
        </p:spPr>
        <p:txBody>
          <a:bodyPr/>
          <a:lstStyle/>
          <a:p>
            <a:r>
              <a:rPr lang="en-US" dirty="0"/>
              <a:t>Nouvelle conception </a:t>
            </a:r>
            <a:br>
              <a:rPr lang="en-US" dirty="0"/>
            </a:br>
            <a:r>
              <a:rPr lang="en-US" dirty="0"/>
              <a:t>de </a:t>
            </a:r>
            <a:r>
              <a:rPr lang="en-US" dirty="0" err="1"/>
              <a:t>l’être</a:t>
            </a:r>
            <a:r>
              <a:rPr lang="en-US" dirty="0"/>
              <a:t> </a:t>
            </a:r>
            <a:r>
              <a:rPr lang="en-US" dirty="0" err="1"/>
              <a:t>humain</a:t>
            </a:r>
            <a:endParaRPr lang="fr-FR" dirty="0"/>
          </a:p>
        </p:txBody>
      </p:sp>
    </p:spTree>
    <p:extLst>
      <p:ext uri="{BB962C8B-B14F-4D97-AF65-F5344CB8AC3E}">
        <p14:creationId xmlns:p14="http://schemas.microsoft.com/office/powerpoint/2010/main" val="366204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B0D2BB-E365-0E62-5475-207696ED8629}"/>
              </a:ext>
            </a:extLst>
          </p:cNvPr>
          <p:cNvSpPr>
            <a:spLocks noGrp="1"/>
          </p:cNvSpPr>
          <p:nvPr>
            <p:ph idx="1"/>
          </p:nvPr>
        </p:nvSpPr>
        <p:spPr>
          <a:xfrm>
            <a:off x="4729659" y="2192055"/>
            <a:ext cx="6901204" cy="4509770"/>
          </a:xfrm>
        </p:spPr>
        <p:txBody>
          <a:bodyPr/>
          <a:lstStyle/>
          <a:p>
            <a:pPr marL="0" lvl="0" indent="0">
              <a:buNone/>
            </a:pPr>
            <a:r>
              <a:rPr lang="fr-CA" dirty="0"/>
              <a:t>Tous les humains vivent des états de dépendance (particulièrement en début et en fin de vie) et sont susceptibles d’en vivre à tout moment.</a:t>
            </a:r>
          </a:p>
          <a:p>
            <a:pPr marL="0" lvl="0" indent="0">
              <a:buNone/>
            </a:pPr>
            <a:r>
              <a:rPr lang="fr-CA" dirty="0"/>
              <a:t>Nous avons des besoins que nous ne pouvons pas combler nous-mêmes.</a:t>
            </a:r>
          </a:p>
          <a:p>
            <a:pPr marL="0" lvl="0" indent="0">
              <a:buNone/>
            </a:pPr>
            <a:r>
              <a:rPr lang="fr-CA" dirty="0"/>
              <a:t>Nouvelle conception de l’être humain : il est fondamentalement vulnérable.</a:t>
            </a:r>
          </a:p>
          <a:p>
            <a:pPr marL="0" indent="0">
              <a:buNone/>
            </a:pPr>
            <a:endParaRPr lang="fr-CA" dirty="0"/>
          </a:p>
          <a:p>
            <a:pPr marL="0" indent="0">
              <a:buNone/>
            </a:pPr>
            <a:endParaRPr lang="fr-FR" dirty="0"/>
          </a:p>
        </p:txBody>
      </p:sp>
      <p:cxnSp>
        <p:nvCxnSpPr>
          <p:cNvPr id="8" name="Trait séparateur">
            <a:extLst>
              <a:ext uri="{FF2B5EF4-FFF2-40B4-BE49-F238E27FC236}">
                <a16:creationId xmlns:a16="http://schemas.microsoft.com/office/drawing/2014/main" id="{BE1D03D5-E951-29BC-604C-2A98D5621B44}"/>
              </a:ext>
              <a:ext uri="{C183D7F6-B498-43B3-948B-1728B52AA6E4}">
                <adec:decorative xmlns:adec="http://schemas.microsoft.com/office/drawing/2017/decorative" val="1"/>
              </a:ext>
            </a:extLst>
          </p:cNvPr>
          <p:cNvCxnSpPr>
            <a:cxnSpLocks/>
          </p:cNvCxnSpPr>
          <p:nvPr/>
        </p:nvCxnSpPr>
        <p:spPr>
          <a:xfrm>
            <a:off x="4823951" y="1865352"/>
            <a:ext cx="690120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8B4A20D9-9549-0F75-1582-A83DD5A28C16}"/>
              </a:ext>
            </a:extLst>
          </p:cNvPr>
          <p:cNvSpPr>
            <a:spLocks noGrp="1"/>
          </p:cNvSpPr>
          <p:nvPr>
            <p:ph type="title"/>
          </p:nvPr>
        </p:nvSpPr>
        <p:spPr/>
        <p:txBody>
          <a:bodyPr>
            <a:normAutofit fontScale="90000"/>
          </a:bodyPr>
          <a:lstStyle/>
          <a:p>
            <a:r>
              <a:rPr lang="fr-CA" dirty="0"/>
              <a:t>Vulnérabilité et interdépendance</a:t>
            </a:r>
            <a:endParaRPr lang="fr-FR" dirty="0"/>
          </a:p>
        </p:txBody>
      </p:sp>
      <p:sp>
        <p:nvSpPr>
          <p:cNvPr id="6" name="Espace réservé pour une image  5">
            <a:extLst>
              <a:ext uri="{FF2B5EF4-FFF2-40B4-BE49-F238E27FC236}">
                <a16:creationId xmlns:a16="http://schemas.microsoft.com/office/drawing/2014/main" id="{2F2ED09D-E054-D667-ECED-39730E49B743}"/>
              </a:ext>
            </a:extLst>
          </p:cNvPr>
          <p:cNvSpPr>
            <a:spLocks noGrp="1"/>
          </p:cNvSpPr>
          <p:nvPr>
            <p:ph type="pic" sz="quarter" idx="10"/>
          </p:nvPr>
        </p:nvSpPr>
        <p:spPr/>
        <p:txBody>
          <a:bodyPr/>
          <a:lstStyle/>
          <a:p>
            <a:endParaRPr lang="fr-CA"/>
          </a:p>
        </p:txBody>
      </p:sp>
      <p:pic>
        <p:nvPicPr>
          <p:cNvPr id="1026" name="Picture 2" descr="gens, public, Jeune, jeunesse, applaudissement, enfant, enfance, éducation, de bonne humeur, en riant, des gamins, filles, Enfants, amusement, copains, bonheur, garçons, peu, école, classe, élémentaire, école secondaire">
            <a:extLst>
              <a:ext uri="{FF2B5EF4-FFF2-40B4-BE49-F238E27FC236}">
                <a16:creationId xmlns:a16="http://schemas.microsoft.com/office/drawing/2014/main" id="{9529FD5A-BE98-74BF-F684-7D65B530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565" y="0"/>
            <a:ext cx="68304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96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AE04F39C-C22D-C388-EE2E-8569BC28FF2C}"/>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srcRect l="6650" t="13818" r="28934"/>
          <a:stretch>
            <a:fillRect/>
          </a:stretch>
        </p:blipFill>
        <p:spPr>
          <a:xfrm>
            <a:off x="0" y="0"/>
            <a:ext cx="4403834" cy="6857999"/>
          </a:xfrm>
          <a:prstGeom prst="rect">
            <a:avLst/>
          </a:prstGeom>
        </p:spPr>
      </p:pic>
      <p:sp>
        <p:nvSpPr>
          <p:cNvPr id="3" name="Espace réservé du contenu 2">
            <a:extLst>
              <a:ext uri="{FF2B5EF4-FFF2-40B4-BE49-F238E27FC236}">
                <a16:creationId xmlns:a16="http://schemas.microsoft.com/office/drawing/2014/main" id="{2AB0D2BB-E365-0E62-5475-207696ED8629}"/>
              </a:ext>
            </a:extLst>
          </p:cNvPr>
          <p:cNvSpPr>
            <a:spLocks noGrp="1"/>
          </p:cNvSpPr>
          <p:nvPr>
            <p:ph idx="1"/>
          </p:nvPr>
        </p:nvSpPr>
        <p:spPr>
          <a:xfrm>
            <a:off x="4729659" y="2296227"/>
            <a:ext cx="6901203" cy="3930950"/>
          </a:xfrm>
        </p:spPr>
        <p:txBody>
          <a:bodyPr/>
          <a:lstStyle/>
          <a:p>
            <a:pPr marL="0" indent="0">
              <a:buNone/>
            </a:pPr>
            <a:r>
              <a:rPr lang="fr-CA" dirty="0"/>
              <a:t>Nous sommes des </a:t>
            </a:r>
            <a:r>
              <a:rPr lang="fr-CA" dirty="0">
                <a:latin typeface="Roboto Medium" panose="02000000000000000000" pitchFamily="2" charset="0"/>
                <a:ea typeface="Roboto Medium" panose="02000000000000000000" pitchFamily="2" charset="0"/>
                <a:cs typeface="Roboto Medium" panose="02000000000000000000" pitchFamily="2" charset="0"/>
              </a:rPr>
              <a:t>êtres relationnels </a:t>
            </a:r>
            <a:r>
              <a:rPr lang="fr-CA" dirty="0"/>
              <a:t>(plutôt que seulement rationnels). Nous ne pouvons pas survivre sans relations.  </a:t>
            </a:r>
          </a:p>
          <a:p>
            <a:pPr marL="0" indent="0">
              <a:buNone/>
            </a:pPr>
            <a:r>
              <a:rPr lang="fr-CA" dirty="0"/>
              <a:t>Dès notre naissance, et toute notre vie, nous sommes ancrés dans des relations qui déterminent nos choix, notamment moraux.</a:t>
            </a:r>
          </a:p>
        </p:txBody>
      </p:sp>
      <p:cxnSp>
        <p:nvCxnSpPr>
          <p:cNvPr id="8" name="Trait séparateur">
            <a:extLst>
              <a:ext uri="{FF2B5EF4-FFF2-40B4-BE49-F238E27FC236}">
                <a16:creationId xmlns:a16="http://schemas.microsoft.com/office/drawing/2014/main" id="{BE1D03D5-E951-29BC-604C-2A98D5621B44}"/>
              </a:ext>
              <a:ext uri="{C183D7F6-B498-43B3-948B-1728B52AA6E4}">
                <adec:decorative xmlns:adec="http://schemas.microsoft.com/office/drawing/2017/decorative" val="1"/>
              </a:ext>
            </a:extLst>
          </p:cNvPr>
          <p:cNvCxnSpPr>
            <a:cxnSpLocks/>
          </p:cNvCxnSpPr>
          <p:nvPr/>
        </p:nvCxnSpPr>
        <p:spPr>
          <a:xfrm>
            <a:off x="4823951" y="1981098"/>
            <a:ext cx="6806911"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8B4A20D9-9549-0F75-1582-A83DD5A28C16}"/>
              </a:ext>
            </a:extLst>
          </p:cNvPr>
          <p:cNvSpPr>
            <a:spLocks noGrp="1"/>
          </p:cNvSpPr>
          <p:nvPr>
            <p:ph type="title"/>
          </p:nvPr>
        </p:nvSpPr>
        <p:spPr>
          <a:xfrm>
            <a:off x="4740167" y="844874"/>
            <a:ext cx="7114737" cy="829172"/>
          </a:xfrm>
        </p:spPr>
        <p:txBody>
          <a:bodyPr>
            <a:normAutofit/>
          </a:bodyPr>
          <a:lstStyle/>
          <a:p>
            <a:r>
              <a:rPr lang="fr-CA" dirty="0"/>
              <a:t>Autonomie relationnelle</a:t>
            </a:r>
            <a:endParaRPr lang="fr-FR" dirty="0"/>
          </a:p>
        </p:txBody>
      </p:sp>
    </p:spTree>
    <p:extLst>
      <p:ext uri="{BB962C8B-B14F-4D97-AF65-F5344CB8AC3E}">
        <p14:creationId xmlns:p14="http://schemas.microsoft.com/office/powerpoint/2010/main" val="227103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0E8E2-7C91-ABA0-8E99-AFCBD7B852F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2C3492F-FB4C-8A87-D2AF-3A014D936FEB}"/>
              </a:ext>
            </a:extLst>
          </p:cNvPr>
          <p:cNvSpPr>
            <a:spLocks noGrp="1"/>
          </p:cNvSpPr>
          <p:nvPr>
            <p:ph idx="1"/>
          </p:nvPr>
        </p:nvSpPr>
        <p:spPr>
          <a:xfrm>
            <a:off x="179444" y="2669502"/>
            <a:ext cx="11749031" cy="3071541"/>
          </a:xfrm>
        </p:spPr>
        <p:txBody>
          <a:bodyPr>
            <a:normAutofit fontScale="92500"/>
          </a:bodyPr>
          <a:lstStyle/>
          <a:p>
            <a:pPr marL="0" indent="0">
              <a:spcAft>
                <a:spcPts val="1000"/>
              </a:spcAft>
              <a:buNone/>
            </a:pPr>
            <a:r>
              <a:rPr lang="fr-CA" dirty="0"/>
              <a:t>Le care remplace « impartialité et séparation » par « sensibilité et relation ».</a:t>
            </a:r>
          </a:p>
          <a:p>
            <a:pPr marL="0" indent="0">
              <a:spcAft>
                <a:spcPts val="1000"/>
              </a:spcAft>
              <a:buNone/>
            </a:pPr>
            <a:r>
              <a:rPr lang="fr-CA" dirty="0"/>
              <a:t>« Le sujet du care est un sujet sensible en tant qu’il est </a:t>
            </a:r>
            <a:r>
              <a:rPr lang="fr-CA" dirty="0" err="1"/>
              <a:t>avffecté</a:t>
            </a:r>
            <a:r>
              <a:rPr lang="fr-CA" dirty="0"/>
              <a:t>, pris dans un contexte de relations, dans une forme de vie – qu’il est attentif, attentionné, que certaines choses, situations, moments ou personnes comptent pour lui. » (Laugier, 2009)</a:t>
            </a:r>
          </a:p>
        </p:txBody>
      </p:sp>
      <p:cxnSp>
        <p:nvCxnSpPr>
          <p:cNvPr id="4" name="Trait séparateur">
            <a:extLst>
              <a:ext uri="{FF2B5EF4-FFF2-40B4-BE49-F238E27FC236}">
                <a16:creationId xmlns:a16="http://schemas.microsoft.com/office/drawing/2014/main" id="{B15941D2-6AA6-E1B6-214E-6DA54816A308}"/>
              </a:ext>
              <a:ext uri="{C183D7F6-B498-43B3-948B-1728B52AA6E4}">
                <adec:decorative xmlns:adec="http://schemas.microsoft.com/office/drawing/2017/decorative" val="1"/>
              </a:ext>
            </a:extLst>
          </p:cNvPr>
          <p:cNvCxnSpPr>
            <a:cxnSpLocks/>
          </p:cNvCxnSpPr>
          <p:nvPr/>
        </p:nvCxnSpPr>
        <p:spPr>
          <a:xfrm>
            <a:off x="263525" y="2338064"/>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93D0C67F-EC28-E728-5ACD-2F8459F5619C}"/>
              </a:ext>
            </a:extLst>
          </p:cNvPr>
          <p:cNvSpPr>
            <a:spLocks noGrp="1"/>
          </p:cNvSpPr>
          <p:nvPr>
            <p:ph type="title"/>
          </p:nvPr>
        </p:nvSpPr>
        <p:spPr>
          <a:xfrm>
            <a:off x="189955" y="1335296"/>
            <a:ext cx="11664950" cy="1002768"/>
          </a:xfrm>
        </p:spPr>
        <p:txBody>
          <a:bodyPr/>
          <a:lstStyle/>
          <a:p>
            <a:r>
              <a:rPr lang="fr-CA" dirty="0"/>
              <a:t>Être sensible</a:t>
            </a:r>
            <a:endParaRPr lang="fr-FR" dirty="0"/>
          </a:p>
        </p:txBody>
      </p:sp>
    </p:spTree>
    <p:extLst>
      <p:ext uri="{BB962C8B-B14F-4D97-AF65-F5344CB8AC3E}">
        <p14:creationId xmlns:p14="http://schemas.microsoft.com/office/powerpoint/2010/main" val="1071190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E865-5197-3D14-9398-A359613809B5}"/>
            </a:ext>
          </a:extLst>
        </p:cNvPr>
        <p:cNvGrpSpPr/>
        <p:nvPr/>
      </p:nvGrpSpPr>
      <p:grpSpPr>
        <a:xfrm>
          <a:off x="0" y="0"/>
          <a:ext cx="0" cy="0"/>
          <a:chOff x="0" y="0"/>
          <a:chExt cx="0" cy="0"/>
        </a:xfrm>
      </p:grpSpPr>
      <p:pic>
        <p:nvPicPr>
          <p:cNvPr id="3" name="Picture 19">
            <a:extLst>
              <a:ext uri="{FF2B5EF4-FFF2-40B4-BE49-F238E27FC236}">
                <a16:creationId xmlns:a16="http://schemas.microsoft.com/office/drawing/2014/main" id="{D93DAA26-A31B-9548-6209-DEADE7A601DA}"/>
              </a:ext>
              <a:ext uri="{C183D7F6-B498-43B3-948B-1728B52AA6E4}">
                <adec:decorative xmlns:adec="http://schemas.microsoft.com/office/drawing/2017/decorative" val="1"/>
              </a:ext>
            </a:extLst>
          </p:cNvPr>
          <p:cNvPicPr>
            <a:picLocks noChangeAspect="1"/>
          </p:cNvPicPr>
          <p:nvPr>
            <p:custDataLst>
              <p:tags r:id="rId1"/>
            </p:custDataLst>
          </p:nvPr>
        </p:nvPicPr>
        <p:blipFill>
          <a:blip r:embed="rId3">
            <a:alphaModFix/>
          </a:blip>
          <a:srcRect t="6639"/>
          <a:stretch/>
        </p:blipFill>
        <p:spPr>
          <a:xfrm>
            <a:off x="-7677" y="0"/>
            <a:ext cx="12191980" cy="6857990"/>
          </a:xfrm>
          <a:prstGeom prst="rect">
            <a:avLst/>
          </a:prstGeom>
        </p:spPr>
      </p:pic>
      <p:sp>
        <p:nvSpPr>
          <p:cNvPr id="7" name="Rectangle 6">
            <a:extLst>
              <a:ext uri="{FF2B5EF4-FFF2-40B4-BE49-F238E27FC236}">
                <a16:creationId xmlns:a16="http://schemas.microsoft.com/office/drawing/2014/main" id="{71C40516-B6A4-74B7-0121-1FA76A92EA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Trait séparateur">
            <a:extLst>
              <a:ext uri="{FF2B5EF4-FFF2-40B4-BE49-F238E27FC236}">
                <a16:creationId xmlns:a16="http://schemas.microsoft.com/office/drawing/2014/main" id="{6514EBF6-08E0-EE28-F7E2-E82384687F4F}"/>
              </a:ext>
              <a:ext uri="{C183D7F6-B498-43B3-948B-1728B52AA6E4}">
                <adec:decorative xmlns:adec="http://schemas.microsoft.com/office/drawing/2017/decorative" val="1"/>
              </a:ext>
            </a:extLst>
          </p:cNvPr>
          <p:cNvCxnSpPr>
            <a:cxnSpLocks/>
          </p:cNvCxnSpPr>
          <p:nvPr/>
        </p:nvCxnSpPr>
        <p:spPr>
          <a:xfrm>
            <a:off x="2370221" y="3937805"/>
            <a:ext cx="742348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D11BFA70-4A24-4240-C5F9-CF25182C0AD5}"/>
              </a:ext>
            </a:extLst>
          </p:cNvPr>
          <p:cNvSpPr>
            <a:spLocks noGrp="1"/>
          </p:cNvSpPr>
          <p:nvPr>
            <p:ph type="ctrTitle"/>
          </p:nvPr>
        </p:nvSpPr>
        <p:spPr>
          <a:xfrm>
            <a:off x="906379" y="1166471"/>
            <a:ext cx="10379242" cy="2387600"/>
          </a:xfrm>
        </p:spPr>
        <p:txBody>
          <a:bodyPr/>
          <a:lstStyle/>
          <a:p>
            <a:r>
              <a:rPr lang="en-US" dirty="0" err="1"/>
              <a:t>Enjeux</a:t>
            </a:r>
            <a:r>
              <a:rPr lang="en-US" dirty="0"/>
              <a:t> </a:t>
            </a:r>
            <a:r>
              <a:rPr lang="en-US" dirty="0" err="1"/>
              <a:t>moraux</a:t>
            </a:r>
            <a:endParaRPr lang="fr-FR" dirty="0"/>
          </a:p>
        </p:txBody>
      </p:sp>
    </p:spTree>
    <p:extLst>
      <p:ext uri="{BB962C8B-B14F-4D97-AF65-F5344CB8AC3E}">
        <p14:creationId xmlns:p14="http://schemas.microsoft.com/office/powerpoint/2010/main" val="2869491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4F559-C002-4FE1-64DA-B7E257BBC30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88B82D8-5A9B-4D1A-A77D-05D528056C1B}"/>
              </a:ext>
            </a:extLst>
          </p:cNvPr>
          <p:cNvSpPr>
            <a:spLocks noGrp="1"/>
          </p:cNvSpPr>
          <p:nvPr>
            <p:ph idx="1"/>
          </p:nvPr>
        </p:nvSpPr>
        <p:spPr>
          <a:xfrm>
            <a:off x="179444" y="2669502"/>
            <a:ext cx="11749031" cy="3071541"/>
          </a:xfrm>
        </p:spPr>
        <p:txBody>
          <a:bodyPr>
            <a:normAutofit/>
          </a:bodyPr>
          <a:lstStyle/>
          <a:p>
            <a:pPr marL="0" indent="0">
              <a:spcAft>
                <a:spcPts val="1000"/>
              </a:spcAft>
              <a:buNone/>
            </a:pPr>
            <a:r>
              <a:rPr lang="fr-CA" dirty="0"/>
              <a:t>Parce que nous sommes fondamentalement vulnérables, les éthiques du care croient que la justice et la morale devraient être basées sur le souci des autres plutôt que sur l’égalité.</a:t>
            </a:r>
          </a:p>
          <a:p>
            <a:pPr marL="0" indent="0">
              <a:spcAft>
                <a:spcPts val="1000"/>
              </a:spcAft>
              <a:buNone/>
            </a:pPr>
            <a:r>
              <a:rPr lang="fr-CA" dirty="0"/>
              <a:t>En effet, si nous avons des besoins impossibles à combler nous-mêmes, </a:t>
            </a:r>
            <a:br>
              <a:rPr lang="fr-CA" dirty="0"/>
            </a:br>
            <a:r>
              <a:rPr lang="fr-CA" dirty="0"/>
              <a:t>il est impératif, d’un point de vue moral, que toutes et tous s’en soucient.</a:t>
            </a:r>
          </a:p>
        </p:txBody>
      </p:sp>
      <p:cxnSp>
        <p:nvCxnSpPr>
          <p:cNvPr id="4" name="Trait séparateur">
            <a:extLst>
              <a:ext uri="{FF2B5EF4-FFF2-40B4-BE49-F238E27FC236}">
                <a16:creationId xmlns:a16="http://schemas.microsoft.com/office/drawing/2014/main" id="{C5062CDC-7DFD-2801-CF2C-DB5686E7297B}"/>
              </a:ext>
              <a:ext uri="{C183D7F6-B498-43B3-948B-1728B52AA6E4}">
                <adec:decorative xmlns:adec="http://schemas.microsoft.com/office/drawing/2017/decorative" val="1"/>
              </a:ext>
            </a:extLst>
          </p:cNvPr>
          <p:cNvCxnSpPr>
            <a:cxnSpLocks/>
          </p:cNvCxnSpPr>
          <p:nvPr/>
        </p:nvCxnSpPr>
        <p:spPr>
          <a:xfrm>
            <a:off x="263525" y="2338064"/>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CAFF7FCE-1340-9E59-29CC-4F7D7885A0D3}"/>
              </a:ext>
            </a:extLst>
          </p:cNvPr>
          <p:cNvSpPr>
            <a:spLocks noGrp="1"/>
          </p:cNvSpPr>
          <p:nvPr>
            <p:ph type="title"/>
          </p:nvPr>
        </p:nvSpPr>
        <p:spPr>
          <a:xfrm>
            <a:off x="189955" y="1335296"/>
            <a:ext cx="11664950" cy="1002768"/>
          </a:xfrm>
        </p:spPr>
        <p:txBody>
          <a:bodyPr/>
          <a:lstStyle/>
          <a:p>
            <a:r>
              <a:rPr lang="fr-CA" dirty="0"/>
              <a:t>Nous soucier des autres = enjeu de justice</a:t>
            </a:r>
            <a:endParaRPr lang="fr-FR" dirty="0"/>
          </a:p>
        </p:txBody>
      </p:sp>
    </p:spTree>
    <p:extLst>
      <p:ext uri="{BB962C8B-B14F-4D97-AF65-F5344CB8AC3E}">
        <p14:creationId xmlns:p14="http://schemas.microsoft.com/office/powerpoint/2010/main" val="3240838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25D5-FA59-DD0F-57E6-097ABCC8431E}"/>
            </a:ext>
          </a:extLst>
        </p:cNvPr>
        <p:cNvGrpSpPr/>
        <p:nvPr/>
      </p:nvGrpSpPr>
      <p:grpSpPr>
        <a:xfrm>
          <a:off x="0" y="0"/>
          <a:ext cx="0" cy="0"/>
          <a:chOff x="0" y="0"/>
          <a:chExt cx="0" cy="0"/>
        </a:xfrm>
      </p:grpSpPr>
      <p:graphicFrame>
        <p:nvGraphicFramePr>
          <p:cNvPr id="6" name="Tableau 5" descr="Ceci est un tableau détaillant…">
            <a:extLst>
              <a:ext uri="{FF2B5EF4-FFF2-40B4-BE49-F238E27FC236}">
                <a16:creationId xmlns:a16="http://schemas.microsoft.com/office/drawing/2014/main" id="{97FA698A-BF03-BD16-5B0B-1DE86EE7045F}"/>
              </a:ext>
            </a:extLst>
          </p:cNvPr>
          <p:cNvGraphicFramePr>
            <a:graphicFrameLocks noGrp="1"/>
          </p:cNvGraphicFramePr>
          <p:nvPr>
            <p:extLst>
              <p:ext uri="{D42A27DB-BD31-4B8C-83A1-F6EECF244321}">
                <p14:modId xmlns:p14="http://schemas.microsoft.com/office/powerpoint/2010/main" val="3410415796"/>
              </p:ext>
            </p:extLst>
          </p:nvPr>
        </p:nvGraphicFramePr>
        <p:xfrm>
          <a:off x="273050" y="1685930"/>
          <a:ext cx="11664950" cy="4911723"/>
        </p:xfrm>
        <a:graphic>
          <a:graphicData uri="http://schemas.openxmlformats.org/drawingml/2006/table">
            <a:tbl>
              <a:tblPr firstRow="1" bandRow="1">
                <a:tableStyleId>{5C22544A-7EE6-4342-B048-85BDC9FD1C3A}</a:tableStyleId>
              </a:tblPr>
              <a:tblGrid>
                <a:gridCol w="5832475">
                  <a:extLst>
                    <a:ext uri="{9D8B030D-6E8A-4147-A177-3AD203B41FA5}">
                      <a16:colId xmlns:a16="http://schemas.microsoft.com/office/drawing/2014/main" val="454729579"/>
                    </a:ext>
                  </a:extLst>
                </a:gridCol>
                <a:gridCol w="5832475">
                  <a:extLst>
                    <a:ext uri="{9D8B030D-6E8A-4147-A177-3AD203B41FA5}">
                      <a16:colId xmlns:a16="http://schemas.microsoft.com/office/drawing/2014/main" val="1362429428"/>
                    </a:ext>
                  </a:extLst>
                </a:gridCol>
              </a:tblGrid>
              <a:tr h="1510043">
                <a:tc>
                  <a:txBody>
                    <a:bodyPr/>
                    <a:lstStyle/>
                    <a:p>
                      <a:pPr algn="ctr">
                        <a:lnSpc>
                          <a:spcPct val="115000"/>
                        </a:lnSpc>
                        <a:spcAft>
                          <a:spcPts val="800"/>
                        </a:spcAft>
                        <a:buNone/>
                      </a:pPr>
                      <a: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t>TRADITION MORALE </a:t>
                      </a:r>
                      <a:b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br>
                      <a: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t>D’INSPIRATION LIBÉRALE</a:t>
                      </a:r>
                    </a:p>
                  </a:txBody>
                  <a:tcPr anchor="ctr"/>
                </a:tc>
                <a:tc>
                  <a:txBody>
                    <a:bodyPr/>
                    <a:lstStyle/>
                    <a:p>
                      <a:pPr algn="ctr">
                        <a:lnSpc>
                          <a:spcPct val="115000"/>
                        </a:lnSpc>
                        <a:spcAft>
                          <a:spcPts val="800"/>
                        </a:spcAft>
                        <a:buNone/>
                      </a:pPr>
                      <a:r>
                        <a:rPr lang="fr-CA" sz="2500" b="0" i="0" kern="120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ÉTHIQUES DU CARE</a:t>
                      </a:r>
                    </a:p>
                  </a:txBody>
                  <a:tcPr anchor="ctr">
                    <a:solidFill>
                      <a:schemeClr val="tx2"/>
                    </a:solidFill>
                  </a:tcPr>
                </a:tc>
                <a:extLst>
                  <a:ext uri="{0D108BD9-81ED-4DB2-BD59-A6C34878D82A}">
                    <a16:rowId xmlns:a16="http://schemas.microsoft.com/office/drawing/2014/main" val="3166419069"/>
                  </a:ext>
                </a:extLst>
              </a:tr>
              <a:tr h="850420">
                <a:tc>
                  <a:txBody>
                    <a:bodyPr/>
                    <a:lstStyle/>
                    <a:p>
                      <a:r>
                        <a:rPr lang="fr-CA" sz="2000" b="0" i="0" dirty="0">
                          <a:latin typeface="Roboto" panose="02000000000000000000" pitchFamily="2" charset="0"/>
                          <a:ea typeface="Roboto" panose="02000000000000000000" pitchFamily="2" charset="0"/>
                          <a:cs typeface="Roboto" panose="02000000000000000000" pitchFamily="2" charset="0"/>
                        </a:rPr>
                        <a:t>Raison</a:t>
                      </a:r>
                    </a:p>
                  </a:txBody>
                  <a:tcPr marL="180000" marR="111355" marT="55678" marB="5567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0" i="0" dirty="0">
                          <a:latin typeface="Roboto" panose="02000000000000000000" pitchFamily="2" charset="0"/>
                          <a:ea typeface="Roboto" panose="02000000000000000000" pitchFamily="2" charset="0"/>
                          <a:cs typeface="Roboto" panose="02000000000000000000" pitchFamily="2" charset="0"/>
                        </a:rPr>
                        <a:t>Raison, émotions et sensibilité aux autres</a:t>
                      </a:r>
                    </a:p>
                  </a:txBody>
                  <a:tcPr marL="180000" marR="111355" marT="55678" marB="55678" anchor="ctr">
                    <a:solidFill>
                      <a:schemeClr val="bg2">
                        <a:lumMod val="90000"/>
                      </a:schemeClr>
                    </a:solidFill>
                  </a:tcPr>
                </a:tc>
                <a:extLst>
                  <a:ext uri="{0D108BD9-81ED-4DB2-BD59-A6C34878D82A}">
                    <a16:rowId xmlns:a16="http://schemas.microsoft.com/office/drawing/2014/main" val="3137616077"/>
                  </a:ext>
                </a:extLst>
              </a:tr>
              <a:tr h="850420">
                <a:tc>
                  <a:txBody>
                    <a:bodyPr/>
                    <a:lstStyle/>
                    <a:p>
                      <a:r>
                        <a:rPr lang="fr-CA" sz="2000" b="0" i="0" dirty="0">
                          <a:latin typeface="Roboto" panose="02000000000000000000" pitchFamily="2" charset="0"/>
                          <a:ea typeface="Roboto" panose="02000000000000000000" pitchFamily="2" charset="0"/>
                          <a:cs typeface="Roboto" panose="02000000000000000000" pitchFamily="2" charset="0"/>
                        </a:rPr>
                        <a:t>Impartialité</a:t>
                      </a:r>
                    </a:p>
                  </a:txBody>
                  <a:tcPr marL="180000" marR="111355" marT="55678" marB="5567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0" i="0" dirty="0">
                          <a:latin typeface="Roboto" panose="02000000000000000000" pitchFamily="2" charset="0"/>
                          <a:ea typeface="Roboto" panose="02000000000000000000" pitchFamily="2" charset="0"/>
                          <a:cs typeface="Roboto" panose="02000000000000000000" pitchFamily="2" charset="0"/>
                        </a:rPr>
                        <a:t>Relations et connexions</a:t>
                      </a:r>
                    </a:p>
                  </a:txBody>
                  <a:tcPr marL="180000" marR="111355" marT="55678" marB="55678" anchor="ctr">
                    <a:solidFill>
                      <a:schemeClr val="bg2"/>
                    </a:solidFill>
                  </a:tcPr>
                </a:tc>
                <a:extLst>
                  <a:ext uri="{0D108BD9-81ED-4DB2-BD59-A6C34878D82A}">
                    <a16:rowId xmlns:a16="http://schemas.microsoft.com/office/drawing/2014/main" val="4126786990"/>
                  </a:ext>
                </a:extLst>
              </a:tr>
              <a:tr h="850420">
                <a:tc>
                  <a:txBody>
                    <a:bodyPr/>
                    <a:lstStyle/>
                    <a:p>
                      <a:r>
                        <a:rPr lang="fr-CA" sz="2000" b="0" i="0" dirty="0">
                          <a:latin typeface="Roboto" panose="02000000000000000000" pitchFamily="2" charset="0"/>
                          <a:ea typeface="Roboto" panose="02000000000000000000" pitchFamily="2" charset="0"/>
                          <a:cs typeface="Roboto" panose="02000000000000000000" pitchFamily="2" charset="0"/>
                        </a:rPr>
                        <a:t>Autonomie</a:t>
                      </a:r>
                    </a:p>
                  </a:txBody>
                  <a:tcPr marL="180000" marR="111355" marT="55678" marB="55678" anchor="ctr"/>
                </a:tc>
                <a:tc>
                  <a:txBody>
                    <a:bodyPr/>
                    <a:lstStyle/>
                    <a:p>
                      <a:r>
                        <a:rPr lang="fr-CA" sz="2000" b="0" i="0" dirty="0">
                          <a:latin typeface="Roboto" panose="02000000000000000000" pitchFamily="2" charset="0"/>
                          <a:ea typeface="Roboto" panose="02000000000000000000" pitchFamily="2" charset="0"/>
                          <a:cs typeface="Roboto" panose="02000000000000000000" pitchFamily="2" charset="0"/>
                        </a:rPr>
                        <a:t>Interdépendance</a:t>
                      </a:r>
                    </a:p>
                  </a:txBody>
                  <a:tcPr marL="180000" marR="111355" marT="55678" marB="55678" anchor="ctr">
                    <a:solidFill>
                      <a:schemeClr val="bg2">
                        <a:lumMod val="90000"/>
                      </a:schemeClr>
                    </a:solidFill>
                  </a:tcPr>
                </a:tc>
                <a:extLst>
                  <a:ext uri="{0D108BD9-81ED-4DB2-BD59-A6C34878D82A}">
                    <a16:rowId xmlns:a16="http://schemas.microsoft.com/office/drawing/2014/main" val="3754482914"/>
                  </a:ext>
                </a:extLst>
              </a:tr>
              <a:tr h="850420">
                <a:tc>
                  <a:txBody>
                    <a:bodyPr/>
                    <a:lstStyle/>
                    <a:p>
                      <a:r>
                        <a:rPr lang="fr-CA" sz="2200" b="0" i="0" dirty="0">
                          <a:latin typeface="Roboto" panose="02000000000000000000" pitchFamily="2" charset="0"/>
                          <a:ea typeface="Roboto" panose="02000000000000000000" pitchFamily="2" charset="0"/>
                          <a:cs typeface="Roboto" panose="02000000000000000000" pitchFamily="2" charset="0"/>
                        </a:rPr>
                        <a:t>Droits</a:t>
                      </a:r>
                    </a:p>
                  </a:txBody>
                  <a:tcPr marL="180000" marR="111355" marT="55678" marB="55678" anchor="ctr"/>
                </a:tc>
                <a:tc>
                  <a:txBody>
                    <a:bodyPr/>
                    <a:lstStyle/>
                    <a:p>
                      <a:r>
                        <a:rPr lang="fr-CA" sz="2200" b="0" i="0" dirty="0">
                          <a:latin typeface="Roboto" panose="02000000000000000000" pitchFamily="2" charset="0"/>
                          <a:ea typeface="Roboto" panose="02000000000000000000" pitchFamily="2" charset="0"/>
                          <a:cs typeface="Roboto" panose="02000000000000000000" pitchFamily="2" charset="0"/>
                        </a:rPr>
                        <a:t>Besoins</a:t>
                      </a:r>
                    </a:p>
                  </a:txBody>
                  <a:tcPr marL="180000" marR="111355" marT="55678" marB="55678" anchor="ctr">
                    <a:solidFill>
                      <a:schemeClr val="tx2">
                        <a:lumMod val="10000"/>
                        <a:lumOff val="90000"/>
                      </a:schemeClr>
                    </a:solidFill>
                  </a:tcPr>
                </a:tc>
                <a:extLst>
                  <a:ext uri="{0D108BD9-81ED-4DB2-BD59-A6C34878D82A}">
                    <a16:rowId xmlns:a16="http://schemas.microsoft.com/office/drawing/2014/main" val="3179519024"/>
                  </a:ext>
                </a:extLst>
              </a:tr>
            </a:tbl>
          </a:graphicData>
        </a:graphic>
      </p:graphicFrame>
      <p:cxnSp>
        <p:nvCxnSpPr>
          <p:cNvPr id="3" name="Trait séparateur">
            <a:extLst>
              <a:ext uri="{FF2B5EF4-FFF2-40B4-BE49-F238E27FC236}">
                <a16:creationId xmlns:a16="http://schemas.microsoft.com/office/drawing/2014/main" id="{596CD8B1-E5DE-CAE3-DAC6-BA001749A23C}"/>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4" name="Titre 1">
            <a:extLst>
              <a:ext uri="{FF2B5EF4-FFF2-40B4-BE49-F238E27FC236}">
                <a16:creationId xmlns:a16="http://schemas.microsoft.com/office/drawing/2014/main" id="{FDC68B24-7DFC-6788-8D37-144E0EB94887}"/>
              </a:ext>
            </a:extLst>
          </p:cNvPr>
          <p:cNvSpPr txBox="1">
            <a:spLocks noGrp="1"/>
          </p:cNvSpPr>
          <p:nvPr>
            <p:ph type="title" idx="4294967295"/>
          </p:nvPr>
        </p:nvSpPr>
        <p:spPr>
          <a:xfrm>
            <a:off x="189955" y="258848"/>
            <a:ext cx="11738520" cy="807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Nouvelle conception morale</a:t>
            </a:r>
            <a:endParaRPr kumimoji="0" lang="fr-FR"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5004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2F5B17A-D6FA-BCF2-D0E1-7E25B1FDE922}"/>
              </a:ext>
              <a:ext uri="{C183D7F6-B498-43B3-948B-1728B52AA6E4}">
                <adec:decorative xmlns:adec="http://schemas.microsoft.com/office/drawing/2017/decorative" val="1"/>
              </a:ext>
            </a:extLst>
          </p:cNvPr>
          <p:cNvPicPr>
            <a:picLocks noChangeAspect="1"/>
          </p:cNvPicPr>
          <p:nvPr>
            <p:custDataLst>
              <p:tags r:id="rId1"/>
            </p:custDataLst>
          </p:nvPr>
        </p:nvPicPr>
        <p:blipFill rotWithShape="1">
          <a:blip r:embed="rId3"/>
          <a:srcRect t="9724" b="34097"/>
          <a:stretch>
            <a:fillRect/>
          </a:stretch>
        </p:blipFill>
        <p:spPr>
          <a:xfrm>
            <a:off x="16" y="10"/>
            <a:ext cx="12207371" cy="6857990"/>
          </a:xfrm>
          <a:prstGeom prst="rect">
            <a:avLst/>
          </a:prstGeom>
        </p:spPr>
      </p:pic>
      <p:sp>
        <p:nvSpPr>
          <p:cNvPr id="7" name="Rectangle 6">
            <a:extLst>
              <a:ext uri="{FF2B5EF4-FFF2-40B4-BE49-F238E27FC236}">
                <a16:creationId xmlns:a16="http://schemas.microsoft.com/office/drawing/2014/main" id="{3F3B5509-3C3F-0C03-1436-D8B4394E95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Sous-titre 2">
            <a:extLst>
              <a:ext uri="{FF2B5EF4-FFF2-40B4-BE49-F238E27FC236}">
                <a16:creationId xmlns:a16="http://schemas.microsoft.com/office/drawing/2014/main" id="{43160A61-81D6-0FE6-BFB6-ABDCDA1A925C}"/>
              </a:ext>
            </a:extLst>
          </p:cNvPr>
          <p:cNvSpPr>
            <a:spLocks noGrp="1"/>
          </p:cNvSpPr>
          <p:nvPr>
            <p:ph type="subTitle" idx="1"/>
          </p:nvPr>
        </p:nvSpPr>
        <p:spPr>
          <a:xfrm>
            <a:off x="3520617" y="3916423"/>
            <a:ext cx="5166167" cy="1685722"/>
          </a:xfrm>
        </p:spPr>
        <p:txBody>
          <a:bodyPr>
            <a:normAutofit/>
          </a:bodyPr>
          <a:lstStyle/>
          <a:p>
            <a:r>
              <a:rPr lang="en-US" dirty="0"/>
              <a:t>ENJEUX POLITIQUES</a:t>
            </a:r>
          </a:p>
          <a:p>
            <a:r>
              <a:rPr lang="en-US" dirty="0"/>
              <a:t>ENJEUX ÉCONOMIQUES</a:t>
            </a:r>
          </a:p>
          <a:p>
            <a:r>
              <a:rPr lang="en-US" dirty="0"/>
              <a:t>ENJEUX DÉMOCRATIQUES</a:t>
            </a:r>
          </a:p>
        </p:txBody>
      </p:sp>
      <p:cxnSp>
        <p:nvCxnSpPr>
          <p:cNvPr id="8" name="Trait séparateur">
            <a:extLst>
              <a:ext uri="{FF2B5EF4-FFF2-40B4-BE49-F238E27FC236}">
                <a16:creationId xmlns:a16="http://schemas.microsoft.com/office/drawing/2014/main" id="{EF49C09C-B382-DDD2-EC7D-DE8EE89F08C6}"/>
              </a:ext>
              <a:ext uri="{C183D7F6-B498-43B3-948B-1728B52AA6E4}">
                <adec:decorative xmlns:adec="http://schemas.microsoft.com/office/drawing/2017/decorative" val="1"/>
              </a:ext>
            </a:extLst>
          </p:cNvPr>
          <p:cNvCxnSpPr>
            <a:cxnSpLocks/>
          </p:cNvCxnSpPr>
          <p:nvPr/>
        </p:nvCxnSpPr>
        <p:spPr>
          <a:xfrm>
            <a:off x="3194613" y="3532688"/>
            <a:ext cx="579891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F3495731-B02A-E529-6A25-81E3BBA95611}"/>
              </a:ext>
            </a:extLst>
          </p:cNvPr>
          <p:cNvSpPr>
            <a:spLocks noGrp="1"/>
          </p:cNvSpPr>
          <p:nvPr>
            <p:ph type="ctrTitle"/>
          </p:nvPr>
        </p:nvSpPr>
        <p:spPr>
          <a:xfrm>
            <a:off x="906379" y="761354"/>
            <a:ext cx="10379242" cy="2387600"/>
          </a:xfrm>
        </p:spPr>
        <p:txBody>
          <a:bodyPr/>
          <a:lstStyle/>
          <a:p>
            <a:r>
              <a:rPr lang="en-US" dirty="0">
                <a:solidFill>
                  <a:srgbClr val="FFFFFF"/>
                </a:solidFill>
              </a:rPr>
              <a:t>La </a:t>
            </a:r>
            <a:r>
              <a:rPr lang="en-US" dirty="0" err="1">
                <a:solidFill>
                  <a:srgbClr val="FFFFFF"/>
                </a:solidFill>
              </a:rPr>
              <a:t>politisation</a:t>
            </a:r>
            <a:r>
              <a:rPr lang="en-US" dirty="0">
                <a:solidFill>
                  <a:srgbClr val="FFFFFF"/>
                </a:solidFill>
              </a:rPr>
              <a:t> </a:t>
            </a:r>
            <a:br>
              <a:rPr lang="en-US" dirty="0">
                <a:solidFill>
                  <a:srgbClr val="FFFFFF"/>
                </a:solidFill>
              </a:rPr>
            </a:br>
            <a:r>
              <a:rPr lang="en-US" dirty="0">
                <a:solidFill>
                  <a:srgbClr val="FFFFFF"/>
                </a:solidFill>
              </a:rPr>
              <a:t>du care (</a:t>
            </a:r>
            <a:r>
              <a:rPr lang="en-US" dirty="0" err="1">
                <a:solidFill>
                  <a:srgbClr val="FFFFFF"/>
                </a:solidFill>
              </a:rPr>
              <a:t>Tronto</a:t>
            </a:r>
            <a:r>
              <a:rPr lang="en-US" dirty="0">
                <a:solidFill>
                  <a:srgbClr val="FFFFFF"/>
                </a:solidFill>
              </a:rPr>
              <a:t>)</a:t>
            </a:r>
            <a:endParaRPr lang="fr-FR" dirty="0"/>
          </a:p>
        </p:txBody>
      </p:sp>
    </p:spTree>
    <p:extLst>
      <p:ext uri="{BB962C8B-B14F-4D97-AF65-F5344CB8AC3E}">
        <p14:creationId xmlns:p14="http://schemas.microsoft.com/office/powerpoint/2010/main" val="406731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27B8D6D2-5519-A01F-BCF1-DE56ED724F33}"/>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a:srcRect l="1410" r="1"/>
          <a:stretch>
            <a:fillRect/>
          </a:stretch>
        </p:blipFill>
        <p:spPr>
          <a:xfrm>
            <a:off x="7788165" y="0"/>
            <a:ext cx="4403835" cy="6858000"/>
          </a:xfrm>
          <a:prstGeom prst="rect">
            <a:avLst/>
          </a:prstGeom>
        </p:spPr>
      </p:pic>
      <p:sp>
        <p:nvSpPr>
          <p:cNvPr id="13" name="ZoneTexte 12">
            <a:extLst>
              <a:ext uri="{FF2B5EF4-FFF2-40B4-BE49-F238E27FC236}">
                <a16:creationId xmlns:a16="http://schemas.microsoft.com/office/drawing/2014/main" id="{7B0E7690-23DF-EC81-2E1B-E712EE8BBCDF}"/>
              </a:ext>
            </a:extLst>
          </p:cNvPr>
          <p:cNvSpPr txBox="1"/>
          <p:nvPr>
            <p:custDataLst>
              <p:tags r:id="rId2"/>
            </p:custDataLst>
          </p:nvPr>
        </p:nvSpPr>
        <p:spPr>
          <a:xfrm>
            <a:off x="9419129" y="6657945"/>
            <a:ext cx="2772870"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mediascitoyens-diois.info/2023/08/feministes-musulmanes-la-revolution-qui-vient/">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179446" y="1376319"/>
            <a:ext cx="7321872" cy="5281626"/>
          </a:xfrm>
        </p:spPr>
        <p:txBody>
          <a:bodyPr>
            <a:normAutofit fontScale="92500"/>
          </a:bodyPr>
          <a:lstStyle/>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Origine du care avec Gilligan (1982)</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Nouvelle conception de l’être humain</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Enjeux moraux</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Politisation du care avec Joan C. Tronto (1993)</a:t>
            </a:r>
          </a:p>
          <a:p>
            <a:pPr lvl="1"/>
            <a:r>
              <a:rPr lang="fr-CA" dirty="0">
                <a:latin typeface="Roboto Light" panose="02000000000000000000" pitchFamily="2" charset="0"/>
                <a:ea typeface="Roboto Light" panose="02000000000000000000" pitchFamily="2" charset="0"/>
                <a:cs typeface="Roboto Light" panose="02000000000000000000" pitchFamily="2" charset="0"/>
              </a:rPr>
              <a:t>Enjeux politiques</a:t>
            </a:r>
          </a:p>
          <a:p>
            <a:pPr lvl="1"/>
            <a:r>
              <a:rPr lang="fr-CA" dirty="0">
                <a:latin typeface="Roboto Light" panose="02000000000000000000" pitchFamily="2" charset="0"/>
                <a:ea typeface="Roboto Light" panose="02000000000000000000" pitchFamily="2" charset="0"/>
                <a:cs typeface="Roboto Light" panose="02000000000000000000" pitchFamily="2" charset="0"/>
              </a:rPr>
              <a:t>Enjeux économiques</a:t>
            </a:r>
          </a:p>
          <a:p>
            <a:pPr lvl="1">
              <a:spcAft>
                <a:spcPts val="500"/>
              </a:spcAft>
            </a:pPr>
            <a:r>
              <a:rPr lang="fr-CA" dirty="0">
                <a:latin typeface="Roboto Light" panose="02000000000000000000" pitchFamily="2" charset="0"/>
                <a:ea typeface="Roboto Light" panose="02000000000000000000" pitchFamily="2" charset="0"/>
                <a:cs typeface="Roboto Light" panose="02000000000000000000" pitchFamily="2" charset="0"/>
              </a:rPr>
              <a:t>Enjeux démocratiques</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Critique de la philosophie libérale</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Care et l’écoféminisme</a:t>
            </a:r>
          </a:p>
          <a:p>
            <a:pPr>
              <a:spcBef>
                <a:spcPts val="500"/>
              </a:spcBef>
            </a:pPr>
            <a:r>
              <a:rPr lang="fr-CA" dirty="0">
                <a:latin typeface="Roboto Light" panose="02000000000000000000" pitchFamily="2" charset="0"/>
                <a:ea typeface="Roboto Light" panose="02000000000000000000" pitchFamily="2" charset="0"/>
                <a:cs typeface="Roboto Light" panose="02000000000000000000" pitchFamily="2" charset="0"/>
              </a:rPr>
              <a:t>Comparaisons</a:t>
            </a:r>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1206631"/>
            <a:ext cx="688983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5" y="260351"/>
            <a:ext cx="5163387" cy="946280"/>
          </a:xfrm>
        </p:spPr>
        <p:txBody>
          <a:bodyPr>
            <a:normAutofit/>
          </a:bodyPr>
          <a:lstStyle/>
          <a:p>
            <a:r>
              <a:rPr lang="fr-FR" dirty="0"/>
              <a:t>Plan de la séance </a:t>
            </a:r>
          </a:p>
        </p:txBody>
      </p:sp>
    </p:spTree>
    <p:extLst>
      <p:ext uri="{BB962C8B-B14F-4D97-AF65-F5344CB8AC3E}">
        <p14:creationId xmlns:p14="http://schemas.microsoft.com/office/powerpoint/2010/main" val="364827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74001-5136-4F08-F4A3-5D0627568183}"/>
            </a:ext>
          </a:extLst>
        </p:cNvPr>
        <p:cNvGrpSpPr/>
        <p:nvPr/>
      </p:nvGrpSpPr>
      <p:grpSpPr>
        <a:xfrm>
          <a:off x="0" y="0"/>
          <a:ext cx="0" cy="0"/>
          <a:chOff x="0" y="0"/>
          <a:chExt cx="0" cy="0"/>
        </a:xfrm>
      </p:grpSpPr>
      <p:pic>
        <p:nvPicPr>
          <p:cNvPr id="14" name="Espace réservé pour une image  13">
            <a:extLst>
              <a:ext uri="{FF2B5EF4-FFF2-40B4-BE49-F238E27FC236}">
                <a16:creationId xmlns:a16="http://schemas.microsoft.com/office/drawing/2014/main" id="{9A7DABCD-D809-DC4A-9DC6-39D9793BBBC4}"/>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40" r="1840"/>
          <a:stretch/>
        </p:blipFill>
        <p:spPr>
          <a:prstGeom prst="rect">
            <a:avLst/>
          </a:prstGeom>
        </p:spPr>
      </p:pic>
      <p:sp>
        <p:nvSpPr>
          <p:cNvPr id="15" name="ZoneTexte 14">
            <a:extLst>
              <a:ext uri="{FF2B5EF4-FFF2-40B4-BE49-F238E27FC236}">
                <a16:creationId xmlns:a16="http://schemas.microsoft.com/office/drawing/2014/main" id="{5A1BCF68-A3D3-4AE8-8A95-01FB2B783E4E}"/>
              </a:ext>
            </a:extLst>
          </p:cNvPr>
          <p:cNvSpPr txBox="1"/>
          <p:nvPr>
            <p:custDataLst>
              <p:tags r:id="rId2"/>
            </p:custDataLst>
          </p:nvPr>
        </p:nvSpPr>
        <p:spPr>
          <a:xfrm>
            <a:off x="9584012" y="6657944"/>
            <a:ext cx="2607988"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5" tooltip="https://docteurdu16.blogspot.com/2011/09/">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fr-CA" sz="700" dirty="0">
              <a:solidFill>
                <a:srgbClr val="FFFFFF"/>
              </a:solidFill>
            </a:endParaRPr>
          </a:p>
        </p:txBody>
      </p:sp>
      <p:sp>
        <p:nvSpPr>
          <p:cNvPr id="3" name="Espace réservé du contenu 2">
            <a:extLst>
              <a:ext uri="{FF2B5EF4-FFF2-40B4-BE49-F238E27FC236}">
                <a16:creationId xmlns:a16="http://schemas.microsoft.com/office/drawing/2014/main" id="{79972896-9E59-BF80-48D0-7D9E1446DB4D}"/>
              </a:ext>
            </a:extLst>
          </p:cNvPr>
          <p:cNvSpPr>
            <a:spLocks noGrp="1"/>
          </p:cNvSpPr>
          <p:nvPr>
            <p:ph idx="1"/>
          </p:nvPr>
        </p:nvSpPr>
        <p:spPr>
          <a:xfrm>
            <a:off x="168933" y="2750668"/>
            <a:ext cx="7111543" cy="3418642"/>
          </a:xfrm>
        </p:spPr>
        <p:txBody>
          <a:bodyPr>
            <a:normAutofit/>
          </a:bodyPr>
          <a:lstStyle/>
          <a:p>
            <a:pPr marL="0" indent="0">
              <a:buNone/>
            </a:pPr>
            <a:r>
              <a:rPr lang="fr-CA" dirty="0"/>
              <a:t>Féministe américaine et professeure de sciences politiques à l’Université du Minnesota.</a:t>
            </a:r>
          </a:p>
          <a:p>
            <a:pPr marL="0" indent="0">
              <a:buNone/>
            </a:pPr>
            <a:r>
              <a:rPr lang="en-US" i="1" dirty="0"/>
              <a:t>Moral Boundaries: A Political Argument for an Ethic of Care </a:t>
            </a:r>
            <a:r>
              <a:rPr lang="en-US" dirty="0"/>
              <a:t>(1993) (</a:t>
            </a:r>
            <a:r>
              <a:rPr lang="en-US" dirty="0" err="1"/>
              <a:t>traduit</a:t>
            </a:r>
            <a:r>
              <a:rPr lang="en-US" dirty="0"/>
              <a:t> par </a:t>
            </a:r>
            <a:r>
              <a:rPr lang="fr-CA" dirty="0">
                <a:latin typeface="Times New Roman" panose="02020603050405020304" pitchFamily="18" charset="0"/>
              </a:rPr>
              <a:t>« </a:t>
            </a:r>
            <a:r>
              <a:rPr lang="en-US" dirty="0"/>
              <a:t>Un monde vulnerable : Pour </a:t>
            </a:r>
            <a:r>
              <a:rPr lang="en-US" dirty="0" err="1"/>
              <a:t>une</a:t>
            </a:r>
            <a:r>
              <a:rPr lang="en-US" dirty="0"/>
              <a:t> politique du care </a:t>
            </a:r>
            <a:r>
              <a:rPr lang="fr-CA" dirty="0">
                <a:latin typeface="Times New Roman" panose="02020603050405020304" pitchFamily="18" charset="0"/>
              </a:rPr>
              <a:t>»</a:t>
            </a:r>
            <a:r>
              <a:rPr lang="en-US" dirty="0"/>
              <a:t>).</a:t>
            </a:r>
            <a:endParaRPr lang="fr-CA" dirty="0"/>
          </a:p>
        </p:txBody>
      </p:sp>
      <p:cxnSp>
        <p:nvCxnSpPr>
          <p:cNvPr id="7" name="Trait séparateur">
            <a:extLst>
              <a:ext uri="{FF2B5EF4-FFF2-40B4-BE49-F238E27FC236}">
                <a16:creationId xmlns:a16="http://schemas.microsoft.com/office/drawing/2014/main" id="{886EDC57-ADB8-9A09-252E-23E3217CA8E8}"/>
              </a:ext>
              <a:ext uri="{C183D7F6-B498-43B3-948B-1728B52AA6E4}">
                <adec:decorative xmlns:adec="http://schemas.microsoft.com/office/drawing/2017/decorative" val="1"/>
              </a:ext>
            </a:extLst>
          </p:cNvPr>
          <p:cNvCxnSpPr>
            <a:cxnSpLocks/>
          </p:cNvCxnSpPr>
          <p:nvPr/>
        </p:nvCxnSpPr>
        <p:spPr>
          <a:xfrm>
            <a:off x="263525" y="2383079"/>
            <a:ext cx="690120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895C0547-FD36-470A-6DDF-DA3C61B63BBF}"/>
              </a:ext>
            </a:extLst>
          </p:cNvPr>
          <p:cNvSpPr>
            <a:spLocks noGrp="1"/>
          </p:cNvSpPr>
          <p:nvPr>
            <p:ph type="title"/>
          </p:nvPr>
        </p:nvSpPr>
        <p:spPr>
          <a:xfrm>
            <a:off x="200465" y="725018"/>
            <a:ext cx="5691049" cy="1460165"/>
          </a:xfrm>
        </p:spPr>
        <p:txBody>
          <a:bodyPr>
            <a:normAutofit/>
          </a:bodyPr>
          <a:lstStyle/>
          <a:p>
            <a:r>
              <a:rPr lang="fr-CA" dirty="0"/>
              <a:t>Politiser le care avec Joan C. Tronto</a:t>
            </a:r>
            <a:endParaRPr lang="fr-FR" dirty="0"/>
          </a:p>
        </p:txBody>
      </p:sp>
    </p:spTree>
    <p:extLst>
      <p:ext uri="{BB962C8B-B14F-4D97-AF65-F5344CB8AC3E}">
        <p14:creationId xmlns:p14="http://schemas.microsoft.com/office/powerpoint/2010/main" val="211471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BC8B-0CBC-9381-4D5B-2DA8D4DF57A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9A8791-19A0-E6D9-865D-7F1B769078CF}"/>
              </a:ext>
            </a:extLst>
          </p:cNvPr>
          <p:cNvSpPr>
            <a:spLocks noGrp="1"/>
          </p:cNvSpPr>
          <p:nvPr>
            <p:ph idx="1"/>
          </p:nvPr>
        </p:nvSpPr>
        <p:spPr>
          <a:xfrm>
            <a:off x="168933" y="2189118"/>
            <a:ext cx="6901205" cy="4408532"/>
          </a:xfrm>
        </p:spPr>
        <p:txBody>
          <a:bodyPr>
            <a:normAutofit fontScale="85000" lnSpcReduction="20000"/>
          </a:bodyPr>
          <a:lstStyle/>
          <a:p>
            <a:pPr marL="0" indent="0">
              <a:buNone/>
            </a:pPr>
            <a:r>
              <a:rPr lang="fr-CA" dirty="0"/>
              <a:t>L’individu se forme dans le travail de care, </a:t>
            </a:r>
            <a:br>
              <a:rPr lang="fr-CA" dirty="0"/>
            </a:br>
            <a:r>
              <a:rPr lang="fr-CA" dirty="0"/>
              <a:t>ce qui influence son identité. Ce travail crée des </a:t>
            </a:r>
            <a:r>
              <a:rPr lang="fr-CA" dirty="0">
                <a:latin typeface="Roboto Medium" panose="02000000000000000000" pitchFamily="2" charset="0"/>
                <a:ea typeface="Roboto Medium" panose="02000000000000000000" pitchFamily="2" charset="0"/>
                <a:cs typeface="Roboto Medium" panose="02000000000000000000" pitchFamily="2" charset="0"/>
              </a:rPr>
              <a:t>dispositions morales</a:t>
            </a:r>
            <a:r>
              <a:rPr lang="fr-CA" dirty="0"/>
              <a:t> qui orientent </a:t>
            </a:r>
            <a:r>
              <a:rPr lang="fr-CA" dirty="0">
                <a:latin typeface="Roboto Medium" panose="02000000000000000000" pitchFamily="2" charset="0"/>
                <a:ea typeface="Roboto Medium" panose="02000000000000000000" pitchFamily="2" charset="0"/>
                <a:cs typeface="Roboto Medium" panose="02000000000000000000" pitchFamily="2" charset="0"/>
              </a:rPr>
              <a:t>ses choix moraux. </a:t>
            </a:r>
          </a:p>
          <a:p>
            <a:pPr marL="0" indent="0">
              <a:buNone/>
            </a:pPr>
            <a:r>
              <a:rPr lang="fr-CA" dirty="0"/>
              <a:t>Ce travail se réalise dans la famille, dans la communauté et dans le marché du travail salarié. Il a une dimension matérielle, mentale et émotionnelle. </a:t>
            </a:r>
          </a:p>
          <a:p>
            <a:pPr marL="0" indent="0">
              <a:buNone/>
            </a:pPr>
            <a:r>
              <a:rPr lang="fr-CA" dirty="0"/>
              <a:t>Il résulte de « choix influencés », notamment par des attentes sociales (comme celles liées au genre), des responsabilités et des obligations. </a:t>
            </a:r>
          </a:p>
        </p:txBody>
      </p:sp>
      <p:cxnSp>
        <p:nvCxnSpPr>
          <p:cNvPr id="7" name="Trait séparateur">
            <a:extLst>
              <a:ext uri="{FF2B5EF4-FFF2-40B4-BE49-F238E27FC236}">
                <a16:creationId xmlns:a16="http://schemas.microsoft.com/office/drawing/2014/main" id="{B8F09FC7-54EF-0FD0-941C-9BBDEA4EEEFF}"/>
              </a:ext>
              <a:ext uri="{C183D7F6-B498-43B3-948B-1728B52AA6E4}">
                <adec:decorative xmlns:adec="http://schemas.microsoft.com/office/drawing/2017/decorative" val="1"/>
              </a:ext>
            </a:extLst>
          </p:cNvPr>
          <p:cNvCxnSpPr>
            <a:cxnSpLocks/>
          </p:cNvCxnSpPr>
          <p:nvPr/>
        </p:nvCxnSpPr>
        <p:spPr>
          <a:xfrm>
            <a:off x="263525" y="1954816"/>
            <a:ext cx="6426642"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F33ABE94-08D9-B1CC-457E-BB6905CDFE1E}"/>
              </a:ext>
            </a:extLst>
          </p:cNvPr>
          <p:cNvSpPr>
            <a:spLocks noGrp="1"/>
          </p:cNvSpPr>
          <p:nvPr>
            <p:ph type="title"/>
          </p:nvPr>
        </p:nvSpPr>
        <p:spPr>
          <a:xfrm>
            <a:off x="200465" y="260350"/>
            <a:ext cx="7080011" cy="1460165"/>
          </a:xfrm>
        </p:spPr>
        <p:txBody>
          <a:bodyPr>
            <a:normAutofit/>
          </a:bodyPr>
          <a:lstStyle/>
          <a:p>
            <a:r>
              <a:rPr lang="fr-CA" dirty="0"/>
              <a:t>Travail de care et </a:t>
            </a:r>
            <a:br>
              <a:rPr lang="fr-CA" dirty="0"/>
            </a:br>
            <a:r>
              <a:rPr lang="fr-CA" dirty="0"/>
              <a:t>dispositions morales</a:t>
            </a:r>
            <a:endParaRPr lang="fr-FR" dirty="0"/>
          </a:p>
        </p:txBody>
      </p:sp>
      <p:pic>
        <p:nvPicPr>
          <p:cNvPr id="9" name="Image 8">
            <a:extLst>
              <a:ext uri="{FF2B5EF4-FFF2-40B4-BE49-F238E27FC236}">
                <a16:creationId xmlns:a16="http://schemas.microsoft.com/office/drawing/2014/main" id="{D1B37B3E-0F9B-D8BB-3821-B0A43ADCC2EA}"/>
              </a:ext>
            </a:extLst>
          </p:cNvPr>
          <p:cNvPicPr>
            <a:picLocks noChangeAspect="1"/>
          </p:cNvPicPr>
          <p:nvPr/>
        </p:nvPicPr>
        <p:blipFill>
          <a:blip r:embed="rId3"/>
          <a:stretch>
            <a:fillRect/>
          </a:stretch>
        </p:blipFill>
        <p:spPr>
          <a:xfrm>
            <a:off x="6940627" y="565085"/>
            <a:ext cx="4987848" cy="5944430"/>
          </a:xfrm>
          <a:prstGeom prst="rect">
            <a:avLst/>
          </a:prstGeom>
        </p:spPr>
      </p:pic>
    </p:spTree>
    <p:extLst>
      <p:ext uri="{BB962C8B-B14F-4D97-AF65-F5344CB8AC3E}">
        <p14:creationId xmlns:p14="http://schemas.microsoft.com/office/powerpoint/2010/main" val="63436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D2130-6AB8-BBAE-4343-FADD0899DAA3}"/>
            </a:ext>
          </a:extLst>
        </p:cNvPr>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4E1CDAF2-661D-9D4B-10F3-5EE9426EFF66}"/>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371" r="28867"/>
          <a:stretch>
            <a:fillRect/>
          </a:stretch>
        </p:blipFill>
        <p:spPr>
          <a:xfrm>
            <a:off x="7176304" y="0"/>
            <a:ext cx="5015696" cy="6857999"/>
          </a:xfrm>
          <a:prstGeom prst="rect">
            <a:avLst/>
          </a:prstGeom>
        </p:spPr>
      </p:pic>
      <p:sp>
        <p:nvSpPr>
          <p:cNvPr id="12" name="ZoneTexte 11">
            <a:extLst>
              <a:ext uri="{FF2B5EF4-FFF2-40B4-BE49-F238E27FC236}">
                <a16:creationId xmlns:a16="http://schemas.microsoft.com/office/drawing/2014/main" id="{D6874FF4-8D7A-3BD9-AD94-686606743954}"/>
              </a:ext>
            </a:extLst>
          </p:cNvPr>
          <p:cNvSpPr txBox="1"/>
          <p:nvPr>
            <p:custDataLst>
              <p:tags r:id="rId2"/>
            </p:custDataLst>
          </p:nvPr>
        </p:nvSpPr>
        <p:spPr>
          <a:xfrm>
            <a:off x="9604639" y="6657945"/>
            <a:ext cx="2587362"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5" tooltip="https://www.flickr.com/photos/taffeta/4267714218/">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fr-CA" sz="700" dirty="0">
              <a:solidFill>
                <a:srgbClr val="FFFFFF"/>
              </a:solidFill>
            </a:endParaRPr>
          </a:p>
        </p:txBody>
      </p:sp>
      <p:sp>
        <p:nvSpPr>
          <p:cNvPr id="3" name="Espace réservé du contenu 2">
            <a:extLst>
              <a:ext uri="{FF2B5EF4-FFF2-40B4-BE49-F238E27FC236}">
                <a16:creationId xmlns:a16="http://schemas.microsoft.com/office/drawing/2014/main" id="{9B0BC433-951D-A553-56CB-AD29D8435778}"/>
              </a:ext>
            </a:extLst>
          </p:cNvPr>
          <p:cNvSpPr>
            <a:spLocks noGrp="1"/>
          </p:cNvSpPr>
          <p:nvPr>
            <p:ph idx="1"/>
          </p:nvPr>
        </p:nvSpPr>
        <p:spPr>
          <a:xfrm>
            <a:off x="168934" y="2280212"/>
            <a:ext cx="6521234" cy="4317437"/>
          </a:xfrm>
        </p:spPr>
        <p:txBody>
          <a:bodyPr>
            <a:normAutofit fontScale="92500" lnSpcReduction="20000"/>
          </a:bodyPr>
          <a:lstStyle/>
          <a:p>
            <a:pPr marL="0" indent="0">
              <a:buNone/>
            </a:pPr>
            <a:r>
              <a:rPr lang="fr-CA" dirty="0"/>
              <a:t>La question importante : QUI prend soin </a:t>
            </a:r>
            <a:br>
              <a:rPr lang="fr-CA" dirty="0"/>
            </a:br>
            <a:r>
              <a:rPr lang="fr-CA" dirty="0"/>
              <a:t>DE QUI et dans quelles CONDITIONS?</a:t>
            </a:r>
          </a:p>
          <a:p>
            <a:pPr marL="0" indent="0">
              <a:buNone/>
            </a:pPr>
            <a:r>
              <a:rPr lang="fr-CA" dirty="0"/>
              <a:t>QUI : les femmes et autres subalternes s’occupent des soins dans la famille ET dans le marché de l’emploi (les deux cas, une activité dévalorisée). </a:t>
            </a:r>
          </a:p>
          <a:p>
            <a:pPr marL="0" indent="0">
              <a:buNone/>
            </a:pPr>
            <a:r>
              <a:rPr lang="fr-CA" dirty="0"/>
              <a:t>DE QUI : puisque les personnes privilégiées délèguent à d’autres les tâches de soin, des personnes « indépendantes » sont aussi prises en charge.</a:t>
            </a:r>
          </a:p>
        </p:txBody>
      </p:sp>
      <p:cxnSp>
        <p:nvCxnSpPr>
          <p:cNvPr id="7" name="Trait séparateur">
            <a:extLst>
              <a:ext uri="{FF2B5EF4-FFF2-40B4-BE49-F238E27FC236}">
                <a16:creationId xmlns:a16="http://schemas.microsoft.com/office/drawing/2014/main" id="{13AF82F8-98AE-7655-22D3-99FA4E35FC4C}"/>
              </a:ext>
              <a:ext uri="{C183D7F6-B498-43B3-948B-1728B52AA6E4}">
                <adec:decorative xmlns:adec="http://schemas.microsoft.com/office/drawing/2017/decorative" val="1"/>
              </a:ext>
            </a:extLst>
          </p:cNvPr>
          <p:cNvCxnSpPr>
            <a:cxnSpLocks/>
          </p:cNvCxnSpPr>
          <p:nvPr/>
        </p:nvCxnSpPr>
        <p:spPr>
          <a:xfrm>
            <a:off x="263525" y="1954816"/>
            <a:ext cx="6253022"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6D039459-31E3-715E-3EB9-66C2AE96F449}"/>
              </a:ext>
            </a:extLst>
          </p:cNvPr>
          <p:cNvSpPr>
            <a:spLocks noGrp="1"/>
          </p:cNvSpPr>
          <p:nvPr>
            <p:ph type="title"/>
          </p:nvPr>
        </p:nvSpPr>
        <p:spPr>
          <a:xfrm>
            <a:off x="200465" y="260350"/>
            <a:ext cx="7080011" cy="1460165"/>
          </a:xfrm>
        </p:spPr>
        <p:txBody>
          <a:bodyPr>
            <a:normAutofit/>
          </a:bodyPr>
          <a:lstStyle/>
          <a:p>
            <a:r>
              <a:rPr lang="fr-CA" dirty="0"/>
              <a:t>Enjeux politiques </a:t>
            </a:r>
            <a:br>
              <a:rPr lang="fr-CA" dirty="0"/>
            </a:br>
            <a:r>
              <a:rPr lang="fr-CA" dirty="0"/>
              <a:t>et économiques</a:t>
            </a:r>
            <a:endParaRPr lang="fr-FR" dirty="0"/>
          </a:p>
        </p:txBody>
      </p:sp>
    </p:spTree>
    <p:extLst>
      <p:ext uri="{BB962C8B-B14F-4D97-AF65-F5344CB8AC3E}">
        <p14:creationId xmlns:p14="http://schemas.microsoft.com/office/powerpoint/2010/main" val="2131757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BDAE-5519-FDC4-EF91-9ED8C1C5A398}"/>
            </a:ext>
          </a:extLst>
        </p:cNvPr>
        <p:cNvGrpSpPr/>
        <p:nvPr/>
      </p:nvGrpSpPr>
      <p:grpSpPr>
        <a:xfrm>
          <a:off x="0" y="0"/>
          <a:ext cx="0" cy="0"/>
          <a:chOff x="0" y="0"/>
          <a:chExt cx="0" cy="0"/>
        </a:xfrm>
      </p:grpSpPr>
      <p:pic>
        <p:nvPicPr>
          <p:cNvPr id="14" name="Espace réservé pour une image  13">
            <a:extLst>
              <a:ext uri="{FF2B5EF4-FFF2-40B4-BE49-F238E27FC236}">
                <a16:creationId xmlns:a16="http://schemas.microsoft.com/office/drawing/2014/main" id="{6A6DEF09-401E-D54E-C771-22E43FD3C241}"/>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40" r="1840"/>
          <a:stretch/>
        </p:blipFill>
        <p:spPr>
          <a:prstGeom prst="rect">
            <a:avLst/>
          </a:prstGeom>
        </p:spPr>
      </p:pic>
      <p:sp>
        <p:nvSpPr>
          <p:cNvPr id="3" name="Espace réservé du contenu 2">
            <a:extLst>
              <a:ext uri="{FF2B5EF4-FFF2-40B4-BE49-F238E27FC236}">
                <a16:creationId xmlns:a16="http://schemas.microsoft.com/office/drawing/2014/main" id="{06F7AC75-1889-4F3D-8974-6BD67AB8F84E}"/>
              </a:ext>
            </a:extLst>
          </p:cNvPr>
          <p:cNvSpPr>
            <a:spLocks noGrp="1"/>
          </p:cNvSpPr>
          <p:nvPr>
            <p:ph idx="1"/>
          </p:nvPr>
        </p:nvSpPr>
        <p:spPr>
          <a:xfrm>
            <a:off x="168933" y="1608881"/>
            <a:ext cx="7296738" cy="4988768"/>
          </a:xfrm>
        </p:spPr>
        <p:txBody>
          <a:bodyPr>
            <a:normAutofit fontScale="92500"/>
          </a:bodyPr>
          <a:lstStyle/>
          <a:p>
            <a:pPr marL="0" indent="0">
              <a:buNone/>
            </a:pPr>
            <a:r>
              <a:rPr lang="fr-CA" dirty="0"/>
              <a:t>Les conditions dans lesquelles s’accomplit le care sont marquées par des relations de pouvoir. Les activités de soins sont organisées selon le principe hiérarchique de « sexe »/« race »/classe.</a:t>
            </a:r>
          </a:p>
          <a:p>
            <a:pPr marL="0" indent="0">
              <a:buNone/>
            </a:pPr>
            <a:r>
              <a:rPr lang="fr-CA" dirty="0"/>
              <a:t>Les membres les plus riches de la société transfèrent à d’autres la charge du travail de soin.</a:t>
            </a:r>
          </a:p>
          <a:p>
            <a:pPr marL="0" indent="0">
              <a:buNone/>
            </a:pPr>
            <a:r>
              <a:rPr lang="fr-CA" dirty="0"/>
              <a:t>Le soin aux personnes est dévalorisé, sous-payé et accompli majoritairement par celles et ceux qui sont majoritairement dépourvus de pouvoir.</a:t>
            </a:r>
          </a:p>
        </p:txBody>
      </p:sp>
      <p:cxnSp>
        <p:nvCxnSpPr>
          <p:cNvPr id="7" name="Trait séparateur">
            <a:extLst>
              <a:ext uri="{FF2B5EF4-FFF2-40B4-BE49-F238E27FC236}">
                <a16:creationId xmlns:a16="http://schemas.microsoft.com/office/drawing/2014/main" id="{9AE70D8C-0763-35FD-A1A5-E91C66D2FFBA}"/>
              </a:ext>
              <a:ext uri="{C183D7F6-B498-43B3-948B-1728B52AA6E4}">
                <adec:decorative xmlns:adec="http://schemas.microsoft.com/office/drawing/2017/decorative" val="1"/>
              </a:ext>
            </a:extLst>
          </p:cNvPr>
          <p:cNvCxnSpPr>
            <a:cxnSpLocks/>
          </p:cNvCxnSpPr>
          <p:nvPr/>
        </p:nvCxnSpPr>
        <p:spPr>
          <a:xfrm>
            <a:off x="263525" y="1352932"/>
            <a:ext cx="692435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FEF2DC70-8A39-B457-9FB2-681F5CDE790D}"/>
              </a:ext>
            </a:extLst>
          </p:cNvPr>
          <p:cNvSpPr>
            <a:spLocks noGrp="1"/>
          </p:cNvSpPr>
          <p:nvPr>
            <p:ph type="title"/>
          </p:nvPr>
        </p:nvSpPr>
        <p:spPr>
          <a:xfrm>
            <a:off x="200465" y="260351"/>
            <a:ext cx="7080011" cy="978140"/>
          </a:xfrm>
        </p:spPr>
        <p:txBody>
          <a:bodyPr>
            <a:normAutofit/>
          </a:bodyPr>
          <a:lstStyle/>
          <a:p>
            <a:r>
              <a:rPr lang="fr-CA" dirty="0"/>
              <a:t>Care et pouvoir</a:t>
            </a:r>
            <a:endParaRPr lang="fr-FR" dirty="0"/>
          </a:p>
        </p:txBody>
      </p:sp>
    </p:spTree>
    <p:extLst>
      <p:ext uri="{BB962C8B-B14F-4D97-AF65-F5344CB8AC3E}">
        <p14:creationId xmlns:p14="http://schemas.microsoft.com/office/powerpoint/2010/main" val="64835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6F083-48B3-02EE-743B-2DCE79A87950}"/>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8F87E79D-1AA0-4E83-071F-2718FF2CAB74}"/>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5526" r="35526"/>
          <a:stretch/>
        </p:blipFill>
        <p:spPr>
          <a:prstGeom prst="rect">
            <a:avLst/>
          </a:prstGeom>
        </p:spPr>
      </p:pic>
      <p:sp>
        <p:nvSpPr>
          <p:cNvPr id="3" name="Espace réservé du contenu 2">
            <a:extLst>
              <a:ext uri="{FF2B5EF4-FFF2-40B4-BE49-F238E27FC236}">
                <a16:creationId xmlns:a16="http://schemas.microsoft.com/office/drawing/2014/main" id="{BE13E673-5D8D-A9EE-64F2-BE28385ECD2D}"/>
              </a:ext>
            </a:extLst>
          </p:cNvPr>
          <p:cNvSpPr>
            <a:spLocks noGrp="1"/>
          </p:cNvSpPr>
          <p:nvPr>
            <p:ph idx="1"/>
          </p:nvPr>
        </p:nvSpPr>
        <p:spPr>
          <a:xfrm>
            <a:off x="168933" y="1608881"/>
            <a:ext cx="7296738" cy="4988768"/>
          </a:xfrm>
        </p:spPr>
        <p:txBody>
          <a:bodyPr>
            <a:normAutofit/>
          </a:bodyPr>
          <a:lstStyle/>
          <a:p>
            <a:pPr marL="11113" indent="0">
              <a:buNone/>
            </a:pPr>
            <a:r>
              <a:rPr lang="fr-CA" sz="2400" dirty="0"/>
              <a:t>Importance de tenir compte des besoins des personnes plus vulnérables ET de celles et ceux qui prennent soin d’elles.</a:t>
            </a:r>
          </a:p>
          <a:p>
            <a:pPr marL="357188" lvl="1" indent="-173038"/>
            <a:r>
              <a:rPr lang="fr-CA" dirty="0"/>
              <a:t>Partagent une certaine vulnérabilité.</a:t>
            </a:r>
          </a:p>
          <a:p>
            <a:pPr marL="11113" indent="0">
              <a:spcBef>
                <a:spcPts val="2000"/>
              </a:spcBef>
              <a:buNone/>
            </a:pPr>
            <a:r>
              <a:rPr lang="fr-CA" sz="2400" dirty="0"/>
              <a:t>L’ordre politique libéral n’en tient pas compte = dissimule cette question (philo aussi). </a:t>
            </a:r>
          </a:p>
          <a:p>
            <a:pPr marL="357188" lvl="1" indent="-173038"/>
            <a:r>
              <a:rPr lang="fr-CA" dirty="0"/>
              <a:t>Ceux qui ont le privilège de faire de la politique (et de la philo) et de penser le monde ont aussi le privilège d’ignorer cette question puisqu’elle ne les concerne pas. </a:t>
            </a:r>
          </a:p>
        </p:txBody>
      </p:sp>
      <p:cxnSp>
        <p:nvCxnSpPr>
          <p:cNvPr id="7" name="Trait séparateur">
            <a:extLst>
              <a:ext uri="{FF2B5EF4-FFF2-40B4-BE49-F238E27FC236}">
                <a16:creationId xmlns:a16="http://schemas.microsoft.com/office/drawing/2014/main" id="{10530377-E651-7E10-9003-39166727C948}"/>
              </a:ext>
              <a:ext uri="{C183D7F6-B498-43B3-948B-1728B52AA6E4}">
                <adec:decorative xmlns:adec="http://schemas.microsoft.com/office/drawing/2017/decorative" val="1"/>
              </a:ext>
            </a:extLst>
          </p:cNvPr>
          <p:cNvCxnSpPr>
            <a:cxnSpLocks/>
          </p:cNvCxnSpPr>
          <p:nvPr/>
        </p:nvCxnSpPr>
        <p:spPr>
          <a:xfrm>
            <a:off x="263525" y="1295266"/>
            <a:ext cx="692435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2C63926-E6C3-7703-D40A-5897D44EA334}"/>
              </a:ext>
            </a:extLst>
          </p:cNvPr>
          <p:cNvSpPr>
            <a:spLocks noGrp="1"/>
          </p:cNvSpPr>
          <p:nvPr>
            <p:ph type="title"/>
          </p:nvPr>
        </p:nvSpPr>
        <p:spPr>
          <a:xfrm>
            <a:off x="200465" y="260351"/>
            <a:ext cx="7080011" cy="978140"/>
          </a:xfrm>
        </p:spPr>
        <p:txBody>
          <a:bodyPr>
            <a:normAutofit/>
          </a:bodyPr>
          <a:lstStyle/>
          <a:p>
            <a:r>
              <a:rPr lang="fr-CA" dirty="0"/>
              <a:t>Travail invisibilisé</a:t>
            </a:r>
            <a:endParaRPr lang="fr-FR" dirty="0"/>
          </a:p>
        </p:txBody>
      </p:sp>
    </p:spTree>
    <p:extLst>
      <p:ext uri="{BB962C8B-B14F-4D97-AF65-F5344CB8AC3E}">
        <p14:creationId xmlns:p14="http://schemas.microsoft.com/office/powerpoint/2010/main" val="115513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DD11-DD6D-4861-DB5B-A264131B8712}"/>
            </a:ext>
          </a:extLst>
        </p:cNvPr>
        <p:cNvGrpSpPr/>
        <p:nvPr/>
      </p:nvGrpSpPr>
      <p:grpSpPr>
        <a:xfrm>
          <a:off x="0" y="0"/>
          <a:ext cx="0" cy="0"/>
          <a:chOff x="0" y="0"/>
          <a:chExt cx="0" cy="0"/>
        </a:xfrm>
      </p:grpSpPr>
      <p:pic>
        <p:nvPicPr>
          <p:cNvPr id="8" name="Espace réservé pour une image  9">
            <a:extLst>
              <a:ext uri="{FF2B5EF4-FFF2-40B4-BE49-F238E27FC236}">
                <a16:creationId xmlns:a16="http://schemas.microsoft.com/office/drawing/2014/main" id="{D4DDB27E-2C4D-7FA6-EAD5-EE7AA9B1DAF9}"/>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357" r="14513"/>
          <a:stretch>
            <a:fillRect/>
          </a:stretch>
        </p:blipFill>
        <p:spPr>
          <a:xfrm>
            <a:off x="6944810" y="1656313"/>
            <a:ext cx="4973061" cy="4899149"/>
          </a:xfrm>
          <a:prstGeom prst="rect">
            <a:avLst/>
          </a:prstGeom>
        </p:spPr>
      </p:pic>
      <p:sp>
        <p:nvSpPr>
          <p:cNvPr id="9" name="ZoneTexte 8">
            <a:extLst>
              <a:ext uri="{FF2B5EF4-FFF2-40B4-BE49-F238E27FC236}">
                <a16:creationId xmlns:a16="http://schemas.microsoft.com/office/drawing/2014/main" id="{29B2EB82-C22B-6F0C-C34A-19EAE996B5DD}"/>
              </a:ext>
            </a:extLst>
          </p:cNvPr>
          <p:cNvSpPr txBox="1"/>
          <p:nvPr>
            <p:custDataLst>
              <p:tags r:id="rId2"/>
            </p:custDataLst>
          </p:nvPr>
        </p:nvSpPr>
        <p:spPr>
          <a:xfrm>
            <a:off x="9191501" y="6355406"/>
            <a:ext cx="2726370"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alterspheres.fr/violences-economiques-temps-partiel-et-travail-domestique/">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fr-CA" sz="700" dirty="0">
              <a:solidFill>
                <a:srgbClr val="FFFFFF"/>
              </a:solidFill>
            </a:endParaRPr>
          </a:p>
        </p:txBody>
      </p:sp>
      <p:sp>
        <p:nvSpPr>
          <p:cNvPr id="3" name="Texte">
            <a:extLst>
              <a:ext uri="{FF2B5EF4-FFF2-40B4-BE49-F238E27FC236}">
                <a16:creationId xmlns:a16="http://schemas.microsoft.com/office/drawing/2014/main" id="{53D802F6-A08D-952B-47B9-F9407776F0F9}"/>
              </a:ext>
            </a:extLst>
          </p:cNvPr>
          <p:cNvSpPr>
            <a:spLocks noGrp="1"/>
          </p:cNvSpPr>
          <p:nvPr>
            <p:ph idx="1"/>
          </p:nvPr>
        </p:nvSpPr>
        <p:spPr>
          <a:xfrm>
            <a:off x="189954" y="1627737"/>
            <a:ext cx="6349742" cy="4969913"/>
          </a:xfrm>
        </p:spPr>
        <p:txBody>
          <a:bodyPr anchor="t">
            <a:normAutofit fontScale="92500"/>
          </a:bodyPr>
          <a:lstStyle/>
          <a:p>
            <a:pPr marL="0" indent="0">
              <a:buNone/>
            </a:pPr>
            <a:r>
              <a:rPr lang="fr-CA" dirty="0"/>
              <a:t>La sphère économique de « production » repose sur la sphère privée de la « reproduction ».</a:t>
            </a:r>
          </a:p>
          <a:p>
            <a:pPr marL="0" indent="0">
              <a:buNone/>
            </a:pPr>
            <a:r>
              <a:rPr lang="fr-CA" dirty="0">
                <a:latin typeface="Roboto Medium" panose="02000000000000000000" pitchFamily="2" charset="0"/>
                <a:ea typeface="Roboto Medium" panose="02000000000000000000" pitchFamily="2" charset="0"/>
                <a:cs typeface="Roboto Medium" panose="02000000000000000000" pitchFamily="2" charset="0"/>
              </a:rPr>
              <a:t>Double tâche : </a:t>
            </a:r>
            <a:r>
              <a:rPr lang="fr-CA" dirty="0"/>
              <a:t>même si les femmes accèdent au marché du travail salarié, elles demeurent assignées en priorité aux tâches de soin. </a:t>
            </a:r>
          </a:p>
          <a:p>
            <a:pPr marL="449263" lvl="2" indent="-219075"/>
            <a:r>
              <a:rPr lang="fr-CA" sz="2800" dirty="0">
                <a:latin typeface="Roboto Medium" panose="02000000000000000000" pitchFamily="2" charset="0"/>
                <a:ea typeface="Roboto Medium" panose="02000000000000000000" pitchFamily="2" charset="0"/>
                <a:cs typeface="Roboto Medium" panose="02000000000000000000" pitchFamily="2" charset="0"/>
              </a:rPr>
              <a:t>Charge mentale : </a:t>
            </a:r>
            <a:r>
              <a:rPr lang="fr-CA" sz="2800" dirty="0"/>
              <a:t>gestion de la famille et de l’aspect émotionnel des relations. </a:t>
            </a:r>
          </a:p>
          <a:p>
            <a:pPr lvl="2"/>
            <a:endParaRPr lang="fr-CA" sz="2400" dirty="0"/>
          </a:p>
        </p:txBody>
      </p:sp>
      <p:cxnSp>
        <p:nvCxnSpPr>
          <p:cNvPr id="5" name="Trait séparateur">
            <a:extLst>
              <a:ext uri="{FF2B5EF4-FFF2-40B4-BE49-F238E27FC236}">
                <a16:creationId xmlns:a16="http://schemas.microsoft.com/office/drawing/2014/main" id="{7FC21296-5743-05A3-C943-4CB81AF2BEED}"/>
              </a:ext>
              <a:ext uri="{C183D7F6-B498-43B3-948B-1728B52AA6E4}">
                <adec:decorative xmlns:adec="http://schemas.microsoft.com/office/drawing/2017/decorative" val="1"/>
              </a:ext>
            </a:extLst>
          </p:cNvPr>
          <p:cNvCxnSpPr>
            <a:cxnSpLocks/>
          </p:cNvCxnSpPr>
          <p:nvPr/>
        </p:nvCxnSpPr>
        <p:spPr>
          <a:xfrm>
            <a:off x="263525" y="130280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107D4FB-0DC6-6A41-AE3F-DB6CE66F6C90}"/>
              </a:ext>
            </a:extLst>
          </p:cNvPr>
          <p:cNvSpPr>
            <a:spLocks noGrp="1"/>
          </p:cNvSpPr>
          <p:nvPr>
            <p:ph type="title"/>
          </p:nvPr>
        </p:nvSpPr>
        <p:spPr>
          <a:xfrm>
            <a:off x="189955" y="258848"/>
            <a:ext cx="11738520" cy="807942"/>
          </a:xfrm>
        </p:spPr>
        <p:txBody>
          <a:bodyPr>
            <a:normAutofit/>
          </a:bodyPr>
          <a:lstStyle/>
          <a:p>
            <a:r>
              <a:rPr lang="fr-CA" dirty="0"/>
              <a:t>Analyses féministes </a:t>
            </a:r>
            <a:endParaRPr lang="fr-FR" dirty="0"/>
          </a:p>
        </p:txBody>
      </p:sp>
    </p:spTree>
    <p:extLst>
      <p:ext uri="{BB962C8B-B14F-4D97-AF65-F5344CB8AC3E}">
        <p14:creationId xmlns:p14="http://schemas.microsoft.com/office/powerpoint/2010/main" val="217891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DD11-DD6D-4861-DB5B-A264131B8712}"/>
            </a:ext>
          </a:extLst>
        </p:cNvPr>
        <p:cNvGrpSpPr/>
        <p:nvPr/>
      </p:nvGrpSpPr>
      <p:grpSpPr>
        <a:xfrm>
          <a:off x="0" y="0"/>
          <a:ext cx="0" cy="0"/>
          <a:chOff x="0" y="0"/>
          <a:chExt cx="0" cy="0"/>
        </a:xfrm>
      </p:grpSpPr>
      <p:pic>
        <p:nvPicPr>
          <p:cNvPr id="19" name="Espace réservé pour une image  18">
            <a:extLst>
              <a:ext uri="{FF2B5EF4-FFF2-40B4-BE49-F238E27FC236}">
                <a16:creationId xmlns:a16="http://schemas.microsoft.com/office/drawing/2014/main" id="{0148F986-E2F8-60C7-27E4-110A1665401E}"/>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5662" r="15662"/>
          <a:stretch>
            <a:fillRect/>
          </a:stretch>
        </p:blipFill>
        <p:spPr>
          <a:xfrm>
            <a:off x="263525" y="1718532"/>
            <a:ext cx="4140309" cy="4772025"/>
          </a:xfrm>
          <a:prstGeom prst="rect">
            <a:avLst/>
          </a:prstGeom>
        </p:spPr>
      </p:pic>
      <p:sp>
        <p:nvSpPr>
          <p:cNvPr id="21" name="ZoneTexte 20">
            <a:extLst>
              <a:ext uri="{FF2B5EF4-FFF2-40B4-BE49-F238E27FC236}">
                <a16:creationId xmlns:a16="http://schemas.microsoft.com/office/drawing/2014/main" id="{7153E6DA-CD74-96ED-E394-5C8A46ADD20F}"/>
              </a:ext>
            </a:extLst>
          </p:cNvPr>
          <p:cNvSpPr txBox="1"/>
          <p:nvPr>
            <p:custDataLst>
              <p:tags r:id="rId2"/>
            </p:custDataLst>
          </p:nvPr>
        </p:nvSpPr>
        <p:spPr>
          <a:xfrm>
            <a:off x="274129" y="6323453"/>
            <a:ext cx="2773596"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www.relaxationdynamique.fr/testez-sensibilite-au-stress/">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13" name="sources">
            <a:extLst>
              <a:ext uri="{FF2B5EF4-FFF2-40B4-BE49-F238E27FC236}">
                <a16:creationId xmlns:a16="http://schemas.microsoft.com/office/drawing/2014/main" id="{BFE50E50-3E4F-F497-B746-329125C0DE6F}"/>
              </a:ext>
            </a:extLst>
          </p:cNvPr>
          <p:cNvSpPr txBox="1">
            <a:spLocks/>
          </p:cNvSpPr>
          <p:nvPr/>
        </p:nvSpPr>
        <p:spPr>
          <a:xfrm>
            <a:off x="4613189" y="5615496"/>
            <a:ext cx="6911546" cy="9836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200" dirty="0"/>
              <a:t>Sources : Vitrine statistique sur l’égalité entre les femmes et les hommes de l’Institut de la statistique du Québec (</a:t>
            </a:r>
            <a:r>
              <a:rPr lang="fr-CA" sz="1200" dirty="0">
                <a:hlinkClick r:id="rId8"/>
              </a:rPr>
              <a:t>https://</a:t>
            </a:r>
            <a:r>
              <a:rPr lang="fr-CA" sz="1200" dirty="0" err="1">
                <a:hlinkClick r:id="rId8"/>
              </a:rPr>
              <a:t>statistique.quebec.ca</a:t>
            </a:r>
            <a:r>
              <a:rPr lang="fr-CA" sz="1200" dirty="0">
                <a:hlinkClick r:id="rId8"/>
              </a:rPr>
              <a:t>/vitrine/</a:t>
            </a:r>
            <a:r>
              <a:rPr lang="fr-CA" sz="1200" dirty="0" err="1">
                <a:hlinkClick r:id="rId8"/>
              </a:rPr>
              <a:t>egalite</a:t>
            </a:r>
            <a:r>
              <a:rPr lang="fr-CA" sz="1200" dirty="0">
                <a:hlinkClick r:id="rId8"/>
              </a:rPr>
              <a:t>/ensemble/faits-saillants</a:t>
            </a:r>
            <a:r>
              <a:rPr lang="fr-CA" sz="1200" dirty="0"/>
              <a:t>) et Statistique Canada (</a:t>
            </a:r>
            <a:r>
              <a:rPr lang="fr-CA" sz="1200" dirty="0">
                <a:hlinkClick r:id="rId9"/>
              </a:rPr>
              <a:t>https://</a:t>
            </a:r>
            <a:r>
              <a:rPr lang="fr-CA" sz="1200" dirty="0" err="1">
                <a:hlinkClick r:id="rId9"/>
              </a:rPr>
              <a:t>www.statcan.gc.ca</a:t>
            </a:r>
            <a:r>
              <a:rPr lang="fr-CA" sz="1200" dirty="0">
                <a:hlinkClick r:id="rId9"/>
              </a:rPr>
              <a:t>/o1/</a:t>
            </a:r>
            <a:r>
              <a:rPr lang="fr-CA" sz="1200" dirty="0" err="1">
                <a:hlinkClick r:id="rId9"/>
              </a:rPr>
              <a:t>fr</a:t>
            </a:r>
            <a:r>
              <a:rPr lang="fr-CA" sz="1200" dirty="0">
                <a:hlinkClick r:id="rId9"/>
              </a:rPr>
              <a:t>/plus/2649-plus-de-la-moitie-des-femmes-au-canada-fournissent-des-soins</a:t>
            </a:r>
            <a:r>
              <a:rPr lang="fr-CA" sz="1200" dirty="0"/>
              <a:t>)</a:t>
            </a:r>
          </a:p>
        </p:txBody>
      </p:sp>
      <p:sp>
        <p:nvSpPr>
          <p:cNvPr id="3" name="Texte">
            <a:extLst>
              <a:ext uri="{FF2B5EF4-FFF2-40B4-BE49-F238E27FC236}">
                <a16:creationId xmlns:a16="http://schemas.microsoft.com/office/drawing/2014/main" id="{53D802F6-A08D-952B-47B9-F9407776F0F9}"/>
              </a:ext>
            </a:extLst>
          </p:cNvPr>
          <p:cNvSpPr>
            <a:spLocks noGrp="1"/>
          </p:cNvSpPr>
          <p:nvPr>
            <p:ph idx="1"/>
          </p:nvPr>
        </p:nvSpPr>
        <p:spPr>
          <a:xfrm>
            <a:off x="4613189" y="1718532"/>
            <a:ext cx="7304682" cy="3677428"/>
          </a:xfrm>
        </p:spPr>
        <p:txBody>
          <a:bodyPr anchor="t">
            <a:normAutofit fontScale="92500"/>
          </a:bodyPr>
          <a:lstStyle/>
          <a:p>
            <a:pPr marL="0" indent="0">
              <a:buNone/>
            </a:pPr>
            <a:r>
              <a:rPr lang="fr-CA" dirty="0"/>
              <a:t>En 2022, au Québec, le revenu médian après impôt des particuliers est de 35 700 $ chez les femmes, comparativement à 42 600 $ chez les hommes. </a:t>
            </a:r>
          </a:p>
          <a:p>
            <a:pPr marL="0" indent="0">
              <a:buNone/>
            </a:pPr>
            <a:r>
              <a:rPr lang="fr-CA" dirty="0"/>
              <a:t>En 2022, au Québec, les mères ont passé environ 7,5 heures par jour à s'occuper de leurs enfants tandis que les pères y ont consacré 4,9 heures.</a:t>
            </a:r>
          </a:p>
        </p:txBody>
      </p:sp>
      <p:cxnSp>
        <p:nvCxnSpPr>
          <p:cNvPr id="5" name="Trait séparateur">
            <a:extLst>
              <a:ext uri="{FF2B5EF4-FFF2-40B4-BE49-F238E27FC236}">
                <a16:creationId xmlns:a16="http://schemas.microsoft.com/office/drawing/2014/main" id="{7FC21296-5743-05A3-C943-4CB81AF2BEED}"/>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107D4FB-0DC6-6A41-AE3F-DB6CE66F6C90}"/>
              </a:ext>
            </a:extLst>
          </p:cNvPr>
          <p:cNvSpPr>
            <a:spLocks noGrp="1"/>
          </p:cNvSpPr>
          <p:nvPr>
            <p:ph type="title"/>
          </p:nvPr>
        </p:nvSpPr>
        <p:spPr>
          <a:xfrm>
            <a:off x="189955" y="258848"/>
            <a:ext cx="11738520" cy="807942"/>
          </a:xfrm>
        </p:spPr>
        <p:txBody>
          <a:bodyPr>
            <a:normAutofit/>
          </a:bodyPr>
          <a:lstStyle/>
          <a:p>
            <a:r>
              <a:rPr lang="en-US" dirty="0" err="1"/>
              <a:t>Inégalités</a:t>
            </a:r>
            <a:r>
              <a:rPr lang="en-US" dirty="0"/>
              <a:t> </a:t>
            </a:r>
            <a:r>
              <a:rPr lang="en-US" dirty="0" err="1"/>
              <a:t>économiques</a:t>
            </a:r>
            <a:endParaRPr lang="fr-FR" dirty="0"/>
          </a:p>
        </p:txBody>
      </p:sp>
    </p:spTree>
    <p:extLst>
      <p:ext uri="{BB962C8B-B14F-4D97-AF65-F5344CB8AC3E}">
        <p14:creationId xmlns:p14="http://schemas.microsoft.com/office/powerpoint/2010/main" val="36582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CC43-81B3-8C84-7951-071332182442}"/>
            </a:ext>
          </a:extLst>
        </p:cNvPr>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477728CE-ED9B-8F19-BFD1-9EE679CAAB16}"/>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246" t="1734" r="24138" b="2"/>
          <a:stretch>
            <a:fillRect/>
          </a:stretch>
        </p:blipFill>
        <p:spPr>
          <a:xfrm>
            <a:off x="274129" y="1718532"/>
            <a:ext cx="4140309" cy="4879118"/>
          </a:xfrm>
          <a:prstGeom prst="rect">
            <a:avLst/>
          </a:prstGeom>
        </p:spPr>
      </p:pic>
      <p:sp>
        <p:nvSpPr>
          <p:cNvPr id="8" name="ZoneTexte 7">
            <a:extLst>
              <a:ext uri="{FF2B5EF4-FFF2-40B4-BE49-F238E27FC236}">
                <a16:creationId xmlns:a16="http://schemas.microsoft.com/office/drawing/2014/main" id="{102E7134-97E9-09C2-63F2-95A55B9AB69B}"/>
              </a:ext>
            </a:extLst>
          </p:cNvPr>
          <p:cNvSpPr txBox="1"/>
          <p:nvPr>
            <p:custDataLst>
              <p:tags r:id="rId2"/>
            </p:custDataLst>
          </p:nvPr>
        </p:nvSpPr>
        <p:spPr>
          <a:xfrm>
            <a:off x="274129" y="6397594"/>
            <a:ext cx="2595582"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6" tooltip="https://www.flickr.com/photos/proimos/8017943367/">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a:t>
            </a:r>
            <a:r>
              <a:rPr lang="fr-CA" sz="700" dirty="0" err="1">
                <a:solidFill>
                  <a:srgbClr val="FFFFFF"/>
                </a:solidFill>
              </a:rPr>
              <a:t>souse</a:t>
            </a:r>
            <a:r>
              <a:rPr lang="fr-CA" sz="700" dirty="0">
                <a:solidFill>
                  <a:srgbClr val="FFFFFF"/>
                </a:solidFill>
              </a:rPr>
              <a:t> à la licence </a:t>
            </a:r>
            <a:r>
              <a:rPr lang="fr-CA"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13" name="Sources">
            <a:extLst>
              <a:ext uri="{FF2B5EF4-FFF2-40B4-BE49-F238E27FC236}">
                <a16:creationId xmlns:a16="http://schemas.microsoft.com/office/drawing/2014/main" id="{E5F55CB2-2586-A942-7458-18BF3230AF3E}"/>
              </a:ext>
            </a:extLst>
          </p:cNvPr>
          <p:cNvSpPr txBox="1">
            <a:spLocks/>
          </p:cNvSpPr>
          <p:nvPr/>
        </p:nvSpPr>
        <p:spPr>
          <a:xfrm>
            <a:off x="4613189" y="5827646"/>
            <a:ext cx="6928022" cy="59583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200" dirty="0"/>
              <a:t>Source : Oxfam Québec  </a:t>
            </a:r>
            <a:r>
              <a:rPr lang="fr-CA" sz="1200" dirty="0">
                <a:hlinkClick r:id="rId8"/>
              </a:rPr>
              <a:t>https://oxfam.qc.ca/campagne/travail-domestique/</a:t>
            </a:r>
            <a:r>
              <a:rPr lang="fr-CA" sz="1200" dirty="0"/>
              <a:t> </a:t>
            </a:r>
            <a:r>
              <a:rPr lang="fr-CA" sz="1200" dirty="0">
                <a:hlinkClick r:id="rId9"/>
              </a:rPr>
              <a:t>Celles qui comptent : Reconnaître la contribution considérable des femmes à l’économie pour combattre les inégalités</a:t>
            </a:r>
            <a:endParaRPr lang="fr-CA" sz="1200" dirty="0"/>
          </a:p>
        </p:txBody>
      </p:sp>
      <p:sp>
        <p:nvSpPr>
          <p:cNvPr id="3" name="Texte">
            <a:extLst>
              <a:ext uri="{FF2B5EF4-FFF2-40B4-BE49-F238E27FC236}">
                <a16:creationId xmlns:a16="http://schemas.microsoft.com/office/drawing/2014/main" id="{EB9729D5-6834-A174-EF75-AE8876F465C9}"/>
              </a:ext>
            </a:extLst>
          </p:cNvPr>
          <p:cNvSpPr>
            <a:spLocks noGrp="1"/>
          </p:cNvSpPr>
          <p:nvPr>
            <p:ph idx="1"/>
          </p:nvPr>
        </p:nvSpPr>
        <p:spPr>
          <a:xfrm>
            <a:off x="4613189" y="1918956"/>
            <a:ext cx="7304682" cy="3677428"/>
          </a:xfrm>
        </p:spPr>
        <p:txBody>
          <a:bodyPr anchor="t">
            <a:normAutofit lnSpcReduction="10000"/>
          </a:bodyPr>
          <a:lstStyle/>
          <a:p>
            <a:pPr marL="0" indent="0">
              <a:buNone/>
            </a:pPr>
            <a:r>
              <a:rPr lang="fr-CA" dirty="0"/>
              <a:t>Dans le monde, le travail de soin assuré par les femmes est estimé à 10 800 milliards de dollars par an.</a:t>
            </a:r>
          </a:p>
          <a:p>
            <a:pPr marL="0" indent="0">
              <a:buNone/>
            </a:pPr>
            <a:r>
              <a:rPr lang="fr-CA" dirty="0"/>
              <a:t>42 % des femmes (et 6 % des hommes) </a:t>
            </a:r>
            <a:br>
              <a:rPr lang="fr-CA" dirty="0"/>
            </a:br>
            <a:r>
              <a:rPr lang="fr-CA" dirty="0"/>
              <a:t>en âge de travailler n’occupent pas d’emploi rémunéré en raison de leurs activités domestiques. </a:t>
            </a:r>
          </a:p>
        </p:txBody>
      </p:sp>
      <p:cxnSp>
        <p:nvCxnSpPr>
          <p:cNvPr id="5" name="Trait séparateur">
            <a:extLst>
              <a:ext uri="{FF2B5EF4-FFF2-40B4-BE49-F238E27FC236}">
                <a16:creationId xmlns:a16="http://schemas.microsoft.com/office/drawing/2014/main" id="{A891FD66-388D-6E0A-DDF2-2BC79D9837F4}"/>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0E781269-69BE-8744-ACC2-FC2EB2F0BFF5}"/>
              </a:ext>
            </a:extLst>
          </p:cNvPr>
          <p:cNvSpPr>
            <a:spLocks noGrp="1"/>
          </p:cNvSpPr>
          <p:nvPr>
            <p:ph type="title"/>
          </p:nvPr>
        </p:nvSpPr>
        <p:spPr>
          <a:xfrm>
            <a:off x="189955" y="258848"/>
            <a:ext cx="11738520" cy="807942"/>
          </a:xfrm>
        </p:spPr>
        <p:txBody>
          <a:bodyPr>
            <a:normAutofit/>
          </a:bodyPr>
          <a:lstStyle/>
          <a:p>
            <a:r>
              <a:rPr lang="fr-CA" dirty="0"/>
              <a:t>Inégalités dans le monde</a:t>
            </a:r>
            <a:endParaRPr lang="fr-FR" dirty="0"/>
          </a:p>
        </p:txBody>
      </p:sp>
    </p:spTree>
    <p:extLst>
      <p:ext uri="{BB962C8B-B14F-4D97-AF65-F5344CB8AC3E}">
        <p14:creationId xmlns:p14="http://schemas.microsoft.com/office/powerpoint/2010/main" val="4042578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90C5-77F2-A066-60B5-030EC5CBEE61}"/>
            </a:ext>
          </a:extLst>
        </p:cNvPr>
        <p:cNvGrpSpPr/>
        <p:nvPr/>
      </p:nvGrpSpPr>
      <p:grpSpPr>
        <a:xfrm>
          <a:off x="0" y="0"/>
          <a:ext cx="0" cy="0"/>
          <a:chOff x="0" y="0"/>
          <a:chExt cx="0" cy="0"/>
        </a:xfrm>
      </p:grpSpPr>
      <p:pic>
        <p:nvPicPr>
          <p:cNvPr id="20" name="Image 19">
            <a:extLst>
              <a:ext uri="{FF2B5EF4-FFF2-40B4-BE49-F238E27FC236}">
                <a16:creationId xmlns:a16="http://schemas.microsoft.com/office/drawing/2014/main" id="{49855AA6-F6E2-09F1-5652-427774AE0BEC}"/>
              </a:ext>
              <a:ext uri="{C183D7F6-B498-43B3-948B-1728B52AA6E4}">
                <adec:decorative xmlns:adec="http://schemas.microsoft.com/office/drawing/2017/decorative" val="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2403" r="16963" b="4"/>
          <a:stretch>
            <a:fillRect/>
          </a:stretch>
        </p:blipFill>
        <p:spPr>
          <a:xfrm>
            <a:off x="-1" y="3429000"/>
            <a:ext cx="4403833" cy="3429000"/>
          </a:xfrm>
          <a:prstGeom prst="rect">
            <a:avLst/>
          </a:prstGeom>
        </p:spPr>
      </p:pic>
      <p:sp>
        <p:nvSpPr>
          <p:cNvPr id="22" name="ZoneTexte 21">
            <a:extLst>
              <a:ext uri="{FF2B5EF4-FFF2-40B4-BE49-F238E27FC236}">
                <a16:creationId xmlns:a16="http://schemas.microsoft.com/office/drawing/2014/main" id="{BF35133F-D832-1E4E-2C67-C11A733216B7}"/>
              </a:ext>
            </a:extLst>
          </p:cNvPr>
          <p:cNvSpPr txBox="1"/>
          <p:nvPr>
            <p:custDataLst>
              <p:tags r:id="rId2"/>
            </p:custDataLst>
          </p:nvPr>
        </p:nvSpPr>
        <p:spPr>
          <a:xfrm>
            <a:off x="-3" y="6657945"/>
            <a:ext cx="2843201"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8" tooltip="https://www.flickr.com/photos/skillsbelgium/14096671009/">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pic>
        <p:nvPicPr>
          <p:cNvPr id="17" name="Image 16">
            <a:extLst>
              <a:ext uri="{FF2B5EF4-FFF2-40B4-BE49-F238E27FC236}">
                <a16:creationId xmlns:a16="http://schemas.microsoft.com/office/drawing/2014/main" id="{7FF36F8C-C821-E930-FBC8-A98532E54C30}"/>
              </a:ext>
              <a:ext uri="{C183D7F6-B498-43B3-948B-1728B52AA6E4}">
                <adec:decorative xmlns:adec="http://schemas.microsoft.com/office/drawing/2017/decorative" val="1"/>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1" r="4538" b="893"/>
          <a:stretch>
            <a:fillRect/>
          </a:stretch>
        </p:blipFill>
        <p:spPr>
          <a:xfrm>
            <a:off x="0" y="0"/>
            <a:ext cx="4403834" cy="3429000"/>
          </a:xfrm>
          <a:prstGeom prst="rect">
            <a:avLst/>
          </a:prstGeom>
        </p:spPr>
      </p:pic>
      <p:sp>
        <p:nvSpPr>
          <p:cNvPr id="25" name="ZoneTexte 24">
            <a:extLst>
              <a:ext uri="{FF2B5EF4-FFF2-40B4-BE49-F238E27FC236}">
                <a16:creationId xmlns:a16="http://schemas.microsoft.com/office/drawing/2014/main" id="{7C75B5BE-AD1F-8504-9221-712344EEC61F}"/>
              </a:ext>
            </a:extLst>
          </p:cNvPr>
          <p:cNvSpPr txBox="1"/>
          <p:nvPr>
            <p:custDataLst>
              <p:tags r:id="rId4"/>
            </p:custDataLst>
          </p:nvPr>
        </p:nvSpPr>
        <p:spPr>
          <a:xfrm>
            <a:off x="-3" y="3228945"/>
            <a:ext cx="2829154" cy="200055"/>
          </a:xfrm>
          <a:prstGeom prst="rect">
            <a:avLst/>
          </a:prstGeom>
          <a:solidFill>
            <a:srgbClr val="000000"/>
          </a:solidFill>
        </p:spPr>
        <p:txBody>
          <a:bodyPr wrap="square" rtlCol="0">
            <a:spAutoFit/>
          </a:bodyPr>
          <a:lstStyle/>
          <a:p>
            <a:pPr algn="r">
              <a:spcAft>
                <a:spcPts val="600"/>
              </a:spcAft>
            </a:pPr>
            <a:r>
              <a:rPr lang="fr-CA" sz="700">
                <a:solidFill>
                  <a:srgbClr val="FFFFFF"/>
                </a:solidFill>
                <a:hlinkClick r:id="rId11" tooltip="https://montenegro.eregulations.org/procedure/21/17/step/105?l=en">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fr-CA" sz="700">
              <a:solidFill>
                <a:srgbClr val="FFFFFF"/>
              </a:solidFill>
            </a:endParaRPr>
          </a:p>
        </p:txBody>
      </p:sp>
      <p:sp>
        <p:nvSpPr>
          <p:cNvPr id="3" name="Texte">
            <a:extLst>
              <a:ext uri="{FF2B5EF4-FFF2-40B4-BE49-F238E27FC236}">
                <a16:creationId xmlns:a16="http://schemas.microsoft.com/office/drawing/2014/main" id="{AFD8ABFD-FC79-837C-9466-3EE1E90AF65E}"/>
              </a:ext>
            </a:extLst>
          </p:cNvPr>
          <p:cNvSpPr>
            <a:spLocks noGrp="1"/>
          </p:cNvSpPr>
          <p:nvPr>
            <p:ph idx="1"/>
          </p:nvPr>
        </p:nvSpPr>
        <p:spPr>
          <a:xfrm>
            <a:off x="4729658" y="2469966"/>
            <a:ext cx="7114737" cy="3804851"/>
          </a:xfrm>
        </p:spPr>
        <p:txBody>
          <a:bodyPr anchor="t">
            <a:normAutofit/>
          </a:bodyPr>
          <a:lstStyle/>
          <a:p>
            <a:pPr marL="0" indent="0">
              <a:buNone/>
            </a:pPr>
            <a:r>
              <a:rPr lang="fr-CA" dirty="0"/>
              <a:t>« Emploi féminin » moins valorisé, moins rémunéré. 70 % des femmes occupent un emploi à prédominance féminine.</a:t>
            </a:r>
          </a:p>
          <a:p>
            <a:pPr marL="0" indent="0">
              <a:buNone/>
            </a:pPr>
            <a:r>
              <a:rPr lang="fr-CA" dirty="0"/>
              <a:t>Exemple : une secrétaire spécialisée en santé peut gagner annuellement jusqu’à 30 000 $ de moins qu’un maçon (formation d’environ 1 600 heures dans les deux cas).</a:t>
            </a:r>
          </a:p>
        </p:txBody>
      </p:sp>
      <p:cxnSp>
        <p:nvCxnSpPr>
          <p:cNvPr id="5" name="Trait séparateur">
            <a:extLst>
              <a:ext uri="{FF2B5EF4-FFF2-40B4-BE49-F238E27FC236}">
                <a16:creationId xmlns:a16="http://schemas.microsoft.com/office/drawing/2014/main" id="{179E0275-2F1E-92F1-76D9-64AB00668C70}"/>
              </a:ext>
              <a:ext uri="{C183D7F6-B498-43B3-948B-1728B52AA6E4}">
                <adec:decorative xmlns:adec="http://schemas.microsoft.com/office/drawing/2017/decorative" val="1"/>
              </a:ext>
            </a:extLst>
          </p:cNvPr>
          <p:cNvCxnSpPr>
            <a:cxnSpLocks/>
          </p:cNvCxnSpPr>
          <p:nvPr/>
        </p:nvCxnSpPr>
        <p:spPr>
          <a:xfrm>
            <a:off x="4843849" y="2162698"/>
            <a:ext cx="680445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D46651EB-31BF-1A82-6D09-E6C35B41046F}"/>
              </a:ext>
            </a:extLst>
          </p:cNvPr>
          <p:cNvSpPr>
            <a:spLocks noGrp="1"/>
          </p:cNvSpPr>
          <p:nvPr>
            <p:ph type="title"/>
          </p:nvPr>
        </p:nvSpPr>
        <p:spPr>
          <a:xfrm>
            <a:off x="4740167" y="480358"/>
            <a:ext cx="7114737" cy="1568448"/>
          </a:xfrm>
        </p:spPr>
        <p:txBody>
          <a:bodyPr>
            <a:normAutofit/>
          </a:bodyPr>
          <a:lstStyle/>
          <a:p>
            <a:r>
              <a:rPr lang="fr-CA" dirty="0"/>
              <a:t>Causes des inégalités économiques</a:t>
            </a:r>
            <a:endParaRPr lang="fr-FR" dirty="0"/>
          </a:p>
        </p:txBody>
      </p:sp>
    </p:spTree>
    <p:extLst>
      <p:ext uri="{BB962C8B-B14F-4D97-AF65-F5344CB8AC3E}">
        <p14:creationId xmlns:p14="http://schemas.microsoft.com/office/powerpoint/2010/main" val="52504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94B92-02D6-83EF-DF30-F2B4017DD0D3}"/>
            </a:ext>
          </a:extLst>
        </p:cNvPr>
        <p:cNvGrpSpPr/>
        <p:nvPr/>
      </p:nvGrpSpPr>
      <p:grpSpPr>
        <a:xfrm>
          <a:off x="0" y="0"/>
          <a:ext cx="0" cy="0"/>
          <a:chOff x="0" y="0"/>
          <a:chExt cx="0" cy="0"/>
        </a:xfrm>
      </p:grpSpPr>
      <p:pic>
        <p:nvPicPr>
          <p:cNvPr id="7" name="Tableau">
            <a:extLst>
              <a:ext uri="{FF2B5EF4-FFF2-40B4-BE49-F238E27FC236}">
                <a16:creationId xmlns:a16="http://schemas.microsoft.com/office/drawing/2014/main" id="{6C306709-968E-769C-1091-364EDB036D15}"/>
              </a:ex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48959" t="26103" r="22578" b="52299"/>
          <a:stretch/>
        </p:blipFill>
        <p:spPr bwMode="auto">
          <a:xfrm>
            <a:off x="263525" y="3692053"/>
            <a:ext cx="6814096" cy="2907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e">
            <a:extLst>
              <a:ext uri="{FF2B5EF4-FFF2-40B4-BE49-F238E27FC236}">
                <a16:creationId xmlns:a16="http://schemas.microsoft.com/office/drawing/2014/main" id="{AE6105D5-BFD1-2588-0039-DBD1D44ECF2C}"/>
              </a:ext>
            </a:extLst>
          </p:cNvPr>
          <p:cNvSpPr>
            <a:spLocks noGrp="1"/>
          </p:cNvSpPr>
          <p:nvPr>
            <p:ph idx="1"/>
          </p:nvPr>
        </p:nvSpPr>
        <p:spPr>
          <a:xfrm>
            <a:off x="189953" y="1627739"/>
            <a:ext cx="11738522" cy="1988669"/>
          </a:xfrm>
        </p:spPr>
        <p:txBody>
          <a:bodyPr anchor="t">
            <a:normAutofit/>
          </a:bodyPr>
          <a:lstStyle/>
          <a:p>
            <a:pPr marL="0" indent="0">
              <a:buNone/>
            </a:pPr>
            <a:r>
              <a:rPr lang="fr-CA" dirty="0"/>
              <a:t>Bien qu’ayant le même diplôme de cégep en main, une femme aura un salaire 10 % moins élevé que celui d’un homme.</a:t>
            </a:r>
          </a:p>
          <a:p>
            <a:pPr marL="0" indent="0">
              <a:buNone/>
            </a:pPr>
            <a:r>
              <a:rPr lang="fr-CA" dirty="0">
                <a:sym typeface="Symbol"/>
              </a:rPr>
              <a:t> $ femme avec diplôme postsecondaire = $ homme sans diplôme</a:t>
            </a:r>
            <a:endParaRPr lang="fr-CA" dirty="0"/>
          </a:p>
        </p:txBody>
      </p:sp>
      <p:cxnSp>
        <p:nvCxnSpPr>
          <p:cNvPr id="5" name="Trait séparateur">
            <a:extLst>
              <a:ext uri="{FF2B5EF4-FFF2-40B4-BE49-F238E27FC236}">
                <a16:creationId xmlns:a16="http://schemas.microsoft.com/office/drawing/2014/main" id="{167F67AA-14B9-3392-06FA-B312FB871CC5}"/>
              </a:ext>
              <a:ext uri="{C183D7F6-B498-43B3-948B-1728B52AA6E4}">
                <adec:decorative xmlns:adec="http://schemas.microsoft.com/office/drawing/2017/decorative" val="1"/>
              </a:ext>
            </a:extLst>
          </p:cNvPr>
          <p:cNvCxnSpPr>
            <a:cxnSpLocks/>
          </p:cNvCxnSpPr>
          <p:nvPr/>
        </p:nvCxnSpPr>
        <p:spPr>
          <a:xfrm>
            <a:off x="263525" y="130280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ED62F29-E6E2-54BB-6ECD-41E5A53EF4E7}"/>
              </a:ext>
            </a:extLst>
          </p:cNvPr>
          <p:cNvSpPr>
            <a:spLocks noGrp="1"/>
          </p:cNvSpPr>
          <p:nvPr>
            <p:ph type="title"/>
          </p:nvPr>
        </p:nvSpPr>
        <p:spPr>
          <a:xfrm>
            <a:off x="189955" y="258848"/>
            <a:ext cx="11738520" cy="807942"/>
          </a:xfrm>
        </p:spPr>
        <p:txBody>
          <a:bodyPr>
            <a:normAutofit/>
          </a:bodyPr>
          <a:lstStyle/>
          <a:p>
            <a:r>
              <a:rPr lang="fr-CA" dirty="0"/>
              <a:t>Diplomation versus salaire</a:t>
            </a:r>
            <a:endParaRPr lang="fr-FR" dirty="0"/>
          </a:p>
        </p:txBody>
      </p:sp>
    </p:spTree>
    <p:extLst>
      <p:ext uri="{BB962C8B-B14F-4D97-AF65-F5344CB8AC3E}">
        <p14:creationId xmlns:p14="http://schemas.microsoft.com/office/powerpoint/2010/main" val="395535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9">
            <a:extLst>
              <a:ext uri="{FF2B5EF4-FFF2-40B4-BE49-F238E27FC236}">
                <a16:creationId xmlns:a16="http://schemas.microsoft.com/office/drawing/2014/main" id="{9EC60E9A-2956-065C-5798-212CD28E003D}"/>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srcRect l="28617" r="28617"/>
          <a:stretch/>
        </p:blipFill>
        <p:spPr>
          <a:xfrm>
            <a:off x="7788166" y="1"/>
            <a:ext cx="4403834" cy="6857999"/>
          </a:xfrm>
          <a:prstGeom prst="rect">
            <a:avLst/>
          </a:prstGeom>
        </p:spPr>
      </p:pic>
      <p:sp>
        <p:nvSpPr>
          <p:cNvPr id="3" name="Espace réservé du contenu 2">
            <a:extLst>
              <a:ext uri="{FF2B5EF4-FFF2-40B4-BE49-F238E27FC236}">
                <a16:creationId xmlns:a16="http://schemas.microsoft.com/office/drawing/2014/main" id="{8AD64B63-E23D-1635-C86E-5301FD2F7915}"/>
              </a:ext>
            </a:extLst>
          </p:cNvPr>
          <p:cNvSpPr>
            <a:spLocks noGrp="1"/>
          </p:cNvSpPr>
          <p:nvPr>
            <p:ph idx="1"/>
          </p:nvPr>
        </p:nvSpPr>
        <p:spPr>
          <a:xfrm>
            <a:off x="168933" y="2756209"/>
            <a:ext cx="6693113" cy="3118610"/>
          </a:xfrm>
        </p:spPr>
        <p:txBody>
          <a:bodyPr/>
          <a:lstStyle/>
          <a:p>
            <a:r>
              <a:rPr lang="en-CA" dirty="0">
                <a:latin typeface="Roboto Medium" panose="02000000000000000000" pitchFamily="2" charset="0"/>
                <a:ea typeface="Roboto Medium" panose="02000000000000000000" pitchFamily="2" charset="0"/>
                <a:cs typeface="Roboto Medium" panose="02000000000000000000" pitchFamily="2" charset="0"/>
              </a:rPr>
              <a:t>Une disposition morale : </a:t>
            </a:r>
            <a:r>
              <a:rPr lang="en-CA" dirty="0"/>
              <a:t>to care about (se </a:t>
            </a:r>
            <a:r>
              <a:rPr lang="en-CA" dirty="0" err="1"/>
              <a:t>soucier</a:t>
            </a:r>
            <a:r>
              <a:rPr lang="en-CA" dirty="0"/>
              <a:t>).</a:t>
            </a:r>
          </a:p>
          <a:p>
            <a:r>
              <a:rPr lang="en-CA" dirty="0"/>
              <a:t>Et </a:t>
            </a:r>
            <a:r>
              <a:rPr lang="en-CA" dirty="0" err="1"/>
              <a:t>une</a:t>
            </a:r>
            <a:r>
              <a:rPr lang="en-CA" dirty="0"/>
              <a:t> </a:t>
            </a:r>
            <a:r>
              <a:rPr lang="en-CA" dirty="0">
                <a:latin typeface="Roboto Medium" panose="02000000000000000000" pitchFamily="2" charset="0"/>
                <a:ea typeface="Roboto Medium" panose="02000000000000000000" pitchFamily="2" charset="0"/>
                <a:cs typeface="Roboto Medium" panose="02000000000000000000" pitchFamily="2" charset="0"/>
              </a:rPr>
              <a:t>pratique</a:t>
            </a:r>
            <a:r>
              <a:rPr lang="en-CA" dirty="0"/>
              <a:t> : to take care </a:t>
            </a:r>
            <a:br>
              <a:rPr lang="en-CA" dirty="0"/>
            </a:br>
            <a:r>
              <a:rPr lang="en-CA" dirty="0"/>
              <a:t>(prendre </a:t>
            </a:r>
            <a:r>
              <a:rPr lang="en-CA" dirty="0" err="1"/>
              <a:t>soin</a:t>
            </a:r>
            <a:r>
              <a:rPr lang="en-CA" dirty="0"/>
              <a:t>).</a:t>
            </a:r>
          </a:p>
          <a:p>
            <a:r>
              <a:rPr lang="en-CA" dirty="0"/>
              <a:t>Pas </a:t>
            </a:r>
            <a:r>
              <a:rPr lang="en-CA" dirty="0" err="1"/>
              <a:t>d’équivalent</a:t>
            </a:r>
            <a:r>
              <a:rPr lang="en-CA" dirty="0"/>
              <a:t> </a:t>
            </a:r>
            <a:r>
              <a:rPr lang="en-CA" dirty="0" err="1"/>
              <a:t>en</a:t>
            </a:r>
            <a:r>
              <a:rPr lang="en-CA" dirty="0"/>
              <a:t> français.</a:t>
            </a:r>
            <a:endParaRPr lang="fr-CA" dirty="0"/>
          </a:p>
          <a:p>
            <a:endParaRPr lang="fr-CA" dirty="0"/>
          </a:p>
        </p:txBody>
      </p:sp>
      <p:cxnSp>
        <p:nvCxnSpPr>
          <p:cNvPr id="7" name="Trait séparateur">
            <a:extLst>
              <a:ext uri="{FF2B5EF4-FFF2-40B4-BE49-F238E27FC236}">
                <a16:creationId xmlns:a16="http://schemas.microsoft.com/office/drawing/2014/main" id="{6FBBBE39-69C3-FEDF-7451-87DCB9D76ED0}"/>
              </a:ext>
              <a:ext uri="{C183D7F6-B498-43B3-948B-1728B52AA6E4}">
                <adec:decorative xmlns:adec="http://schemas.microsoft.com/office/drawing/2017/decorative" val="1"/>
              </a:ext>
            </a:extLst>
          </p:cNvPr>
          <p:cNvCxnSpPr>
            <a:cxnSpLocks/>
          </p:cNvCxnSpPr>
          <p:nvPr/>
        </p:nvCxnSpPr>
        <p:spPr>
          <a:xfrm>
            <a:off x="263525" y="2339516"/>
            <a:ext cx="6598521"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E7661C0F-47A4-E2CD-72CC-595934394EC2}"/>
              </a:ext>
            </a:extLst>
          </p:cNvPr>
          <p:cNvSpPr>
            <a:spLocks noGrp="1"/>
          </p:cNvSpPr>
          <p:nvPr>
            <p:ph type="title"/>
          </p:nvPr>
        </p:nvSpPr>
        <p:spPr>
          <a:xfrm>
            <a:off x="200464" y="1189432"/>
            <a:ext cx="6960987" cy="930682"/>
          </a:xfrm>
        </p:spPr>
        <p:txBody>
          <a:bodyPr>
            <a:normAutofit/>
          </a:bodyPr>
          <a:lstStyle/>
          <a:p>
            <a:r>
              <a:rPr lang="fr-CA" dirty="0"/>
              <a:t>Pourquoi CARE en anglais?</a:t>
            </a:r>
            <a:endParaRPr lang="fr-FR" dirty="0"/>
          </a:p>
        </p:txBody>
      </p:sp>
    </p:spTree>
    <p:extLst>
      <p:ext uri="{BB962C8B-B14F-4D97-AF65-F5344CB8AC3E}">
        <p14:creationId xmlns:p14="http://schemas.microsoft.com/office/powerpoint/2010/main" val="792799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90C5-77F2-A066-60B5-030EC5CBEE61}"/>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8FB7C8B-E499-64A3-4468-137BAD55A3AF}"/>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422" r="3852"/>
          <a:stretch>
            <a:fillRect/>
          </a:stretch>
        </p:blipFill>
        <p:spPr>
          <a:xfrm>
            <a:off x="165248" y="1388125"/>
            <a:ext cx="4403833" cy="3428989"/>
          </a:xfrm>
          <a:prstGeom prst="rect">
            <a:avLst/>
          </a:prstGeom>
        </p:spPr>
      </p:pic>
      <p:sp>
        <p:nvSpPr>
          <p:cNvPr id="13" name="ZoneTexte 12">
            <a:extLst>
              <a:ext uri="{FF2B5EF4-FFF2-40B4-BE49-F238E27FC236}">
                <a16:creationId xmlns:a16="http://schemas.microsoft.com/office/drawing/2014/main" id="{BB3D8CF4-27F6-8F5B-ED2B-BC22C1C73C54}"/>
              </a:ext>
            </a:extLst>
          </p:cNvPr>
          <p:cNvSpPr txBox="1"/>
          <p:nvPr>
            <p:custDataLst>
              <p:tags r:id="rId2"/>
            </p:custDataLst>
          </p:nvPr>
        </p:nvSpPr>
        <p:spPr>
          <a:xfrm>
            <a:off x="165248" y="4817114"/>
            <a:ext cx="2895637"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cckl.org/la-cckl-collabore-avec-la-distillerie-fils-du-roy-pour-distribuer-gratuitement-du-desinfectant-a-main-pour-les-commerces-qui-doivent-demeurer-ouverts/">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fr-CA" sz="700" dirty="0">
              <a:solidFill>
                <a:srgbClr val="FFFFFF"/>
              </a:solidFill>
            </a:endParaRPr>
          </a:p>
        </p:txBody>
      </p:sp>
      <p:sp>
        <p:nvSpPr>
          <p:cNvPr id="3" name="Texte">
            <a:extLst>
              <a:ext uri="{FF2B5EF4-FFF2-40B4-BE49-F238E27FC236}">
                <a16:creationId xmlns:a16="http://schemas.microsoft.com/office/drawing/2014/main" id="{AFD8ABFD-FC79-837C-9466-3EE1E90AF65E}"/>
              </a:ext>
            </a:extLst>
          </p:cNvPr>
          <p:cNvSpPr>
            <a:spLocks noGrp="1"/>
          </p:cNvSpPr>
          <p:nvPr>
            <p:ph idx="1"/>
          </p:nvPr>
        </p:nvSpPr>
        <p:spPr>
          <a:xfrm>
            <a:off x="4729658" y="2398242"/>
            <a:ext cx="7114737" cy="3429000"/>
          </a:xfrm>
        </p:spPr>
        <p:txBody>
          <a:bodyPr anchor="t">
            <a:normAutofit fontScale="92500"/>
          </a:bodyPr>
          <a:lstStyle/>
          <a:p>
            <a:pPr marL="0" indent="0">
              <a:buNone/>
            </a:pPr>
            <a:r>
              <a:rPr lang="fr-CA" dirty="0"/>
              <a:t>Inégalité entre les femmes : l’autonomisation de certaines femmes s’est faite sur le modèle masculin. Nous parlons d’« autonomie » non pas grâce à un meilleur partage des tâches avec les hommes, mais par la délégation de tâches à d’autres femmes et à d’autres subalternes (aides domestiques sans papiers).</a:t>
            </a:r>
          </a:p>
        </p:txBody>
      </p:sp>
      <p:cxnSp>
        <p:nvCxnSpPr>
          <p:cNvPr id="5" name="Trait séparateur">
            <a:extLst>
              <a:ext uri="{FF2B5EF4-FFF2-40B4-BE49-F238E27FC236}">
                <a16:creationId xmlns:a16="http://schemas.microsoft.com/office/drawing/2014/main" id="{179E0275-2F1E-92F1-76D9-64AB00668C70}"/>
              </a:ext>
              <a:ext uri="{C183D7F6-B498-43B3-948B-1728B52AA6E4}">
                <adec:decorative xmlns:adec="http://schemas.microsoft.com/office/drawing/2017/decorative" val="1"/>
              </a:ext>
            </a:extLst>
          </p:cNvPr>
          <p:cNvCxnSpPr>
            <a:cxnSpLocks/>
          </p:cNvCxnSpPr>
          <p:nvPr/>
        </p:nvCxnSpPr>
        <p:spPr>
          <a:xfrm>
            <a:off x="4843849" y="2035973"/>
            <a:ext cx="680445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D46651EB-31BF-1A82-6D09-E6C35B41046F}"/>
              </a:ext>
            </a:extLst>
          </p:cNvPr>
          <p:cNvSpPr>
            <a:spLocks noGrp="1"/>
          </p:cNvSpPr>
          <p:nvPr>
            <p:ph type="title"/>
          </p:nvPr>
        </p:nvSpPr>
        <p:spPr>
          <a:xfrm>
            <a:off x="4740167" y="1033205"/>
            <a:ext cx="7114737" cy="943876"/>
          </a:xfrm>
        </p:spPr>
        <p:txBody>
          <a:bodyPr>
            <a:normAutofit/>
          </a:bodyPr>
          <a:lstStyle/>
          <a:p>
            <a:r>
              <a:rPr lang="fr-CA" dirty="0"/>
              <a:t>Controverse du care</a:t>
            </a:r>
            <a:endParaRPr lang="fr-FR" dirty="0"/>
          </a:p>
        </p:txBody>
      </p:sp>
    </p:spTree>
    <p:extLst>
      <p:ext uri="{BB962C8B-B14F-4D97-AF65-F5344CB8AC3E}">
        <p14:creationId xmlns:p14="http://schemas.microsoft.com/office/powerpoint/2010/main" val="3876233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4C633-E6FC-D807-70E6-FA3E11330E0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6D0E09B-657B-3C10-0AD7-BC3E714DC02F}"/>
              </a:ext>
              <a:ext uri="{C183D7F6-B498-43B3-948B-1728B52AA6E4}">
                <adec:decorative xmlns:adec="http://schemas.microsoft.com/office/drawing/2017/decorative" val="1"/>
              </a:ext>
            </a:extLst>
          </p:cNvPr>
          <p:cNvSpPr/>
          <p:nvPr/>
        </p:nvSpPr>
        <p:spPr>
          <a:xfrm>
            <a:off x="6476848" y="1762898"/>
            <a:ext cx="5462231" cy="4834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5F8AE4A-DB83-5204-AE15-09330F83B0ED}"/>
              </a:ext>
              <a:ext uri="{C183D7F6-B498-43B3-948B-1728B52AA6E4}">
                <adec:decorative xmlns:adec="http://schemas.microsoft.com/office/drawing/2017/decorative" val="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76848" y="2444652"/>
            <a:ext cx="5451627" cy="3329172"/>
          </a:xfrm>
          <a:prstGeom prst="rect">
            <a:avLst/>
          </a:prstGeom>
        </p:spPr>
      </p:pic>
      <p:sp>
        <p:nvSpPr>
          <p:cNvPr id="3" name="Texte">
            <a:extLst>
              <a:ext uri="{FF2B5EF4-FFF2-40B4-BE49-F238E27FC236}">
                <a16:creationId xmlns:a16="http://schemas.microsoft.com/office/drawing/2014/main" id="{D6B866CA-D92F-DE44-35B7-F3B2A215C855}"/>
              </a:ext>
            </a:extLst>
          </p:cNvPr>
          <p:cNvSpPr>
            <a:spLocks noGrp="1"/>
          </p:cNvSpPr>
          <p:nvPr>
            <p:ph idx="1"/>
          </p:nvPr>
        </p:nvSpPr>
        <p:spPr>
          <a:xfrm>
            <a:off x="175275" y="1762898"/>
            <a:ext cx="5791200" cy="4766496"/>
          </a:xfrm>
        </p:spPr>
        <p:txBody>
          <a:bodyPr anchor="t">
            <a:normAutofit fontScale="92500" lnSpcReduction="10000"/>
          </a:bodyPr>
          <a:lstStyle/>
          <a:p>
            <a:pPr marL="0" indent="0">
              <a:buNone/>
            </a:pPr>
            <a:r>
              <a:rPr lang="fr-CA" dirty="0"/>
              <a:t>Les personnes qui ont du pouvoir sont souvent celles qui organisent le soin.</a:t>
            </a:r>
          </a:p>
          <a:p>
            <a:pPr marL="0" indent="0">
              <a:buNone/>
            </a:pPr>
            <a:r>
              <a:rPr lang="fr-CA" dirty="0"/>
              <a:t>Les personnes qui sont dépourvues de pouvoir sont occupées à donner les soins, elles manquent de temps et d’opportunités pour s’impliquer dans la vie démocratique.</a:t>
            </a:r>
          </a:p>
          <a:p>
            <a:pPr marL="360363" lvl="1" indent="-180975"/>
            <a:r>
              <a:rPr lang="fr-FR" sz="2000" dirty="0"/>
              <a:t>Selon les contextes, c’est un des principaux obstacles à la participation politique des femmes.</a:t>
            </a:r>
          </a:p>
          <a:p>
            <a:pPr marL="360363" lvl="1" indent="-180975"/>
            <a:r>
              <a:rPr lang="fr-CA" sz="2000" dirty="0"/>
              <a:t>« Métier de politicien » = incompatible avec l’articulation travail-famille. </a:t>
            </a:r>
          </a:p>
        </p:txBody>
      </p:sp>
      <p:cxnSp>
        <p:nvCxnSpPr>
          <p:cNvPr id="5" name="Trait séparateur">
            <a:extLst>
              <a:ext uri="{FF2B5EF4-FFF2-40B4-BE49-F238E27FC236}">
                <a16:creationId xmlns:a16="http://schemas.microsoft.com/office/drawing/2014/main" id="{D05D1423-69D7-9EA7-DB78-EB883B8C33B6}"/>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56237FDF-B0B4-6B90-06C8-8340BD0CD1AC}"/>
              </a:ext>
            </a:extLst>
          </p:cNvPr>
          <p:cNvSpPr>
            <a:spLocks noGrp="1"/>
          </p:cNvSpPr>
          <p:nvPr>
            <p:ph type="title"/>
          </p:nvPr>
        </p:nvSpPr>
        <p:spPr>
          <a:xfrm>
            <a:off x="189955" y="258848"/>
            <a:ext cx="11738520" cy="807942"/>
          </a:xfrm>
        </p:spPr>
        <p:txBody>
          <a:bodyPr>
            <a:normAutofit/>
          </a:bodyPr>
          <a:lstStyle/>
          <a:p>
            <a:r>
              <a:rPr lang="fr-CA" dirty="0"/>
              <a:t>Enjeu démocratique</a:t>
            </a:r>
            <a:endParaRPr lang="fr-FR" dirty="0"/>
          </a:p>
        </p:txBody>
      </p:sp>
    </p:spTree>
    <p:extLst>
      <p:ext uri="{BB962C8B-B14F-4D97-AF65-F5344CB8AC3E}">
        <p14:creationId xmlns:p14="http://schemas.microsoft.com/office/powerpoint/2010/main" val="84629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0CF81-81CA-0192-AF51-01026563FFEB}"/>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16C5EA7E-B99D-7F85-470D-3869B229A753}"/>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2412" r="24144"/>
          <a:stretch>
            <a:fillRect/>
          </a:stretch>
        </p:blipFill>
        <p:spPr>
          <a:xfrm>
            <a:off x="7788166" y="0"/>
            <a:ext cx="4403834" cy="6857999"/>
          </a:xfrm>
          <a:prstGeom prst="rect">
            <a:avLst/>
          </a:prstGeom>
        </p:spPr>
      </p:pic>
      <p:sp>
        <p:nvSpPr>
          <p:cNvPr id="8" name="ZoneTexte 7">
            <a:extLst>
              <a:ext uri="{FF2B5EF4-FFF2-40B4-BE49-F238E27FC236}">
                <a16:creationId xmlns:a16="http://schemas.microsoft.com/office/drawing/2014/main" id="{86D55814-D551-40F7-8367-A7BDD79451CF}"/>
              </a:ext>
            </a:extLst>
          </p:cNvPr>
          <p:cNvSpPr txBox="1"/>
          <p:nvPr>
            <p:custDataLst>
              <p:tags r:id="rId2"/>
            </p:custDataLst>
          </p:nvPr>
        </p:nvSpPr>
        <p:spPr>
          <a:xfrm>
            <a:off x="9275805" y="6657944"/>
            <a:ext cx="2916195"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careerplan.commons.gc.cuny.edu/blog/career-fair-tips">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fr-CA" sz="700" dirty="0">
              <a:solidFill>
                <a:srgbClr val="FFFFFF"/>
              </a:solidFill>
            </a:endParaRPr>
          </a:p>
        </p:txBody>
      </p:sp>
      <p:sp>
        <p:nvSpPr>
          <p:cNvPr id="3" name="Texte">
            <a:extLst>
              <a:ext uri="{FF2B5EF4-FFF2-40B4-BE49-F238E27FC236}">
                <a16:creationId xmlns:a16="http://schemas.microsoft.com/office/drawing/2014/main" id="{7822D47C-EB79-A8CA-696C-AB6C5C6A9E81}"/>
              </a:ext>
            </a:extLst>
          </p:cNvPr>
          <p:cNvSpPr>
            <a:spLocks noGrp="1"/>
          </p:cNvSpPr>
          <p:nvPr>
            <p:ph idx="1"/>
          </p:nvPr>
        </p:nvSpPr>
        <p:spPr>
          <a:xfrm>
            <a:off x="168933" y="1724211"/>
            <a:ext cx="7018945" cy="4709537"/>
          </a:xfrm>
        </p:spPr>
        <p:txBody>
          <a:bodyPr>
            <a:normAutofit fontScale="92500" lnSpcReduction="20000"/>
          </a:bodyPr>
          <a:lstStyle/>
          <a:p>
            <a:pPr marL="0" indent="0">
              <a:buNone/>
            </a:pPr>
            <a:r>
              <a:rPr lang="fr-CA" dirty="0"/>
              <a:t>Le travail de care, s’il permet de développer des dispositions morales liées au care, devrait être accompli par toutes et tous pour assurer le développement moral de chacune et de chacun.</a:t>
            </a:r>
          </a:p>
          <a:p>
            <a:pPr marL="0" indent="0">
              <a:buNone/>
            </a:pPr>
            <a:r>
              <a:rPr lang="fr-CA" dirty="0"/>
              <a:t>Partager le travail de care </a:t>
            </a:r>
            <a:r>
              <a:rPr lang="fr-CA" dirty="0">
                <a:sym typeface="Symbol"/>
              </a:rPr>
              <a:t>pour être de meilleurs citoyens et citoyennes et pour faciliter le vivre-ensemble.</a:t>
            </a:r>
          </a:p>
          <a:p>
            <a:pPr marL="400050" lvl="1" indent="-220663"/>
            <a:r>
              <a:rPr lang="fr-CA" sz="2800" dirty="0">
                <a:sym typeface="Symbol"/>
              </a:rPr>
              <a:t>« La pénurie d’expériences de soin prive les hommes privilégiés de morale. » </a:t>
            </a:r>
            <a:br>
              <a:rPr lang="fr-CA" sz="2800" dirty="0">
                <a:sym typeface="Symbol"/>
              </a:rPr>
            </a:br>
            <a:r>
              <a:rPr lang="fr-CA" sz="2800" dirty="0">
                <a:sym typeface="Symbol"/>
              </a:rPr>
              <a:t>(Tronto, 2005)</a:t>
            </a:r>
          </a:p>
          <a:p>
            <a:endParaRPr lang="fr-CA" dirty="0"/>
          </a:p>
        </p:txBody>
      </p:sp>
      <p:cxnSp>
        <p:nvCxnSpPr>
          <p:cNvPr id="7" name="Trait séparateur">
            <a:extLst>
              <a:ext uri="{FF2B5EF4-FFF2-40B4-BE49-F238E27FC236}">
                <a16:creationId xmlns:a16="http://schemas.microsoft.com/office/drawing/2014/main" id="{C94EA1B7-2A63-D1C8-BBFC-03C304B98F79}"/>
              </a:ext>
              <a:ext uri="{C183D7F6-B498-43B3-948B-1728B52AA6E4}">
                <adec:decorative xmlns:adec="http://schemas.microsoft.com/office/drawing/2017/decorative" val="1"/>
              </a:ext>
            </a:extLst>
          </p:cNvPr>
          <p:cNvCxnSpPr>
            <a:cxnSpLocks/>
          </p:cNvCxnSpPr>
          <p:nvPr/>
        </p:nvCxnSpPr>
        <p:spPr>
          <a:xfrm>
            <a:off x="263525" y="1352932"/>
            <a:ext cx="692435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C44B7DD1-DE33-D8B4-07DE-519C11443F5C}"/>
              </a:ext>
            </a:extLst>
          </p:cNvPr>
          <p:cNvSpPr>
            <a:spLocks noGrp="1"/>
          </p:cNvSpPr>
          <p:nvPr>
            <p:ph type="title"/>
          </p:nvPr>
        </p:nvSpPr>
        <p:spPr>
          <a:xfrm>
            <a:off x="200465" y="260351"/>
            <a:ext cx="7080011" cy="978140"/>
          </a:xfrm>
        </p:spPr>
        <p:txBody>
          <a:bodyPr>
            <a:normAutofit/>
          </a:bodyPr>
          <a:lstStyle/>
          <a:p>
            <a:r>
              <a:rPr lang="fr-CA" dirty="0"/>
              <a:t>Enjeu politique</a:t>
            </a:r>
            <a:endParaRPr lang="fr-FR" dirty="0"/>
          </a:p>
        </p:txBody>
      </p:sp>
    </p:spTree>
    <p:extLst>
      <p:ext uri="{BB962C8B-B14F-4D97-AF65-F5344CB8AC3E}">
        <p14:creationId xmlns:p14="http://schemas.microsoft.com/office/powerpoint/2010/main" val="394496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C7D88-F8BD-FE51-1E8B-C9ECB144034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6D37E6-0EA7-D24E-7ED0-6A556194E8E2}"/>
              </a:ext>
            </a:extLst>
          </p:cNvPr>
          <p:cNvSpPr>
            <a:spLocks noGrp="1"/>
          </p:cNvSpPr>
          <p:nvPr>
            <p:ph idx="1"/>
          </p:nvPr>
        </p:nvSpPr>
        <p:spPr>
          <a:xfrm>
            <a:off x="179444" y="1515765"/>
            <a:ext cx="11749031" cy="5115693"/>
          </a:xfrm>
        </p:spPr>
        <p:txBody>
          <a:bodyPr>
            <a:normAutofit fontScale="92500"/>
          </a:bodyPr>
          <a:lstStyle/>
          <a:p>
            <a:pPr marL="0" indent="0">
              <a:spcAft>
                <a:spcPts val="1000"/>
              </a:spcAft>
              <a:buNone/>
            </a:pPr>
            <a:r>
              <a:rPr lang="fr-CA" dirty="0"/>
              <a:t>Des critères de justice sont nécessaires pour pallier ces obstacles. </a:t>
            </a:r>
          </a:p>
          <a:p>
            <a:pPr marL="0" indent="0">
              <a:spcAft>
                <a:spcPts val="1000"/>
              </a:spcAft>
              <a:buNone/>
            </a:pPr>
            <a:r>
              <a:rPr lang="fr-CA" dirty="0"/>
              <a:t>« Irresponsabilité des privilégiés » :  la possibilité d’ignorer certaines formes d’épreuves auxquelles les personnes privilégiées ne sont pas confrontées.</a:t>
            </a:r>
          </a:p>
          <a:p>
            <a:pPr marL="0" indent="0">
              <a:spcAft>
                <a:spcPts val="1000"/>
              </a:spcAft>
              <a:buNone/>
            </a:pPr>
            <a:r>
              <a:rPr lang="fr-CA" dirty="0"/>
              <a:t>« Localisme » : considérer plus importantes les relations de soin dans lesquelles nous sommes engagés plutôt que celles éloignées, alors que le souci pour les besoins de celles et de ceux lointains doit parfois être privilégié.</a:t>
            </a:r>
          </a:p>
          <a:p>
            <a:pPr marL="0" indent="0">
              <a:spcAft>
                <a:spcPts val="1000"/>
              </a:spcAft>
              <a:buNone/>
            </a:pPr>
            <a:r>
              <a:rPr lang="fr-CA" dirty="0"/>
              <a:t>« Paternalisme » : lorsque celles et ceux qui prennent soin des autres tendent à privilégier leur propre analyse de ce qui est nécessaire pour y répondre plutôt que de tenir compte du point de vue de celles et de ceux qui reçoivent le soin.</a:t>
            </a:r>
          </a:p>
        </p:txBody>
      </p:sp>
      <p:cxnSp>
        <p:nvCxnSpPr>
          <p:cNvPr id="4" name="Trait séparateur">
            <a:extLst>
              <a:ext uri="{FF2B5EF4-FFF2-40B4-BE49-F238E27FC236}">
                <a16:creationId xmlns:a16="http://schemas.microsoft.com/office/drawing/2014/main" id="{6D6310E0-7C4A-92AF-A328-EB9B9DC51563}"/>
              </a:ext>
              <a:ext uri="{C183D7F6-B498-43B3-948B-1728B52AA6E4}">
                <adec:decorative xmlns:adec="http://schemas.microsoft.com/office/drawing/2017/decorative" val="1"/>
              </a:ext>
            </a:extLst>
          </p:cNvPr>
          <p:cNvCxnSpPr>
            <a:cxnSpLocks/>
          </p:cNvCxnSpPr>
          <p:nvPr/>
        </p:nvCxnSpPr>
        <p:spPr>
          <a:xfrm>
            <a:off x="263525" y="1263118"/>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81A5C9F3-32A7-DED2-6A7D-94B23B156E5F}"/>
              </a:ext>
            </a:extLst>
          </p:cNvPr>
          <p:cNvSpPr>
            <a:spLocks noGrp="1"/>
          </p:cNvSpPr>
          <p:nvPr>
            <p:ph type="title"/>
          </p:nvPr>
        </p:nvSpPr>
        <p:spPr>
          <a:xfrm>
            <a:off x="189955" y="260350"/>
            <a:ext cx="6416791" cy="872437"/>
          </a:xfrm>
        </p:spPr>
        <p:txBody>
          <a:bodyPr/>
          <a:lstStyle/>
          <a:p>
            <a:r>
              <a:rPr lang="fr-CA" dirty="0"/>
              <a:t>Principes de justice</a:t>
            </a:r>
            <a:endParaRPr lang="fr-FR" dirty="0"/>
          </a:p>
        </p:txBody>
      </p:sp>
    </p:spTree>
    <p:extLst>
      <p:ext uri="{BB962C8B-B14F-4D97-AF65-F5344CB8AC3E}">
        <p14:creationId xmlns:p14="http://schemas.microsoft.com/office/powerpoint/2010/main" val="3464813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0BD68-5A49-3765-72EB-931B95B61303}"/>
            </a:ext>
          </a:extLst>
        </p:cNvPr>
        <p:cNvGrpSpPr/>
        <p:nvPr/>
      </p:nvGrpSpPr>
      <p:grpSpPr>
        <a:xfrm>
          <a:off x="0" y="0"/>
          <a:ext cx="0" cy="0"/>
          <a:chOff x="0" y="0"/>
          <a:chExt cx="0" cy="0"/>
        </a:xfrm>
      </p:grpSpPr>
      <p:sp>
        <p:nvSpPr>
          <p:cNvPr id="3" name="Texte">
            <a:extLst>
              <a:ext uri="{FF2B5EF4-FFF2-40B4-BE49-F238E27FC236}">
                <a16:creationId xmlns:a16="http://schemas.microsoft.com/office/drawing/2014/main" id="{A4A67EEE-3735-6F45-9765-B42E937FF1B8}"/>
              </a:ext>
            </a:extLst>
          </p:cNvPr>
          <p:cNvSpPr>
            <a:spLocks noGrp="1"/>
          </p:cNvSpPr>
          <p:nvPr>
            <p:ph idx="1"/>
          </p:nvPr>
        </p:nvSpPr>
        <p:spPr>
          <a:xfrm>
            <a:off x="4729658" y="1707979"/>
            <a:ext cx="7114737" cy="4734012"/>
          </a:xfrm>
        </p:spPr>
        <p:txBody>
          <a:bodyPr anchor="t">
            <a:normAutofit fontScale="77500" lnSpcReduction="20000"/>
          </a:bodyPr>
          <a:lstStyle/>
          <a:p>
            <a:pPr marL="0" indent="0">
              <a:buNone/>
            </a:pPr>
            <a:r>
              <a:rPr lang="fr-FR" dirty="0"/>
              <a:t>L’illusoire autonomie des hommes s’étend au-delà des relations humaines. Elle est à mettre en relation avec son positionnement hors de la nature (dualisme homme/nature) qui marque les pensées occidentales. </a:t>
            </a:r>
          </a:p>
          <a:p>
            <a:pPr marL="0" indent="0">
              <a:buNone/>
            </a:pPr>
            <a:r>
              <a:rPr lang="fr-FR" dirty="0"/>
              <a:t>Les éthiques du care sont, pour nombreuses écoféministes, une voie inspirante pour promouvoir des attitudes et des actions morales plus en phase avec une conception de l’être humain comme interdépendant de la nature.</a:t>
            </a:r>
          </a:p>
          <a:p>
            <a:pPr marL="0" indent="0">
              <a:buNone/>
            </a:pPr>
            <a:r>
              <a:rPr lang="fr-FR" dirty="0"/>
              <a:t>L’importance des relations de réciprocité entre les êtres est notamment au cœur de pensées écoféministes </a:t>
            </a:r>
            <a:r>
              <a:rPr lang="fr-FR" dirty="0" err="1"/>
              <a:t>décoloniales</a:t>
            </a:r>
            <a:r>
              <a:rPr lang="fr-FR" dirty="0"/>
              <a:t> des Suds et aussi de philosophies autochtones.</a:t>
            </a:r>
          </a:p>
        </p:txBody>
      </p:sp>
      <p:cxnSp>
        <p:nvCxnSpPr>
          <p:cNvPr id="5" name="Trait séparateur">
            <a:extLst>
              <a:ext uri="{FF2B5EF4-FFF2-40B4-BE49-F238E27FC236}">
                <a16:creationId xmlns:a16="http://schemas.microsoft.com/office/drawing/2014/main" id="{82E66064-C1F7-2A41-BD50-9C8B8AC73E57}"/>
              </a:ext>
              <a:ext uri="{C183D7F6-B498-43B3-948B-1728B52AA6E4}">
                <adec:decorative xmlns:adec="http://schemas.microsoft.com/office/drawing/2017/decorative" val="1"/>
              </a:ext>
            </a:extLst>
          </p:cNvPr>
          <p:cNvCxnSpPr>
            <a:cxnSpLocks/>
          </p:cNvCxnSpPr>
          <p:nvPr/>
        </p:nvCxnSpPr>
        <p:spPr>
          <a:xfrm>
            <a:off x="4843849" y="1263118"/>
            <a:ext cx="680445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C6519E1E-D151-20E9-9742-0EF2B4367B8A}"/>
              </a:ext>
            </a:extLst>
          </p:cNvPr>
          <p:cNvSpPr>
            <a:spLocks noGrp="1"/>
          </p:cNvSpPr>
          <p:nvPr>
            <p:ph type="title"/>
          </p:nvPr>
        </p:nvSpPr>
        <p:spPr/>
        <p:txBody>
          <a:bodyPr>
            <a:normAutofit/>
          </a:bodyPr>
          <a:lstStyle/>
          <a:p>
            <a:r>
              <a:rPr lang="fr-CA" dirty="0"/>
              <a:t>Care et écoféminismes</a:t>
            </a:r>
            <a:endParaRPr lang="fr-FR" dirty="0"/>
          </a:p>
        </p:txBody>
      </p:sp>
      <p:pic>
        <p:nvPicPr>
          <p:cNvPr id="2050" name="Picture 2">
            <a:extLst>
              <a:ext uri="{FF2B5EF4-FFF2-40B4-BE49-F238E27FC236}">
                <a16:creationId xmlns:a16="http://schemas.microsoft.com/office/drawing/2014/main" id="{6BEE431F-32D2-87A9-FC6D-8E0DBE3B153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5920" r="259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6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2B2FE-6330-25BE-B4E4-1B3E9F1CB569}"/>
            </a:ext>
          </a:extLst>
        </p:cNvPr>
        <p:cNvGrpSpPr/>
        <p:nvPr/>
      </p:nvGrpSpPr>
      <p:grpSpPr>
        <a:xfrm>
          <a:off x="0" y="0"/>
          <a:ext cx="0" cy="0"/>
          <a:chOff x="0" y="0"/>
          <a:chExt cx="0" cy="0"/>
        </a:xfrm>
      </p:grpSpPr>
      <p:pic>
        <p:nvPicPr>
          <p:cNvPr id="13" name="Picture 4">
            <a:extLst>
              <a:ext uri="{FF2B5EF4-FFF2-40B4-BE49-F238E27FC236}">
                <a16:creationId xmlns:a16="http://schemas.microsoft.com/office/drawing/2014/main" id="{980541BD-A995-73F4-2CAD-0F71295EBCA7}"/>
              </a:ext>
              <a:ext uri="{C183D7F6-B498-43B3-948B-1728B52AA6E4}">
                <adec:decorative xmlns:adec="http://schemas.microsoft.com/office/drawing/2017/decorative" val="1"/>
              </a:ext>
            </a:extLst>
          </p:cNvPr>
          <p:cNvPicPr>
            <a:picLocks noChangeAspect="1"/>
          </p:cNvPicPr>
          <p:nvPr>
            <p:custDataLst>
              <p:tags r:id="rId1"/>
            </p:custDataLst>
          </p:nvPr>
        </p:nvPicPr>
        <p:blipFill rotWithShape="1">
          <a:blip r:embed="rId3"/>
          <a:srcRect l="472" t="16801" r="472" b="4266"/>
          <a:stretch>
            <a:fillRect/>
          </a:stretch>
        </p:blipFill>
        <p:spPr>
          <a:xfrm>
            <a:off x="-15372" y="10"/>
            <a:ext cx="12207371" cy="6857990"/>
          </a:xfrm>
          <a:prstGeom prst="rect">
            <a:avLst/>
          </a:prstGeom>
        </p:spPr>
      </p:pic>
      <p:sp>
        <p:nvSpPr>
          <p:cNvPr id="7" name="Rectangle 6">
            <a:extLst>
              <a:ext uri="{FF2B5EF4-FFF2-40B4-BE49-F238E27FC236}">
                <a16:creationId xmlns:a16="http://schemas.microsoft.com/office/drawing/2014/main" id="{E128D828-3B50-FBAF-9B53-A2B68CCFC0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Trait séparateur">
            <a:extLst>
              <a:ext uri="{FF2B5EF4-FFF2-40B4-BE49-F238E27FC236}">
                <a16:creationId xmlns:a16="http://schemas.microsoft.com/office/drawing/2014/main" id="{B5627079-F312-361B-C617-52AFA139AF3B}"/>
              </a:ext>
              <a:ext uri="{C183D7F6-B498-43B3-948B-1728B52AA6E4}">
                <adec:decorative xmlns:adec="http://schemas.microsoft.com/office/drawing/2017/decorative" val="1"/>
              </a:ext>
            </a:extLst>
          </p:cNvPr>
          <p:cNvCxnSpPr>
            <a:cxnSpLocks/>
          </p:cNvCxnSpPr>
          <p:nvPr/>
        </p:nvCxnSpPr>
        <p:spPr>
          <a:xfrm>
            <a:off x="2421924" y="4400791"/>
            <a:ext cx="737286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B540E271-3DF7-4C65-ECC2-0E36C7114672}"/>
              </a:ext>
            </a:extLst>
          </p:cNvPr>
          <p:cNvSpPr>
            <a:spLocks noGrp="1"/>
          </p:cNvSpPr>
          <p:nvPr>
            <p:ph type="ctrTitle"/>
          </p:nvPr>
        </p:nvSpPr>
        <p:spPr>
          <a:xfrm>
            <a:off x="906379" y="1629457"/>
            <a:ext cx="10379242" cy="2387600"/>
          </a:xfrm>
        </p:spPr>
        <p:txBody>
          <a:bodyPr/>
          <a:lstStyle/>
          <a:p>
            <a:r>
              <a:rPr lang="en-US" dirty="0">
                <a:solidFill>
                  <a:srgbClr val="FFFFFF"/>
                </a:solidFill>
              </a:rPr>
              <a:t>Critique de la </a:t>
            </a:r>
            <a:br>
              <a:rPr lang="en-US" dirty="0">
                <a:solidFill>
                  <a:srgbClr val="FFFFFF"/>
                </a:solidFill>
              </a:rPr>
            </a:br>
            <a:r>
              <a:rPr lang="en-US" dirty="0" err="1">
                <a:solidFill>
                  <a:srgbClr val="FFFFFF"/>
                </a:solidFill>
              </a:rPr>
              <a:t>philosophie</a:t>
            </a:r>
            <a:r>
              <a:rPr lang="en-US" dirty="0">
                <a:solidFill>
                  <a:srgbClr val="FFFFFF"/>
                </a:solidFill>
              </a:rPr>
              <a:t> </a:t>
            </a:r>
            <a:r>
              <a:rPr lang="en-US" dirty="0" err="1">
                <a:solidFill>
                  <a:srgbClr val="FFFFFF"/>
                </a:solidFill>
              </a:rPr>
              <a:t>libérale</a:t>
            </a:r>
            <a:endParaRPr lang="fr-FR" dirty="0"/>
          </a:p>
        </p:txBody>
      </p:sp>
    </p:spTree>
    <p:extLst>
      <p:ext uri="{BB962C8B-B14F-4D97-AF65-F5344CB8AC3E}">
        <p14:creationId xmlns:p14="http://schemas.microsoft.com/office/powerpoint/2010/main" val="3760888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2666026-3BBD-CD1E-27FE-BF70B47C5899}"/>
              </a:ext>
            </a:extLst>
          </p:cNvPr>
          <p:cNvSpPr>
            <a:spLocks noGrp="1"/>
          </p:cNvSpPr>
          <p:nvPr>
            <p:ph idx="1"/>
          </p:nvPr>
        </p:nvSpPr>
        <p:spPr/>
        <p:txBody>
          <a:bodyPr>
            <a:normAutofit fontScale="92500"/>
          </a:bodyPr>
          <a:lstStyle/>
          <a:p>
            <a:pPr marL="0" indent="0">
              <a:buNone/>
            </a:pPr>
            <a:r>
              <a:rPr lang="fr-CA" dirty="0"/>
              <a:t>Conception libérale : les humains sont libres, égaux et autonomes.</a:t>
            </a:r>
          </a:p>
          <a:p>
            <a:pPr marL="0" indent="0">
              <a:buNone/>
            </a:pPr>
            <a:r>
              <a:rPr lang="fr-CA" dirty="0"/>
              <a:t>Pourtant, ce ne sont pas des êtres libres et égaux qui peuplent la réalité morale et politique, mais des êtres de besoins qui sont unis dans des </a:t>
            </a:r>
            <a:r>
              <a:rPr lang="fr-CA" dirty="0">
                <a:latin typeface="Roboto Medium" panose="02000000000000000000" pitchFamily="2" charset="0"/>
                <a:ea typeface="Roboto Medium" panose="02000000000000000000" pitchFamily="2" charset="0"/>
                <a:cs typeface="Roboto Medium" panose="02000000000000000000" pitchFamily="2" charset="0"/>
              </a:rPr>
              <a:t>rapports de pouvoir asymétriques</a:t>
            </a:r>
            <a:r>
              <a:rPr lang="fr-CA" dirty="0"/>
              <a:t>, alors que la personne qui a des besoins est dans une relation de dépendance envers la personne ou l’institution qui lui vient en aide.</a:t>
            </a:r>
          </a:p>
        </p:txBody>
      </p:sp>
      <p:cxnSp>
        <p:nvCxnSpPr>
          <p:cNvPr id="6" name="Trait séparateur">
            <a:extLst>
              <a:ext uri="{FF2B5EF4-FFF2-40B4-BE49-F238E27FC236}">
                <a16:creationId xmlns:a16="http://schemas.microsoft.com/office/drawing/2014/main" id="{5C8B9F13-920B-3507-F81C-5425E07E6589}"/>
              </a:ext>
              <a:ext uri="{C183D7F6-B498-43B3-948B-1728B52AA6E4}">
                <adec:decorative xmlns:adec="http://schemas.microsoft.com/office/drawing/2017/decorative" val="1"/>
              </a:ext>
            </a:extLst>
          </p:cNvPr>
          <p:cNvCxnSpPr>
            <a:cxnSpLocks/>
          </p:cNvCxnSpPr>
          <p:nvPr/>
        </p:nvCxnSpPr>
        <p:spPr>
          <a:xfrm>
            <a:off x="263525" y="1610802"/>
            <a:ext cx="671392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6B207C7F-10AF-12E5-09E1-F99FE8AE8296}"/>
              </a:ext>
            </a:extLst>
          </p:cNvPr>
          <p:cNvSpPr>
            <a:spLocks noGrp="1"/>
          </p:cNvSpPr>
          <p:nvPr>
            <p:ph type="title"/>
          </p:nvPr>
        </p:nvSpPr>
        <p:spPr>
          <a:xfrm>
            <a:off x="200464" y="580123"/>
            <a:ext cx="7114737" cy="845022"/>
          </a:xfrm>
        </p:spPr>
        <p:txBody>
          <a:bodyPr>
            <a:normAutofit/>
          </a:bodyPr>
          <a:lstStyle/>
          <a:p>
            <a:r>
              <a:rPr lang="fr-CA" dirty="0"/>
              <a:t>Critique de l’égalité libérale</a:t>
            </a:r>
            <a:endParaRPr lang="fr-FR" dirty="0"/>
          </a:p>
        </p:txBody>
      </p:sp>
      <p:sp>
        <p:nvSpPr>
          <p:cNvPr id="7" name="Espace réservé pour une image  6">
            <a:extLst>
              <a:ext uri="{FF2B5EF4-FFF2-40B4-BE49-F238E27FC236}">
                <a16:creationId xmlns:a16="http://schemas.microsoft.com/office/drawing/2014/main" id="{7B9AD292-F014-6B68-554E-77F9B36BF6D3}"/>
              </a:ext>
            </a:extLst>
          </p:cNvPr>
          <p:cNvSpPr>
            <a:spLocks noGrp="1"/>
          </p:cNvSpPr>
          <p:nvPr>
            <p:ph type="pic" sz="quarter" idx="10"/>
          </p:nvPr>
        </p:nvSpPr>
        <p:spPr/>
        <p:txBody>
          <a:bodyPr/>
          <a:lstStyle/>
          <a:p>
            <a:endParaRPr lang="fr-CA"/>
          </a:p>
        </p:txBody>
      </p:sp>
      <p:pic>
        <p:nvPicPr>
          <p:cNvPr id="3074" name="Picture 2">
            <a:extLst>
              <a:ext uri="{FF2B5EF4-FFF2-40B4-BE49-F238E27FC236}">
                <a16:creationId xmlns:a16="http://schemas.microsoft.com/office/drawing/2014/main" id="{CCB9901F-F94A-CE96-04CA-F977768AF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083" y="-1"/>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99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1FAA604-80D2-6BFB-6D75-F4329141E2C2}"/>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40" r="1840"/>
          <a:stretch>
            <a:fillRect/>
          </a:stretch>
        </p:blipFill>
        <p:spPr>
          <a:prstGeom prst="rect">
            <a:avLst/>
          </a:prstGeom>
        </p:spPr>
      </p:pic>
      <p:sp>
        <p:nvSpPr>
          <p:cNvPr id="9" name="ZoneTexte 8">
            <a:extLst>
              <a:ext uri="{FF2B5EF4-FFF2-40B4-BE49-F238E27FC236}">
                <a16:creationId xmlns:a16="http://schemas.microsoft.com/office/drawing/2014/main" id="{90F8FF50-000A-4D5B-F145-7C2A24AA0AF1}"/>
              </a:ext>
            </a:extLst>
          </p:cNvPr>
          <p:cNvSpPr txBox="1"/>
          <p:nvPr>
            <p:custDataLst>
              <p:tags r:id="rId2"/>
            </p:custDataLst>
          </p:nvPr>
        </p:nvSpPr>
        <p:spPr>
          <a:xfrm>
            <a:off x="9424086" y="6657945"/>
            <a:ext cx="2767914"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5" tooltip="https://www.flickr.com/photos/erby/1805423602">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3" name="Texte">
            <a:extLst>
              <a:ext uri="{FF2B5EF4-FFF2-40B4-BE49-F238E27FC236}">
                <a16:creationId xmlns:a16="http://schemas.microsoft.com/office/drawing/2014/main" id="{22666026-3BBD-CD1E-27FE-BF70B47C5899}"/>
              </a:ext>
            </a:extLst>
          </p:cNvPr>
          <p:cNvSpPr>
            <a:spLocks noGrp="1"/>
          </p:cNvSpPr>
          <p:nvPr>
            <p:ph idx="1"/>
          </p:nvPr>
        </p:nvSpPr>
        <p:spPr>
          <a:xfrm>
            <a:off x="168933" y="1871066"/>
            <a:ext cx="7146268" cy="4838781"/>
          </a:xfrm>
        </p:spPr>
        <p:txBody>
          <a:bodyPr>
            <a:normAutofit/>
          </a:bodyPr>
          <a:lstStyle/>
          <a:p>
            <a:pPr marL="0" indent="0">
              <a:buNone/>
            </a:pPr>
            <a:r>
              <a:rPr lang="fr-CA" sz="2400" dirty="0"/>
              <a:t>Mythe du </a:t>
            </a:r>
            <a:r>
              <a:rPr lang="fr-CA" sz="2400" i="1" dirty="0" err="1"/>
              <a:t>selfmade</a:t>
            </a:r>
            <a:r>
              <a:rPr lang="fr-CA" sz="2400" i="1" dirty="0"/>
              <a:t> man.</a:t>
            </a:r>
          </a:p>
          <a:p>
            <a:pPr marL="0" indent="0">
              <a:buNone/>
            </a:pPr>
            <a:r>
              <a:rPr lang="fr-CA" sz="2400" dirty="0"/>
              <a:t>La norme d’autonomie individuelle est intériorisée :</a:t>
            </a:r>
          </a:p>
          <a:p>
            <a:pPr marL="360363" lvl="1" indent="-180975"/>
            <a:r>
              <a:rPr lang="fr-CA" dirty="0"/>
              <a:t>Nuit à la reconnaissance de nos besoins de care.</a:t>
            </a:r>
          </a:p>
          <a:p>
            <a:pPr marL="360363" lvl="1" indent="-180975"/>
            <a:r>
              <a:rPr lang="fr-CA" dirty="0"/>
              <a:t>Nuit à l’appréciation de celles et de ceux qui prennent soin de nous.</a:t>
            </a:r>
          </a:p>
          <a:p>
            <a:pPr marL="360363" lvl="1" indent="-180975"/>
            <a:r>
              <a:rPr lang="fr-CA" dirty="0"/>
              <a:t>Entraîne de la culpabilité lorsque nous avons besoin d’aide, par exemple d’aide sociale ou de services psychologiques.</a:t>
            </a:r>
          </a:p>
          <a:p>
            <a:pPr marL="360363" lvl="1" indent="-180975"/>
            <a:r>
              <a:rPr lang="fr-CA" dirty="0"/>
              <a:t>Amène du mépris envers celles et ceux qui ont besoin d’aide.</a:t>
            </a:r>
          </a:p>
        </p:txBody>
      </p:sp>
      <p:cxnSp>
        <p:nvCxnSpPr>
          <p:cNvPr id="6" name="Trait séparateur">
            <a:extLst>
              <a:ext uri="{FF2B5EF4-FFF2-40B4-BE49-F238E27FC236}">
                <a16:creationId xmlns:a16="http://schemas.microsoft.com/office/drawing/2014/main" id="{5C8B9F13-920B-3507-F81C-5425E07E6589}"/>
              </a:ext>
              <a:ext uri="{C183D7F6-B498-43B3-948B-1728B52AA6E4}">
                <adec:decorative xmlns:adec="http://schemas.microsoft.com/office/drawing/2017/decorative" val="1"/>
              </a:ext>
            </a:extLst>
          </p:cNvPr>
          <p:cNvCxnSpPr>
            <a:cxnSpLocks/>
          </p:cNvCxnSpPr>
          <p:nvPr/>
        </p:nvCxnSpPr>
        <p:spPr>
          <a:xfrm>
            <a:off x="263525" y="1662148"/>
            <a:ext cx="671392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6B207C7F-10AF-12E5-09E1-F99FE8AE8296}"/>
              </a:ext>
            </a:extLst>
          </p:cNvPr>
          <p:cNvSpPr>
            <a:spLocks noGrp="1"/>
          </p:cNvSpPr>
          <p:nvPr>
            <p:ph type="title"/>
          </p:nvPr>
        </p:nvSpPr>
        <p:spPr>
          <a:xfrm>
            <a:off x="200464" y="198475"/>
            <a:ext cx="6207211" cy="1259053"/>
          </a:xfrm>
        </p:spPr>
        <p:txBody>
          <a:bodyPr>
            <a:normAutofit fontScale="90000"/>
          </a:bodyPr>
          <a:lstStyle/>
          <a:p>
            <a:r>
              <a:rPr lang="fr-CA" dirty="0"/>
              <a:t>Critique de </a:t>
            </a:r>
            <a:br>
              <a:rPr lang="fr-CA" dirty="0"/>
            </a:br>
            <a:r>
              <a:rPr lang="fr-CA" dirty="0"/>
              <a:t>l’autonomie libérale</a:t>
            </a:r>
            <a:endParaRPr lang="fr-FR" dirty="0"/>
          </a:p>
        </p:txBody>
      </p:sp>
    </p:spTree>
    <p:extLst>
      <p:ext uri="{BB962C8B-B14F-4D97-AF65-F5344CB8AC3E}">
        <p14:creationId xmlns:p14="http://schemas.microsoft.com/office/powerpoint/2010/main" val="240284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2E9F-88DE-9842-0A19-90F579D4569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6A0C8A-1345-EE03-FF07-45B93B1CCAE7}"/>
              </a:ext>
              <a:ext uri="{C183D7F6-B498-43B3-948B-1728B52AA6E4}">
                <adec:decorative xmlns:adec="http://schemas.microsoft.com/office/drawing/2017/decorative" val="1"/>
              </a:ext>
            </a:extLst>
          </p:cNvPr>
          <p:cNvPicPr>
            <a:picLocks noChangeAspect="1"/>
          </p:cNvPicPr>
          <p:nvPr>
            <p:custDataLst>
              <p:tags r:id="rId1"/>
            </p:custDataLst>
          </p:nvPr>
        </p:nvPicPr>
        <p:blipFill rotWithShape="1">
          <a:blip r:embed="rId3"/>
          <a:srcRect l="-126" b="14824"/>
          <a:stretch>
            <a:fillRect/>
          </a:stretch>
        </p:blipFill>
        <p:spPr>
          <a:xfrm>
            <a:off x="-15372" y="9"/>
            <a:ext cx="12207372" cy="6853871"/>
          </a:xfrm>
          <a:prstGeom prst="rect">
            <a:avLst/>
          </a:prstGeom>
        </p:spPr>
      </p:pic>
      <p:sp>
        <p:nvSpPr>
          <p:cNvPr id="7" name="Rectangle 6">
            <a:extLst>
              <a:ext uri="{FF2B5EF4-FFF2-40B4-BE49-F238E27FC236}">
                <a16:creationId xmlns:a16="http://schemas.microsoft.com/office/drawing/2014/main" id="{1BA55BFD-7488-3036-F0DC-ECB7CA4275D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Trait séparateur">
            <a:extLst>
              <a:ext uri="{FF2B5EF4-FFF2-40B4-BE49-F238E27FC236}">
                <a16:creationId xmlns:a16="http://schemas.microsoft.com/office/drawing/2014/main" id="{52B8A840-80A4-36C6-F92D-7A6D4E1FA133}"/>
              </a:ext>
              <a:ext uri="{C183D7F6-B498-43B3-948B-1728B52AA6E4}">
                <adec:decorative xmlns:adec="http://schemas.microsoft.com/office/drawing/2017/decorative" val="1"/>
              </a:ext>
            </a:extLst>
          </p:cNvPr>
          <p:cNvCxnSpPr>
            <a:cxnSpLocks/>
          </p:cNvCxnSpPr>
          <p:nvPr/>
        </p:nvCxnSpPr>
        <p:spPr>
          <a:xfrm>
            <a:off x="2421924" y="3937805"/>
            <a:ext cx="737286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66195FD3-DD6B-EA5A-6380-A6DCBBCA28E2}"/>
              </a:ext>
            </a:extLst>
          </p:cNvPr>
          <p:cNvSpPr>
            <a:spLocks noGrp="1"/>
          </p:cNvSpPr>
          <p:nvPr>
            <p:ph type="ctrTitle"/>
          </p:nvPr>
        </p:nvSpPr>
        <p:spPr>
          <a:xfrm>
            <a:off x="906379" y="1166471"/>
            <a:ext cx="10379242" cy="2387600"/>
          </a:xfrm>
        </p:spPr>
        <p:txBody>
          <a:bodyPr/>
          <a:lstStyle/>
          <a:p>
            <a:r>
              <a:rPr lang="en-US" dirty="0" err="1">
                <a:solidFill>
                  <a:srgbClr val="FFFFFF"/>
                </a:solidFill>
              </a:rPr>
              <a:t>Comparaisons</a:t>
            </a:r>
            <a:endParaRPr lang="fr-FR" dirty="0"/>
          </a:p>
        </p:txBody>
      </p:sp>
    </p:spTree>
    <p:extLst>
      <p:ext uri="{BB962C8B-B14F-4D97-AF65-F5344CB8AC3E}">
        <p14:creationId xmlns:p14="http://schemas.microsoft.com/office/powerpoint/2010/main" val="296771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B871F2-3FA0-42D1-747F-04D1C402A0A8}"/>
              </a:ext>
            </a:extLst>
          </p:cNvPr>
          <p:cNvSpPr>
            <a:spLocks noGrp="1"/>
          </p:cNvSpPr>
          <p:nvPr>
            <p:ph idx="1"/>
          </p:nvPr>
        </p:nvSpPr>
        <p:spPr>
          <a:xfrm>
            <a:off x="179445" y="1487874"/>
            <a:ext cx="11749030" cy="5111273"/>
          </a:xfrm>
        </p:spPr>
        <p:txBody>
          <a:bodyPr>
            <a:normAutofit fontScale="92500"/>
          </a:bodyPr>
          <a:lstStyle/>
          <a:p>
            <a:r>
              <a:rPr lang="fr-FR" sz="2400" dirty="0"/>
              <a:t>Raison/émotions</a:t>
            </a:r>
          </a:p>
          <a:p>
            <a:pPr lvl="1"/>
            <a:r>
              <a:rPr lang="fr-FR" sz="1800" dirty="0"/>
              <a:t>Tradition : raison et impartialité.</a:t>
            </a:r>
          </a:p>
          <a:p>
            <a:pPr lvl="1"/>
            <a:r>
              <a:rPr lang="fr-FR" sz="1800" dirty="0"/>
              <a:t>Care : raison et émotions, sensibilité aux autres et connexion.</a:t>
            </a:r>
          </a:p>
          <a:p>
            <a:r>
              <a:rPr lang="fr-FR" sz="2400" dirty="0"/>
              <a:t>Privé/public  </a:t>
            </a:r>
          </a:p>
          <a:p>
            <a:pPr lvl="1"/>
            <a:r>
              <a:rPr lang="fr-FR" sz="1800" dirty="0"/>
              <a:t>Tradition : les êtres sont rationnels au public et les émotions sont gardées pour les relations intimes dans la vie privée. Famille ≠ lieu de justice. </a:t>
            </a:r>
          </a:p>
          <a:p>
            <a:pPr lvl="1"/>
            <a:r>
              <a:rPr lang="fr-FR" sz="1800" dirty="0"/>
              <a:t>Care : le privé est politique et théorique.</a:t>
            </a:r>
          </a:p>
          <a:p>
            <a:r>
              <a:rPr lang="fr-FR" sz="2400" dirty="0"/>
              <a:t>Contextuel/universel  </a:t>
            </a:r>
          </a:p>
          <a:p>
            <a:pPr lvl="1"/>
            <a:r>
              <a:rPr lang="fr-FR" sz="1800" dirty="0"/>
              <a:t>Tradition : la morale doit s’appliquer toujours de la même manière (tradition kantienne). </a:t>
            </a:r>
          </a:p>
          <a:p>
            <a:pPr lvl="1"/>
            <a:r>
              <a:rPr lang="fr-FR" sz="1800" dirty="0"/>
              <a:t>Longue tradition de « dilemmes moraux » (expériences de pensée), qui sont </a:t>
            </a:r>
            <a:r>
              <a:rPr lang="fr-FR" sz="1800" dirty="0" err="1"/>
              <a:t>ultrasimplifiés</a:t>
            </a:r>
            <a:r>
              <a:rPr lang="fr-FR" sz="1800" dirty="0"/>
              <a:t> et qui supposent souvent que nous sommes uniquement motivés par nos intérêts personnels (exemple du dilemme du prisonnier).</a:t>
            </a:r>
          </a:p>
          <a:p>
            <a:pPr lvl="1"/>
            <a:r>
              <a:rPr lang="fr-FR" sz="1800" dirty="0"/>
              <a:t>Care : personne en contexte ancrée dans un réseau de relations. Les œuvres littéraires et cinématographiques offrent de meilleures sources de réflexions éthiques que les expériences de pensée simplistes.</a:t>
            </a:r>
          </a:p>
        </p:txBody>
      </p:sp>
      <p:cxnSp>
        <p:nvCxnSpPr>
          <p:cNvPr id="4" name="Trait séparateur">
            <a:extLst>
              <a:ext uri="{FF2B5EF4-FFF2-40B4-BE49-F238E27FC236}">
                <a16:creationId xmlns:a16="http://schemas.microsoft.com/office/drawing/2014/main" id="{C85CAE52-06B3-E1AE-5FDB-039891344792}"/>
              </a:ext>
              <a:ext uri="{C183D7F6-B498-43B3-948B-1728B52AA6E4}">
                <adec:decorative xmlns:adec="http://schemas.microsoft.com/office/drawing/2017/decorative" val="1"/>
              </a:ext>
            </a:extLst>
          </p:cNvPr>
          <p:cNvCxnSpPr>
            <a:cxnSpLocks/>
          </p:cNvCxnSpPr>
          <p:nvPr/>
        </p:nvCxnSpPr>
        <p:spPr>
          <a:xfrm>
            <a:off x="263525" y="1263118"/>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BC3F3AEF-DAE8-7559-DBB9-C7CF453CA892}"/>
              </a:ext>
            </a:extLst>
          </p:cNvPr>
          <p:cNvSpPr>
            <a:spLocks noGrp="1"/>
          </p:cNvSpPr>
          <p:nvPr>
            <p:ph type="title"/>
          </p:nvPr>
        </p:nvSpPr>
        <p:spPr>
          <a:xfrm>
            <a:off x="189955" y="258848"/>
            <a:ext cx="11664950" cy="951182"/>
          </a:xfrm>
        </p:spPr>
        <p:txBody>
          <a:bodyPr/>
          <a:lstStyle/>
          <a:p>
            <a:r>
              <a:rPr lang="fr-FR" dirty="0"/>
              <a:t>Critique de plusieurs frontières morales</a:t>
            </a:r>
          </a:p>
        </p:txBody>
      </p:sp>
    </p:spTree>
    <p:extLst>
      <p:ext uri="{BB962C8B-B14F-4D97-AF65-F5344CB8AC3E}">
        <p14:creationId xmlns:p14="http://schemas.microsoft.com/office/powerpoint/2010/main" val="246717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BE9F03F-49AF-9C0B-4308-FC92C8D697CB}"/>
              </a:ext>
              <a:ext uri="{C183D7F6-B498-43B3-948B-1728B52AA6E4}">
                <adec:decorative xmlns:adec="http://schemas.microsoft.com/office/drawing/2017/decorative" val="1"/>
              </a:ext>
            </a:extLst>
          </p:cNvPr>
          <p:cNvPicPr>
            <a:picLocks noChangeAspect="1"/>
          </p:cNvPicPr>
          <p:nvPr>
            <p:custDataLst>
              <p:tags r:id="rId1"/>
            </p:custDataLst>
          </p:nvPr>
        </p:nvPicPr>
        <p:blipFill>
          <a:blip r:embed="rId3">
            <a:alphaModFix/>
          </a:blip>
          <a:srcRect l="4653" t="1421" r="618" b="7102"/>
          <a:stretch>
            <a:fillRect/>
          </a:stretch>
        </p:blipFill>
        <p:spPr>
          <a:xfrm>
            <a:off x="-15372" y="0"/>
            <a:ext cx="12192000" cy="6858000"/>
          </a:xfrm>
          <a:prstGeom prst="rect">
            <a:avLst/>
          </a:prstGeom>
        </p:spPr>
      </p:pic>
      <p:sp>
        <p:nvSpPr>
          <p:cNvPr id="7" name="Rectangle 6">
            <a:extLst>
              <a:ext uri="{FF2B5EF4-FFF2-40B4-BE49-F238E27FC236}">
                <a16:creationId xmlns:a16="http://schemas.microsoft.com/office/drawing/2014/main" id="{3F3B5509-3C3F-0C03-1436-D8B4394E95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72" y="0"/>
            <a:ext cx="12207371" cy="6858000"/>
          </a:xfrm>
          <a:prstGeom prst="rect">
            <a:avLst/>
          </a:prstGeom>
          <a:solidFill>
            <a:srgbClr val="000000">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Sous-titre 2">
            <a:extLst>
              <a:ext uri="{FF2B5EF4-FFF2-40B4-BE49-F238E27FC236}">
                <a16:creationId xmlns:a16="http://schemas.microsoft.com/office/drawing/2014/main" id="{43160A61-81D6-0FE6-BFB6-ABDCDA1A925C}"/>
              </a:ext>
            </a:extLst>
          </p:cNvPr>
          <p:cNvSpPr>
            <a:spLocks noGrp="1"/>
          </p:cNvSpPr>
          <p:nvPr>
            <p:ph type="subTitle" idx="1"/>
          </p:nvPr>
        </p:nvSpPr>
        <p:spPr>
          <a:xfrm>
            <a:off x="1524000" y="4402561"/>
            <a:ext cx="9144000" cy="1028097"/>
          </a:xfrm>
        </p:spPr>
        <p:txBody>
          <a:bodyPr/>
          <a:lstStyle/>
          <a:p>
            <a:r>
              <a:rPr lang="en-US" dirty="0"/>
              <a:t>PLUSIEURS TENDANCES, UNE SOURCE: GILLIGAN 1982 </a:t>
            </a:r>
          </a:p>
        </p:txBody>
      </p:sp>
      <p:cxnSp>
        <p:nvCxnSpPr>
          <p:cNvPr id="8" name="Trait séparateur">
            <a:extLst>
              <a:ext uri="{FF2B5EF4-FFF2-40B4-BE49-F238E27FC236}">
                <a16:creationId xmlns:a16="http://schemas.microsoft.com/office/drawing/2014/main" id="{EF49C09C-B382-DDD2-EC7D-DE8EE89F08C6}"/>
              </a:ext>
              <a:ext uri="{C183D7F6-B498-43B3-948B-1728B52AA6E4}">
                <adec:decorative xmlns:adec="http://schemas.microsoft.com/office/drawing/2017/decorative" val="1"/>
              </a:ext>
            </a:extLst>
          </p:cNvPr>
          <p:cNvCxnSpPr>
            <a:cxnSpLocks/>
          </p:cNvCxnSpPr>
          <p:nvPr/>
        </p:nvCxnSpPr>
        <p:spPr>
          <a:xfrm>
            <a:off x="2370221" y="4018826"/>
            <a:ext cx="742348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F3495731-B02A-E529-6A25-81E3BBA95611}"/>
              </a:ext>
            </a:extLst>
          </p:cNvPr>
          <p:cNvSpPr>
            <a:spLocks noGrp="1"/>
          </p:cNvSpPr>
          <p:nvPr>
            <p:ph type="ctrTitle"/>
          </p:nvPr>
        </p:nvSpPr>
        <p:spPr>
          <a:xfrm>
            <a:off x="906379" y="1247492"/>
            <a:ext cx="10379242" cy="2387600"/>
          </a:xfrm>
        </p:spPr>
        <p:txBody>
          <a:bodyPr/>
          <a:lstStyle/>
          <a:p>
            <a:r>
              <a:rPr lang="en-US" dirty="0"/>
              <a:t>Origine des </a:t>
            </a:r>
            <a:br>
              <a:rPr lang="en-US" dirty="0"/>
            </a:br>
            <a:r>
              <a:rPr lang="en-US" dirty="0" err="1"/>
              <a:t>éthiques</a:t>
            </a:r>
            <a:r>
              <a:rPr lang="en-US" dirty="0"/>
              <a:t> du care</a:t>
            </a:r>
            <a:endParaRPr lang="fr-FR" dirty="0"/>
          </a:p>
        </p:txBody>
      </p:sp>
    </p:spTree>
    <p:extLst>
      <p:ext uri="{BB962C8B-B14F-4D97-AF65-F5344CB8AC3E}">
        <p14:creationId xmlns:p14="http://schemas.microsoft.com/office/powerpoint/2010/main" val="362902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4BB05-B5E5-0201-DF9B-0754E255AFCF}"/>
            </a:ext>
          </a:extLst>
        </p:cNvPr>
        <p:cNvGrpSpPr/>
        <p:nvPr/>
      </p:nvGrpSpPr>
      <p:grpSpPr>
        <a:xfrm>
          <a:off x="0" y="0"/>
          <a:ext cx="0" cy="0"/>
          <a:chOff x="0" y="0"/>
          <a:chExt cx="0" cy="0"/>
        </a:xfrm>
      </p:grpSpPr>
      <p:graphicFrame>
        <p:nvGraphicFramePr>
          <p:cNvPr id="10" name="Tableau 9" descr="Ceci est un tableau détaillant…">
            <a:extLst>
              <a:ext uri="{FF2B5EF4-FFF2-40B4-BE49-F238E27FC236}">
                <a16:creationId xmlns:a16="http://schemas.microsoft.com/office/drawing/2014/main" id="{4A15B2F2-FEF0-9FA4-6EB5-32519249FE64}"/>
              </a:ext>
            </a:extLst>
          </p:cNvPr>
          <p:cNvGraphicFramePr>
            <a:graphicFrameLocks noGrp="1"/>
          </p:cNvGraphicFramePr>
          <p:nvPr>
            <p:extLst>
              <p:ext uri="{D42A27DB-BD31-4B8C-83A1-F6EECF244321}">
                <p14:modId xmlns:p14="http://schemas.microsoft.com/office/powerpoint/2010/main" val="4294714187"/>
              </p:ext>
            </p:extLst>
          </p:nvPr>
        </p:nvGraphicFramePr>
        <p:xfrm>
          <a:off x="263525" y="2107388"/>
          <a:ext cx="11664950" cy="4490268"/>
        </p:xfrm>
        <a:graphic>
          <a:graphicData uri="http://schemas.openxmlformats.org/drawingml/2006/table">
            <a:tbl>
              <a:tblPr firstRow="1" bandRow="1">
                <a:tableStyleId>{5C22544A-7EE6-4342-B048-85BDC9FD1C3A}</a:tableStyleId>
              </a:tblPr>
              <a:tblGrid>
                <a:gridCol w="5832475">
                  <a:extLst>
                    <a:ext uri="{9D8B030D-6E8A-4147-A177-3AD203B41FA5}">
                      <a16:colId xmlns:a16="http://schemas.microsoft.com/office/drawing/2014/main" val="454729579"/>
                    </a:ext>
                  </a:extLst>
                </a:gridCol>
                <a:gridCol w="5832475">
                  <a:extLst>
                    <a:ext uri="{9D8B030D-6E8A-4147-A177-3AD203B41FA5}">
                      <a16:colId xmlns:a16="http://schemas.microsoft.com/office/drawing/2014/main" val="1362429428"/>
                    </a:ext>
                  </a:extLst>
                </a:gridCol>
              </a:tblGrid>
              <a:tr h="1380472">
                <a:tc>
                  <a:txBody>
                    <a:bodyPr/>
                    <a:lstStyle/>
                    <a:p>
                      <a:pPr algn="ctr">
                        <a:lnSpc>
                          <a:spcPct val="115000"/>
                        </a:lnSpc>
                        <a:spcAft>
                          <a:spcPts val="800"/>
                        </a:spcAft>
                        <a:buNone/>
                      </a:pPr>
                      <a: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t>ÉTHIQUES DES DEVOIRS ET DES DROITS (TRADITION LIBÉRALE)</a:t>
                      </a:r>
                    </a:p>
                  </a:txBody>
                  <a:tcPr anchor="ctr"/>
                </a:tc>
                <a:tc>
                  <a:txBody>
                    <a:bodyPr/>
                    <a:lstStyle/>
                    <a:p>
                      <a:pPr algn="ctr">
                        <a:lnSpc>
                          <a:spcPct val="115000"/>
                        </a:lnSpc>
                        <a:spcAft>
                          <a:spcPts val="800"/>
                        </a:spcAft>
                        <a:buNone/>
                      </a:pPr>
                      <a:r>
                        <a:rPr lang="fr-CA" sz="2500" b="0" i="0" kern="120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ÉTHIQUES DU CARE</a:t>
                      </a:r>
                    </a:p>
                  </a:txBody>
                  <a:tcPr anchor="ctr">
                    <a:solidFill>
                      <a:schemeClr val="tx2"/>
                    </a:solidFill>
                  </a:tcPr>
                </a:tc>
                <a:extLst>
                  <a:ext uri="{0D108BD9-81ED-4DB2-BD59-A6C34878D82A}">
                    <a16:rowId xmlns:a16="http://schemas.microsoft.com/office/drawing/2014/main" val="3166419069"/>
                  </a:ext>
                </a:extLst>
              </a:tr>
              <a:tr h="777449">
                <a:tc>
                  <a:txBody>
                    <a:bodyPr/>
                    <a:lstStyle/>
                    <a:p>
                      <a:r>
                        <a:rPr lang="fr-CA" sz="2000">
                          <a:latin typeface="Roboto" panose="02000000000000000000" pitchFamily="2" charset="0"/>
                          <a:ea typeface="Roboto" panose="02000000000000000000" pitchFamily="2" charset="0"/>
                          <a:cs typeface="Roboto" panose="02000000000000000000" pitchFamily="2" charset="0"/>
                        </a:rPr>
                        <a:t>Hommes</a:t>
                      </a:r>
                      <a:r>
                        <a:rPr lang="fr-CA" sz="2000" baseline="0">
                          <a:latin typeface="Roboto" panose="02000000000000000000" pitchFamily="2" charset="0"/>
                          <a:ea typeface="Roboto" panose="02000000000000000000" pitchFamily="2" charset="0"/>
                          <a:cs typeface="Roboto" panose="02000000000000000000" pitchFamily="2" charset="0"/>
                        </a:rPr>
                        <a:t> libres et autonomes.</a:t>
                      </a:r>
                      <a:endParaRPr lang="fr-CA" sz="2000" dirty="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tc>
                <a:tc>
                  <a:txBody>
                    <a:bodyPr/>
                    <a:lstStyle/>
                    <a:p>
                      <a:r>
                        <a:rPr lang="fr-CA" sz="2000">
                          <a:latin typeface="Roboto" panose="02000000000000000000" pitchFamily="2" charset="0"/>
                          <a:ea typeface="Roboto" panose="02000000000000000000" pitchFamily="2" charset="0"/>
                          <a:cs typeface="Roboto" panose="02000000000000000000" pitchFamily="2" charset="0"/>
                        </a:rPr>
                        <a:t>Humains vulnérables</a:t>
                      </a:r>
                      <a:r>
                        <a:rPr lang="fr-CA" sz="2000" baseline="0">
                          <a:latin typeface="Roboto" panose="02000000000000000000" pitchFamily="2" charset="0"/>
                          <a:ea typeface="Roboto" panose="02000000000000000000" pitchFamily="2" charset="0"/>
                          <a:cs typeface="Roboto" panose="02000000000000000000" pitchFamily="2" charset="0"/>
                        </a:rPr>
                        <a:t> et dépendants.</a:t>
                      </a:r>
                      <a:endParaRPr lang="fr-CA" sz="200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solidFill>
                      <a:schemeClr val="bg2">
                        <a:lumMod val="90000"/>
                      </a:schemeClr>
                    </a:solidFill>
                  </a:tcPr>
                </a:tc>
                <a:extLst>
                  <a:ext uri="{0D108BD9-81ED-4DB2-BD59-A6C34878D82A}">
                    <a16:rowId xmlns:a16="http://schemas.microsoft.com/office/drawing/2014/main" val="3137616077"/>
                  </a:ext>
                </a:extLst>
              </a:tr>
              <a:tr h="777449">
                <a:tc>
                  <a:txBody>
                    <a:bodyPr/>
                    <a:lstStyle/>
                    <a:p>
                      <a:r>
                        <a:rPr lang="fr-CA" sz="2000">
                          <a:latin typeface="Roboto" panose="02000000000000000000" pitchFamily="2" charset="0"/>
                          <a:ea typeface="Roboto" panose="02000000000000000000" pitchFamily="2" charset="0"/>
                          <a:cs typeface="Roboto" panose="02000000000000000000" pitchFamily="2" charset="0"/>
                        </a:rPr>
                        <a:t>Hommes</a:t>
                      </a:r>
                      <a:r>
                        <a:rPr lang="fr-CA" sz="2000" baseline="0">
                          <a:latin typeface="Roboto" panose="02000000000000000000" pitchFamily="2" charset="0"/>
                          <a:ea typeface="Roboto" panose="02000000000000000000" pitchFamily="2" charset="0"/>
                          <a:cs typeface="Roboto" panose="02000000000000000000" pitchFamily="2" charset="0"/>
                        </a:rPr>
                        <a:t> égaux.</a:t>
                      </a:r>
                      <a:endParaRPr lang="fr-CA" sz="200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tc>
                <a:tc>
                  <a:txBody>
                    <a:bodyPr/>
                    <a:lstStyle/>
                    <a:p>
                      <a:r>
                        <a:rPr lang="fr-CA" sz="2000">
                          <a:latin typeface="Roboto" panose="02000000000000000000" pitchFamily="2" charset="0"/>
                          <a:ea typeface="Roboto" panose="02000000000000000000" pitchFamily="2" charset="0"/>
                          <a:cs typeface="Roboto" panose="02000000000000000000" pitchFamily="2" charset="0"/>
                        </a:rPr>
                        <a:t>Humains dans</a:t>
                      </a:r>
                      <a:r>
                        <a:rPr lang="fr-CA" sz="2000" baseline="0">
                          <a:latin typeface="Roboto" panose="02000000000000000000" pitchFamily="2" charset="0"/>
                          <a:ea typeface="Roboto" panose="02000000000000000000" pitchFamily="2" charset="0"/>
                          <a:cs typeface="Roboto" panose="02000000000000000000" pitchFamily="2" charset="0"/>
                        </a:rPr>
                        <a:t> relations asymétriques.</a:t>
                      </a:r>
                      <a:endParaRPr lang="fr-CA" sz="200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solidFill>
                      <a:schemeClr val="bg2"/>
                    </a:solidFill>
                  </a:tcPr>
                </a:tc>
                <a:extLst>
                  <a:ext uri="{0D108BD9-81ED-4DB2-BD59-A6C34878D82A}">
                    <a16:rowId xmlns:a16="http://schemas.microsoft.com/office/drawing/2014/main" val="4126786990"/>
                  </a:ext>
                </a:extLst>
              </a:tr>
              <a:tr h="777449">
                <a:tc>
                  <a:txBody>
                    <a:bodyPr/>
                    <a:lstStyle/>
                    <a:p>
                      <a:r>
                        <a:rPr lang="fr-CA" sz="2000">
                          <a:latin typeface="Roboto" panose="02000000000000000000" pitchFamily="2" charset="0"/>
                          <a:ea typeface="Roboto" panose="02000000000000000000" pitchFamily="2" charset="0"/>
                          <a:cs typeface="Roboto" panose="02000000000000000000" pitchFamily="2" charset="0"/>
                        </a:rPr>
                        <a:t>Hommes</a:t>
                      </a:r>
                      <a:r>
                        <a:rPr lang="fr-CA" sz="2000" baseline="0">
                          <a:latin typeface="Roboto" panose="02000000000000000000" pitchFamily="2" charset="0"/>
                          <a:ea typeface="Roboto" panose="02000000000000000000" pitchFamily="2" charset="0"/>
                          <a:cs typeface="Roboto" panose="02000000000000000000" pitchFamily="2" charset="0"/>
                        </a:rPr>
                        <a:t> porteurs de droits.</a:t>
                      </a:r>
                      <a:endParaRPr lang="fr-CA" sz="200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tc>
                <a:tc>
                  <a:txBody>
                    <a:bodyPr/>
                    <a:lstStyle/>
                    <a:p>
                      <a:r>
                        <a:rPr lang="fr-CA" sz="2000" kern="1200" dirty="0">
                          <a:solidFill>
                            <a:schemeClr val="dk1"/>
                          </a:solidFill>
                          <a:latin typeface="Roboto" panose="02000000000000000000" pitchFamily="2" charset="0"/>
                          <a:ea typeface="Roboto" panose="02000000000000000000" pitchFamily="2" charset="0"/>
                          <a:cs typeface="Roboto" panose="02000000000000000000" pitchFamily="2" charset="0"/>
                        </a:rPr>
                        <a:t>Humains</a:t>
                      </a:r>
                      <a:r>
                        <a:rPr lang="fr-CA" sz="2000" dirty="0">
                          <a:latin typeface="Roboto" panose="02000000000000000000" pitchFamily="2" charset="0"/>
                          <a:ea typeface="Roboto" panose="02000000000000000000" pitchFamily="2" charset="0"/>
                          <a:cs typeface="Roboto" panose="02000000000000000000" pitchFamily="2" charset="0"/>
                        </a:rPr>
                        <a:t> ayant</a:t>
                      </a:r>
                      <a:r>
                        <a:rPr lang="fr-CA" sz="2000" baseline="0" dirty="0">
                          <a:latin typeface="Roboto" panose="02000000000000000000" pitchFamily="2" charset="0"/>
                          <a:ea typeface="Roboto" panose="02000000000000000000" pitchFamily="2" charset="0"/>
                          <a:cs typeface="Roboto" panose="02000000000000000000" pitchFamily="2" charset="0"/>
                        </a:rPr>
                        <a:t> des besoins.</a:t>
                      </a:r>
                      <a:endParaRPr lang="fr-CA" sz="2000" dirty="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solidFill>
                      <a:schemeClr val="bg2">
                        <a:lumMod val="90000"/>
                      </a:schemeClr>
                    </a:solidFill>
                  </a:tcPr>
                </a:tc>
                <a:extLst>
                  <a:ext uri="{0D108BD9-81ED-4DB2-BD59-A6C34878D82A}">
                    <a16:rowId xmlns:a16="http://schemas.microsoft.com/office/drawing/2014/main" val="3754482914"/>
                  </a:ext>
                </a:extLst>
              </a:tr>
              <a:tr h="777449">
                <a:tc>
                  <a:txBody>
                    <a:bodyPr/>
                    <a:lstStyle/>
                    <a:p>
                      <a:r>
                        <a:rPr lang="fr-CA" sz="2000" dirty="0">
                          <a:latin typeface="Roboto" panose="02000000000000000000" pitchFamily="2" charset="0"/>
                          <a:ea typeface="Roboto" panose="02000000000000000000" pitchFamily="2" charset="0"/>
                          <a:cs typeface="Roboto" panose="02000000000000000000" pitchFamily="2" charset="0"/>
                        </a:rPr>
                        <a:t>Viser le</a:t>
                      </a:r>
                      <a:r>
                        <a:rPr lang="fr-CA" sz="2000" baseline="0" dirty="0">
                          <a:latin typeface="Roboto" panose="02000000000000000000" pitchFamily="2" charset="0"/>
                          <a:ea typeface="Roboto" panose="02000000000000000000" pitchFamily="2" charset="0"/>
                          <a:cs typeface="Roboto" panose="02000000000000000000" pitchFamily="2" charset="0"/>
                        </a:rPr>
                        <a:t> respect des droits et l’égalité.</a:t>
                      </a:r>
                      <a:endParaRPr lang="fr-CA" sz="2000" dirty="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tc>
                <a:tc>
                  <a:txBody>
                    <a:bodyPr/>
                    <a:lstStyle/>
                    <a:p>
                      <a:r>
                        <a:rPr lang="fr-CA" sz="2000" dirty="0">
                          <a:latin typeface="Roboto" panose="02000000000000000000" pitchFamily="2" charset="0"/>
                          <a:ea typeface="Roboto" panose="02000000000000000000" pitchFamily="2" charset="0"/>
                          <a:cs typeface="Roboto" panose="02000000000000000000" pitchFamily="2" charset="0"/>
                        </a:rPr>
                        <a:t>Viser le souci</a:t>
                      </a:r>
                      <a:r>
                        <a:rPr lang="fr-CA" sz="2000" baseline="0" dirty="0">
                          <a:latin typeface="Roboto" panose="02000000000000000000" pitchFamily="2" charset="0"/>
                          <a:ea typeface="Roboto" panose="02000000000000000000" pitchFamily="2" charset="0"/>
                          <a:cs typeface="Roboto" panose="02000000000000000000" pitchFamily="2" charset="0"/>
                        </a:rPr>
                        <a:t> des autres et le soutien aux personnes qui prennent soin.</a:t>
                      </a:r>
                      <a:endParaRPr lang="fr-CA" sz="2000" dirty="0">
                        <a:latin typeface="Roboto" panose="02000000000000000000" pitchFamily="2" charset="0"/>
                        <a:ea typeface="Roboto" panose="02000000000000000000" pitchFamily="2" charset="0"/>
                        <a:cs typeface="Roboto" panose="02000000000000000000" pitchFamily="2" charset="0"/>
                      </a:endParaRPr>
                    </a:p>
                  </a:txBody>
                  <a:tcPr marL="180000" marR="79428" marT="39714" marB="39714" anchor="ctr">
                    <a:solidFill>
                      <a:schemeClr val="tx2">
                        <a:lumMod val="10000"/>
                        <a:lumOff val="90000"/>
                      </a:schemeClr>
                    </a:solidFill>
                  </a:tcPr>
                </a:tc>
                <a:extLst>
                  <a:ext uri="{0D108BD9-81ED-4DB2-BD59-A6C34878D82A}">
                    <a16:rowId xmlns:a16="http://schemas.microsoft.com/office/drawing/2014/main" val="3179519024"/>
                  </a:ext>
                </a:extLst>
              </a:tr>
            </a:tbl>
          </a:graphicData>
        </a:graphic>
      </p:graphicFrame>
      <p:cxnSp>
        <p:nvCxnSpPr>
          <p:cNvPr id="3" name="Trait séparateur">
            <a:extLst>
              <a:ext uri="{FF2B5EF4-FFF2-40B4-BE49-F238E27FC236}">
                <a16:creationId xmlns:a16="http://schemas.microsoft.com/office/drawing/2014/main" id="{A40E12D1-C114-8F10-914F-7B49BEB637B9}"/>
              </a:ext>
              <a:ext uri="{C183D7F6-B498-43B3-948B-1728B52AA6E4}">
                <adec:decorative xmlns:adec="http://schemas.microsoft.com/office/drawing/2017/decorative" val="1"/>
              </a:ext>
            </a:extLst>
          </p:cNvPr>
          <p:cNvCxnSpPr>
            <a:cxnSpLocks/>
          </p:cNvCxnSpPr>
          <p:nvPr/>
        </p:nvCxnSpPr>
        <p:spPr>
          <a:xfrm>
            <a:off x="263525" y="1713470"/>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4" name="Titre 1">
            <a:extLst>
              <a:ext uri="{FF2B5EF4-FFF2-40B4-BE49-F238E27FC236}">
                <a16:creationId xmlns:a16="http://schemas.microsoft.com/office/drawing/2014/main" id="{96714544-A481-8E00-0EB5-F6E5CBDFE9F7}"/>
              </a:ext>
            </a:extLst>
          </p:cNvPr>
          <p:cNvSpPr txBox="1">
            <a:spLocks noGrp="1"/>
          </p:cNvSpPr>
          <p:nvPr>
            <p:ph type="title" idx="4294967295"/>
          </p:nvPr>
        </p:nvSpPr>
        <p:spPr>
          <a:xfrm>
            <a:off x="189955" y="258848"/>
            <a:ext cx="10502759" cy="13063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Devoirs/droits (tradition libérale) versus éthiques du care</a:t>
            </a:r>
            <a:endParaRPr kumimoji="0" lang="fr-FR"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48974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94A45-181A-0F15-5CA1-B10AC5FF43D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092089-522D-8477-C177-A0B2C497AF7C}"/>
              </a:ext>
            </a:extLst>
          </p:cNvPr>
          <p:cNvSpPr>
            <a:spLocks noGrp="1"/>
          </p:cNvSpPr>
          <p:nvPr>
            <p:ph idx="1"/>
          </p:nvPr>
        </p:nvSpPr>
        <p:spPr>
          <a:xfrm>
            <a:off x="179445" y="1487874"/>
            <a:ext cx="11749030" cy="5111273"/>
          </a:xfrm>
        </p:spPr>
        <p:txBody>
          <a:bodyPr>
            <a:normAutofit/>
          </a:bodyPr>
          <a:lstStyle/>
          <a:p>
            <a:r>
              <a:rPr lang="fr-FR" dirty="0"/>
              <a:t>Éthiques des vertus</a:t>
            </a:r>
          </a:p>
          <a:p>
            <a:pPr lvl="1"/>
            <a:r>
              <a:rPr lang="fr-FR" sz="2000" dirty="0"/>
              <a:t>Visent l’action vertueuse selon la personne et le contexte.</a:t>
            </a:r>
          </a:p>
          <a:p>
            <a:r>
              <a:rPr lang="fr-FR" dirty="0"/>
              <a:t>Utilitarisme</a:t>
            </a:r>
          </a:p>
          <a:p>
            <a:pPr lvl="1"/>
            <a:r>
              <a:rPr lang="fr-FR" sz="2000" dirty="0"/>
              <a:t>Vise un but, soit le bonheur du plus grand nombre.</a:t>
            </a:r>
          </a:p>
          <a:p>
            <a:r>
              <a:rPr lang="fr-FR" dirty="0"/>
              <a:t>Éthiques déontologiques</a:t>
            </a:r>
          </a:p>
          <a:p>
            <a:pPr lvl="1"/>
            <a:r>
              <a:rPr lang="fr-FR" sz="2000" dirty="0"/>
              <a:t>Obligent a priori le respect de certains principes, indépendamment de la situation.</a:t>
            </a:r>
          </a:p>
          <a:p>
            <a:r>
              <a:rPr lang="fr-FR" dirty="0"/>
              <a:t>Éthiques du care</a:t>
            </a:r>
          </a:p>
          <a:p>
            <a:pPr lvl="1"/>
            <a:r>
              <a:rPr lang="fr-FR" sz="2000" dirty="0"/>
              <a:t>Visent à être sensibles aux autres, à prendre en compte les besoins des personnes concernées et les relations en jeu (celles à maintenir, mais aussi les rapports de pouvoir). Incluent un souci pour l’environnement. </a:t>
            </a:r>
            <a:endParaRPr lang="fr-FR" sz="2400" dirty="0"/>
          </a:p>
        </p:txBody>
      </p:sp>
      <p:cxnSp>
        <p:nvCxnSpPr>
          <p:cNvPr id="4" name="Trait séparateur">
            <a:extLst>
              <a:ext uri="{FF2B5EF4-FFF2-40B4-BE49-F238E27FC236}">
                <a16:creationId xmlns:a16="http://schemas.microsoft.com/office/drawing/2014/main" id="{80C9D41C-6875-F9F2-BA8D-D7563B6DD489}"/>
              </a:ext>
              <a:ext uri="{C183D7F6-B498-43B3-948B-1728B52AA6E4}">
                <adec:decorative xmlns:adec="http://schemas.microsoft.com/office/drawing/2017/decorative" val="1"/>
              </a:ext>
            </a:extLst>
          </p:cNvPr>
          <p:cNvCxnSpPr>
            <a:cxnSpLocks/>
          </p:cNvCxnSpPr>
          <p:nvPr/>
        </p:nvCxnSpPr>
        <p:spPr>
          <a:xfrm>
            <a:off x="263525" y="1263118"/>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8FDE7F60-71EE-80DF-968B-54F495888EC9}"/>
              </a:ext>
            </a:extLst>
          </p:cNvPr>
          <p:cNvSpPr>
            <a:spLocks noGrp="1"/>
          </p:cNvSpPr>
          <p:nvPr>
            <p:ph type="title"/>
          </p:nvPr>
        </p:nvSpPr>
        <p:spPr>
          <a:xfrm>
            <a:off x="189955" y="258847"/>
            <a:ext cx="11664950" cy="861499"/>
          </a:xfrm>
        </p:spPr>
        <p:txBody>
          <a:bodyPr/>
          <a:lstStyle/>
          <a:p>
            <a:r>
              <a:rPr lang="fr-FR" dirty="0"/>
              <a:t>Devant un dilemme moral</a:t>
            </a:r>
          </a:p>
        </p:txBody>
      </p:sp>
    </p:spTree>
    <p:extLst>
      <p:ext uri="{BB962C8B-B14F-4D97-AF65-F5344CB8AC3E}">
        <p14:creationId xmlns:p14="http://schemas.microsoft.com/office/powerpoint/2010/main" val="3431171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9221-AC51-3443-6EA5-15B9F51FF79C}"/>
            </a:ext>
          </a:extLst>
        </p:cNvPr>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7B051C30-F89A-8C61-E2CC-42DD92E62934}"/>
              </a:ext>
              <a:ext uri="{C183D7F6-B498-43B3-948B-1728B52AA6E4}">
                <adec:decorative xmlns:adec="http://schemas.microsoft.com/office/drawing/2017/decorative" val="1"/>
              </a:ext>
            </a:extLst>
          </p:cNvPr>
          <p:cNvPicPr>
            <a:picLocks noGrp="1" noChangeAspect="1"/>
          </p:cNvPicPr>
          <p:nvPr>
            <p:ph type="pic" sz="quarter" idx="10"/>
            <p:custDataLst>
              <p:tags r:id="rId1"/>
            </p:custDataLst>
          </p:nvPr>
        </p:nvPicPr>
        <p:blipFill>
          <a:blip r:embed="rId4" cstate="print">
            <a:extLst>
              <a:ext uri="{28A0092B-C50C-407E-A947-70E740481C1C}">
                <a14:useLocalDpi xmlns:a14="http://schemas.microsoft.com/office/drawing/2010/main" val="0"/>
              </a:ext>
            </a:extLst>
          </a:blip>
          <a:srcRect l="2827" r="1142"/>
          <a:stretch>
            <a:fillRect/>
          </a:stretch>
        </p:blipFill>
        <p:spPr>
          <a:xfrm>
            <a:off x="5741773" y="1825624"/>
            <a:ext cx="6186703" cy="4772025"/>
          </a:xfrm>
          <a:prstGeom prst="rect">
            <a:avLst/>
          </a:prstGeom>
        </p:spPr>
      </p:pic>
      <p:sp>
        <p:nvSpPr>
          <p:cNvPr id="3" name="Texte">
            <a:extLst>
              <a:ext uri="{FF2B5EF4-FFF2-40B4-BE49-F238E27FC236}">
                <a16:creationId xmlns:a16="http://schemas.microsoft.com/office/drawing/2014/main" id="{A49471F1-C3FD-677D-BA26-28D2C1CE41B8}"/>
              </a:ext>
            </a:extLst>
          </p:cNvPr>
          <p:cNvSpPr>
            <a:spLocks noGrp="1"/>
          </p:cNvSpPr>
          <p:nvPr>
            <p:ph idx="1"/>
          </p:nvPr>
        </p:nvSpPr>
        <p:spPr>
          <a:xfrm>
            <a:off x="189954" y="1871875"/>
            <a:ext cx="5090500" cy="4492798"/>
          </a:xfrm>
        </p:spPr>
        <p:txBody>
          <a:bodyPr anchor="t">
            <a:normAutofit fontScale="92500" lnSpcReduction="20000"/>
          </a:bodyPr>
          <a:lstStyle/>
          <a:p>
            <a:pPr marL="0" indent="0">
              <a:buNone/>
            </a:pPr>
            <a:r>
              <a:rPr lang="fr-CA" dirty="0"/>
              <a:t>Des hommes privilégiés pensent le monde de leur point de vue. Le care est dans le hors-champ de leur quotidien et de leurs pensées. </a:t>
            </a:r>
          </a:p>
          <a:p>
            <a:pPr marL="0" indent="0">
              <a:buNone/>
            </a:pPr>
            <a:r>
              <a:rPr lang="fr-CA" dirty="0"/>
              <a:t>Les éthiques du care, qui sont le fruit du travail des femmes qui accèdent aux  lieux de savoir, bousculent la tradition philosophique occidentale.</a:t>
            </a:r>
          </a:p>
        </p:txBody>
      </p:sp>
      <p:cxnSp>
        <p:nvCxnSpPr>
          <p:cNvPr id="5" name="Trait séparateur">
            <a:extLst>
              <a:ext uri="{FF2B5EF4-FFF2-40B4-BE49-F238E27FC236}">
                <a16:creationId xmlns:a16="http://schemas.microsoft.com/office/drawing/2014/main" id="{30FCD0F8-90AC-527C-533A-866D8B1F91A5}"/>
              </a:ext>
              <a:ext uri="{C183D7F6-B498-43B3-948B-1728B52AA6E4}">
                <adec:decorative xmlns:adec="http://schemas.microsoft.com/office/drawing/2017/decorative" val="1"/>
              </a:ext>
            </a:extLst>
          </p:cNvPr>
          <p:cNvCxnSpPr>
            <a:cxnSpLocks/>
          </p:cNvCxnSpPr>
          <p:nvPr/>
        </p:nvCxnSpPr>
        <p:spPr>
          <a:xfrm>
            <a:off x="263525" y="130280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0B8636E6-5A1F-4BB1-2C62-D35F15D0DD38}"/>
              </a:ext>
            </a:extLst>
          </p:cNvPr>
          <p:cNvSpPr>
            <a:spLocks noGrp="1"/>
          </p:cNvSpPr>
          <p:nvPr>
            <p:ph type="title"/>
          </p:nvPr>
        </p:nvSpPr>
        <p:spPr>
          <a:xfrm>
            <a:off x="189955" y="258848"/>
            <a:ext cx="11738520" cy="807942"/>
          </a:xfrm>
        </p:spPr>
        <p:txBody>
          <a:bodyPr>
            <a:normAutofit/>
          </a:bodyPr>
          <a:lstStyle/>
          <a:p>
            <a:r>
              <a:rPr lang="fr-CA" dirty="0"/>
              <a:t>Care : nouveau point de vue</a:t>
            </a:r>
            <a:endParaRPr lang="fr-FR" dirty="0"/>
          </a:p>
        </p:txBody>
      </p:sp>
    </p:spTree>
    <p:extLst>
      <p:ext uri="{BB962C8B-B14F-4D97-AF65-F5344CB8AC3E}">
        <p14:creationId xmlns:p14="http://schemas.microsoft.com/office/powerpoint/2010/main" val="150343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e">
            <a:extLst>
              <a:ext uri="{FF2B5EF4-FFF2-40B4-BE49-F238E27FC236}">
                <a16:creationId xmlns:a16="http://schemas.microsoft.com/office/drawing/2014/main" id="{DCFF7A0C-A68D-90DF-7A9B-0D93A5E0C126}"/>
              </a:ext>
            </a:extLst>
          </p:cNvPr>
          <p:cNvSpPr>
            <a:spLocks noGrp="1"/>
          </p:cNvSpPr>
          <p:nvPr>
            <p:ph idx="1"/>
          </p:nvPr>
        </p:nvSpPr>
        <p:spPr>
          <a:xfrm>
            <a:off x="297456" y="1606386"/>
            <a:ext cx="11546940" cy="4991264"/>
          </a:xfrm>
        </p:spPr>
        <p:txBody>
          <a:bodyPr>
            <a:normAutofit/>
          </a:bodyPr>
          <a:lstStyle/>
          <a:p>
            <a:pPr marL="0" indent="0">
              <a:spcAft>
                <a:spcPts val="1000"/>
              </a:spcAft>
              <a:buNone/>
            </a:pPr>
            <a:r>
              <a:rPr lang="fr-FR" sz="2400" dirty="0"/>
              <a:t>Gilligan, C. (1986). </a:t>
            </a:r>
            <a:r>
              <a:rPr lang="fr-FR" sz="2400" i="1" dirty="0"/>
              <a:t>Une si grande différence</a:t>
            </a:r>
            <a:r>
              <a:rPr lang="fr-FR" sz="2400" dirty="0"/>
              <a:t>. Flammarion. (Version originale </a:t>
            </a:r>
            <a:r>
              <a:rPr lang="fr-FR" sz="2400" i="1" dirty="0"/>
              <a:t>In a </a:t>
            </a:r>
            <a:r>
              <a:rPr lang="fr-FR" sz="2400" i="1" dirty="0" err="1"/>
              <a:t>Different</a:t>
            </a:r>
            <a:r>
              <a:rPr lang="fr-FR" sz="2400" i="1" dirty="0"/>
              <a:t> Voice publiée</a:t>
            </a:r>
            <a:r>
              <a:rPr lang="fr-FR" sz="2400" dirty="0"/>
              <a:t> en 1982)</a:t>
            </a:r>
          </a:p>
          <a:p>
            <a:pPr marL="0" indent="0">
              <a:spcAft>
                <a:spcPts val="1000"/>
              </a:spcAft>
              <a:buNone/>
            </a:pPr>
            <a:r>
              <a:rPr lang="fr-FR" sz="2400" dirty="0"/>
              <a:t>Kohlberg, L. (1981). </a:t>
            </a:r>
            <a:r>
              <a:rPr lang="fr-FR" sz="2400" i="1" dirty="0" err="1"/>
              <a:t>Essays</a:t>
            </a:r>
            <a:r>
              <a:rPr lang="fr-FR" sz="2400" i="1" dirty="0"/>
              <a:t> on Moral </a:t>
            </a:r>
            <a:r>
              <a:rPr lang="fr-FR" sz="2400" i="1" dirty="0" err="1"/>
              <a:t>Development</a:t>
            </a:r>
            <a:r>
              <a:rPr lang="fr-FR" sz="2400" i="1" dirty="0"/>
              <a:t>: The </a:t>
            </a:r>
            <a:r>
              <a:rPr lang="fr-FR" sz="2400" i="1" dirty="0" err="1"/>
              <a:t>Philosophy</a:t>
            </a:r>
            <a:r>
              <a:rPr lang="fr-FR" sz="2400" i="1" dirty="0"/>
              <a:t> of Moral </a:t>
            </a:r>
            <a:r>
              <a:rPr lang="fr-FR" sz="2400" i="1" dirty="0" err="1"/>
              <a:t>Development</a:t>
            </a:r>
            <a:r>
              <a:rPr lang="fr-FR" sz="2400" dirty="0"/>
              <a:t>. Harper and Row.</a:t>
            </a:r>
          </a:p>
          <a:p>
            <a:pPr marL="0" indent="0">
              <a:spcAft>
                <a:spcPts val="1000"/>
              </a:spcAft>
              <a:buNone/>
            </a:pPr>
            <a:r>
              <a:rPr lang="fr-FR" sz="2400" dirty="0"/>
              <a:t>Laugier, S. (2009). Le sujet du care : vulnérabilité et expression de l’ordinaire. Dans S. Laugier, P. Molinier et P. </a:t>
            </a:r>
            <a:r>
              <a:rPr lang="fr-FR" sz="2400" dirty="0" err="1"/>
              <a:t>Paperman</a:t>
            </a:r>
            <a:r>
              <a:rPr lang="fr-FR" sz="2400" dirty="0"/>
              <a:t> (</a:t>
            </a:r>
            <a:r>
              <a:rPr lang="fr-FR" sz="2400" dirty="0" err="1"/>
              <a:t>dir</a:t>
            </a:r>
            <a:r>
              <a:rPr lang="fr-FR" sz="2400" dirty="0"/>
              <a:t>.), </a:t>
            </a:r>
            <a:r>
              <a:rPr lang="fr-FR" sz="2400" i="1" dirty="0"/>
              <a:t>Qu’est-ce que le care? Souci des autres, sensibilité, responsabilité</a:t>
            </a:r>
            <a:r>
              <a:rPr lang="fr-FR" sz="2400" dirty="0"/>
              <a:t> (pp. 159-200). Petite Bibliothèque Payot.</a:t>
            </a:r>
          </a:p>
          <a:p>
            <a:pPr marL="0" indent="0">
              <a:spcAft>
                <a:spcPts val="1000"/>
              </a:spcAft>
              <a:buNone/>
            </a:pPr>
            <a:r>
              <a:rPr lang="fr-FR" sz="2400" dirty="0"/>
              <a:t>Tronto, J. C. (2009). </a:t>
            </a:r>
            <a:r>
              <a:rPr lang="fr-FR" sz="2400" i="1" dirty="0"/>
              <a:t>Un monde vulnérable, pour une politique du care</a:t>
            </a:r>
            <a:r>
              <a:rPr lang="fr-FR" sz="2400" dirty="0"/>
              <a:t>. Les éditions La Découverte.</a:t>
            </a:r>
          </a:p>
        </p:txBody>
      </p:sp>
      <p:cxnSp>
        <p:nvCxnSpPr>
          <p:cNvPr id="8" name="Trait séparateur">
            <a:extLst>
              <a:ext uri="{FF2B5EF4-FFF2-40B4-BE49-F238E27FC236}">
                <a16:creationId xmlns:a16="http://schemas.microsoft.com/office/drawing/2014/main" id="{DC90AB34-F43F-481F-FA4A-5685DE4679D1}"/>
              </a:ext>
              <a:ext uri="{C183D7F6-B498-43B3-948B-1728B52AA6E4}">
                <adec:decorative xmlns:adec="http://schemas.microsoft.com/office/drawing/2017/decorative" val="1"/>
              </a:ext>
            </a:extLst>
          </p:cNvPr>
          <p:cNvCxnSpPr>
            <a:cxnSpLocks/>
          </p:cNvCxnSpPr>
          <p:nvPr/>
        </p:nvCxnSpPr>
        <p:spPr>
          <a:xfrm>
            <a:off x="2574374" y="1130320"/>
            <a:ext cx="680445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E9A29C8C-9EDE-AC4E-6971-620E9CBC8E50}"/>
              </a:ext>
            </a:extLst>
          </p:cNvPr>
          <p:cNvSpPr>
            <a:spLocks noGrp="1"/>
          </p:cNvSpPr>
          <p:nvPr>
            <p:ph type="title"/>
          </p:nvPr>
        </p:nvSpPr>
        <p:spPr>
          <a:xfrm>
            <a:off x="4740167" y="258848"/>
            <a:ext cx="7114737" cy="853260"/>
          </a:xfrm>
        </p:spPr>
        <p:txBody>
          <a:bodyPr/>
          <a:lstStyle/>
          <a:p>
            <a:r>
              <a:rPr lang="fr-CA" dirty="0"/>
              <a:t>Références</a:t>
            </a:r>
            <a:endParaRPr lang="fr-FR" dirty="0"/>
          </a:p>
        </p:txBody>
      </p:sp>
    </p:spTree>
    <p:extLst>
      <p:ext uri="{BB962C8B-B14F-4D97-AF65-F5344CB8AC3E}">
        <p14:creationId xmlns:p14="http://schemas.microsoft.com/office/powerpoint/2010/main" val="134935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591C3-BC9E-8799-0A04-4FD5609745A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CDE6F7C-24A0-77E0-F328-21630F2E6DBB}"/>
              </a:ext>
            </a:extLst>
          </p:cNvPr>
          <p:cNvSpPr>
            <a:spLocks noGrp="1"/>
          </p:cNvSpPr>
          <p:nvPr>
            <p:ph idx="1"/>
          </p:nvPr>
        </p:nvSpPr>
        <p:spPr>
          <a:xfrm>
            <a:off x="179445" y="1487874"/>
            <a:ext cx="11749030" cy="5111273"/>
          </a:xfrm>
        </p:spPr>
        <p:txBody>
          <a:bodyPr>
            <a:normAutofit fontScale="92500" lnSpcReduction="20000"/>
          </a:bodyPr>
          <a:lstStyle/>
          <a:p>
            <a:pPr>
              <a:spcAft>
                <a:spcPts val="500"/>
              </a:spcAft>
            </a:pPr>
            <a:r>
              <a:rPr lang="fr-CA" sz="1400" dirty="0">
                <a:latin typeface="Roboto Light" panose="02000000000000000000" pitchFamily="2" charset="0"/>
                <a:ea typeface="Roboto Light" panose="02000000000000000000" pitchFamily="2" charset="0"/>
                <a:cs typeface="Roboto Light" panose="02000000000000000000" pitchFamily="2" charset="0"/>
              </a:rPr>
              <a:t>Laugier, S., et </a:t>
            </a:r>
            <a:r>
              <a:rPr lang="fr-CA" sz="1400" dirty="0" err="1">
                <a:latin typeface="Roboto Light" panose="02000000000000000000" pitchFamily="2" charset="0"/>
                <a:ea typeface="Roboto Light" panose="02000000000000000000" pitchFamily="2" charset="0"/>
                <a:cs typeface="Roboto Light" panose="02000000000000000000" pitchFamily="2" charset="0"/>
              </a:rPr>
              <a:t>Paperman</a:t>
            </a:r>
            <a:r>
              <a:rPr lang="fr-CA" sz="1400" dirty="0">
                <a:latin typeface="Roboto Light" panose="02000000000000000000" pitchFamily="2" charset="0"/>
                <a:ea typeface="Roboto Light" panose="02000000000000000000" pitchFamily="2" charset="0"/>
                <a:cs typeface="Roboto Light" panose="02000000000000000000" pitchFamily="2" charset="0"/>
              </a:rPr>
              <a:t>, P. (2006). Le souci des autres. </a:t>
            </a:r>
            <a:r>
              <a:rPr lang="fr-CA" sz="1400" i="1" dirty="0">
                <a:latin typeface="Roboto Light" panose="02000000000000000000" pitchFamily="2" charset="0"/>
                <a:ea typeface="Roboto Light" panose="02000000000000000000" pitchFamily="2" charset="0"/>
                <a:cs typeface="Roboto Light" panose="02000000000000000000" pitchFamily="2" charset="0"/>
              </a:rPr>
              <a:t>Éthique et politique du care</a:t>
            </a:r>
            <a:r>
              <a:rPr lang="fr-CA" sz="1400" dirty="0">
                <a:latin typeface="Roboto Light" panose="02000000000000000000" pitchFamily="2" charset="0"/>
                <a:ea typeface="Roboto Light" panose="02000000000000000000" pitchFamily="2" charset="0"/>
                <a:cs typeface="Roboto Light" panose="02000000000000000000" pitchFamily="2" charset="0"/>
              </a:rPr>
              <a:t>. Éditions de l’École des hautes études en sciences sociales. </a:t>
            </a:r>
            <a:br>
              <a:rPr lang="fr-CA" sz="1400" dirty="0">
                <a:latin typeface="Roboto Light" panose="02000000000000000000" pitchFamily="2" charset="0"/>
                <a:ea typeface="Roboto Light" panose="02000000000000000000" pitchFamily="2" charset="0"/>
                <a:cs typeface="Roboto Light" panose="02000000000000000000" pitchFamily="2" charset="0"/>
              </a:rPr>
            </a:br>
            <a:r>
              <a:rPr lang="fr-CA" sz="1400" dirty="0">
                <a:latin typeface="Roboto Light" panose="02000000000000000000" pitchFamily="2" charset="0"/>
                <a:ea typeface="Roboto Light" panose="02000000000000000000" pitchFamily="2" charset="0"/>
                <a:cs typeface="Roboto Light" panose="02000000000000000000" pitchFamily="2" charset="0"/>
              </a:rPr>
              <a:t>(Version numérique, 2020, </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2"/>
              </a:rPr>
              <a:t>https://boo</a:t>
            </a:r>
          </a:p>
          <a:p>
            <a:pPr>
              <a:spcAft>
                <a:spcPts val="500"/>
              </a:spcAft>
            </a:pPr>
            <a:r>
              <a:rPr lang="fr-CA" sz="1400" dirty="0">
                <a:latin typeface="Roboto Light" panose="02000000000000000000" pitchFamily="2" charset="0"/>
                <a:ea typeface="Roboto Light" panose="02000000000000000000" pitchFamily="2" charset="0"/>
                <a:cs typeface="Roboto Light" panose="02000000000000000000" pitchFamily="2" charset="0"/>
              </a:rPr>
              <a:t>Laugier, S., Molinier, P., et </a:t>
            </a:r>
            <a:r>
              <a:rPr lang="fr-CA" sz="1400" dirty="0" err="1">
                <a:latin typeface="Roboto Light" panose="02000000000000000000" pitchFamily="2" charset="0"/>
                <a:ea typeface="Roboto Light" panose="02000000000000000000" pitchFamily="2" charset="0"/>
                <a:cs typeface="Roboto Light" panose="02000000000000000000" pitchFamily="2" charset="0"/>
              </a:rPr>
              <a:t>Paperman</a:t>
            </a:r>
            <a:r>
              <a:rPr lang="fr-CA" sz="1400" dirty="0">
                <a:latin typeface="Roboto Light" panose="02000000000000000000" pitchFamily="2" charset="0"/>
                <a:ea typeface="Roboto Light" panose="02000000000000000000" pitchFamily="2" charset="0"/>
                <a:cs typeface="Roboto Light" panose="02000000000000000000" pitchFamily="2" charset="0"/>
              </a:rPr>
              <a:t>, P. (2009). </a:t>
            </a:r>
            <a:r>
              <a:rPr lang="fr-CA" sz="1400" i="1" dirty="0">
                <a:latin typeface="Roboto Light" panose="02000000000000000000" pitchFamily="2" charset="0"/>
                <a:ea typeface="Roboto Light" panose="02000000000000000000" pitchFamily="2" charset="0"/>
                <a:cs typeface="Roboto Light" panose="02000000000000000000" pitchFamily="2" charset="0"/>
              </a:rPr>
              <a:t>Qu’est-ce que le care? Souci des autres, sensibilité, responsabilité</a:t>
            </a:r>
            <a:r>
              <a:rPr lang="fr-CA" sz="1400" dirty="0">
                <a:latin typeface="Roboto Light" panose="02000000000000000000" pitchFamily="2" charset="0"/>
                <a:ea typeface="Roboto Light" panose="02000000000000000000" pitchFamily="2" charset="0"/>
                <a:cs typeface="Roboto Light" panose="02000000000000000000" pitchFamily="2" charset="0"/>
              </a:rPr>
              <a:t>. Petite Bibliothèque Payot, Paris. </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2"/>
              </a:rPr>
              <a:t>ks.openedition.org/editionsehess/11599?lang=fr#anchor-resume</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rPr>
              <a:t> </a:t>
            </a:r>
          </a:p>
          <a:p>
            <a:pPr>
              <a:spcAft>
                <a:spcPts val="500"/>
              </a:spcAft>
            </a:pPr>
            <a:r>
              <a:rPr lang="fr-CA" sz="1400" dirty="0" err="1">
                <a:latin typeface="Roboto Light" panose="02000000000000000000" pitchFamily="2" charset="0"/>
                <a:ea typeface="Roboto Light" panose="02000000000000000000" pitchFamily="2" charset="0"/>
                <a:cs typeface="Roboto Light" panose="02000000000000000000" pitchFamily="2" charset="0"/>
              </a:rPr>
              <a:t>Brugère</a:t>
            </a:r>
            <a:r>
              <a:rPr lang="fr-CA" sz="1400" dirty="0">
                <a:latin typeface="Roboto Light" panose="02000000000000000000" pitchFamily="2" charset="0"/>
                <a:ea typeface="Roboto Light" panose="02000000000000000000" pitchFamily="2" charset="0"/>
                <a:cs typeface="Roboto Light" panose="02000000000000000000" pitchFamily="2" charset="0"/>
              </a:rPr>
              <a:t>, F. (2014). L’éthique du care. Presses universitaires de France. </a:t>
            </a:r>
            <a:endPar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endParaRPr>
          </a:p>
          <a:p>
            <a:pPr>
              <a:spcAft>
                <a:spcPts val="500"/>
              </a:spcAft>
            </a:pPr>
            <a:r>
              <a:rPr lang="fr-CA" sz="1400" dirty="0">
                <a:latin typeface="Roboto Light" panose="02000000000000000000" pitchFamily="2" charset="0"/>
                <a:ea typeface="Roboto Light" panose="02000000000000000000" pitchFamily="2" charset="0"/>
                <a:cs typeface="Roboto Light" panose="02000000000000000000" pitchFamily="2" charset="0"/>
              </a:rPr>
              <a:t>Perreault, J., et </a:t>
            </a:r>
            <a:r>
              <a:rPr lang="fr-CA" sz="1400" dirty="0" err="1">
                <a:latin typeface="Roboto Light" panose="02000000000000000000" pitchFamily="2" charset="0"/>
                <a:ea typeface="Roboto Light" panose="02000000000000000000" pitchFamily="2" charset="0"/>
                <a:cs typeface="Roboto Light" panose="02000000000000000000" pitchFamily="2" charset="0"/>
              </a:rPr>
              <a:t>Bourgault</a:t>
            </a:r>
            <a:r>
              <a:rPr lang="fr-CA" sz="1400" dirty="0">
                <a:latin typeface="Roboto Light" panose="02000000000000000000" pitchFamily="2" charset="0"/>
                <a:ea typeface="Roboto Light" panose="02000000000000000000" pitchFamily="2" charset="0"/>
                <a:cs typeface="Roboto Light" panose="02000000000000000000" pitchFamily="2" charset="0"/>
              </a:rPr>
              <a:t>, S. (2015). </a:t>
            </a:r>
            <a:r>
              <a:rPr lang="fr-CA" sz="1400" i="1" dirty="0">
                <a:latin typeface="Roboto Light" panose="02000000000000000000" pitchFamily="2" charset="0"/>
                <a:ea typeface="Roboto Light" panose="02000000000000000000" pitchFamily="2" charset="0"/>
                <a:cs typeface="Roboto Light" panose="02000000000000000000" pitchFamily="2" charset="0"/>
              </a:rPr>
              <a:t>Le care. Éthique féministe actuelle</a:t>
            </a:r>
            <a:r>
              <a:rPr lang="fr-CA" sz="1400" dirty="0">
                <a:latin typeface="Roboto Light" panose="02000000000000000000" pitchFamily="2" charset="0"/>
                <a:ea typeface="Roboto Light" panose="02000000000000000000" pitchFamily="2" charset="0"/>
                <a:cs typeface="Roboto Light" panose="02000000000000000000" pitchFamily="2" charset="0"/>
              </a:rPr>
              <a:t>. Les Éditions du remue-ménage.</a:t>
            </a:r>
            <a:endPar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500"/>
              </a:spcAft>
            </a:pPr>
            <a:r>
              <a:rPr lang="fr-CA" sz="1400" kern="100" dirty="0">
                <a:latin typeface="Roboto Light" panose="02000000000000000000" pitchFamily="2" charset="0"/>
                <a:ea typeface="Roboto Light" panose="02000000000000000000" pitchFamily="2" charset="0"/>
                <a:cs typeface="Roboto Light" panose="02000000000000000000" pitchFamily="2" charset="0"/>
              </a:rPr>
              <a:t>Emma. (2017, 9 mai). </a:t>
            </a:r>
            <a:r>
              <a:rPr lang="fr-FR" sz="1400" kern="100" dirty="0">
                <a:latin typeface="Roboto Light" panose="02000000000000000000" pitchFamily="2" charset="0"/>
                <a:ea typeface="Roboto Light" panose="02000000000000000000" pitchFamily="2" charset="0"/>
                <a:cs typeface="Roboto Light" panose="02000000000000000000" pitchFamily="2" charset="0"/>
              </a:rPr>
              <a:t>Fallait demander. </a:t>
            </a:r>
            <a:r>
              <a:rPr lang="fr-CA" sz="1400" i="1" kern="100" dirty="0">
                <a:latin typeface="Roboto Light" panose="02000000000000000000" pitchFamily="2" charset="0"/>
                <a:ea typeface="Roboto Light" panose="02000000000000000000" pitchFamily="2" charset="0"/>
                <a:cs typeface="Roboto Light" panose="02000000000000000000" pitchFamily="2" charset="0"/>
              </a:rPr>
              <a:t>Politique, trucs pour réfléchir et intermèdes ludiques. </a:t>
            </a:r>
            <a:br>
              <a:rPr lang="fr-CA" sz="1400" i="1" kern="100" dirty="0">
                <a:latin typeface="Roboto Light" panose="02000000000000000000" pitchFamily="2" charset="0"/>
                <a:ea typeface="Roboto Light" panose="02000000000000000000" pitchFamily="2" charset="0"/>
                <a:cs typeface="Roboto Light" panose="02000000000000000000" pitchFamily="2" charset="0"/>
              </a:rPr>
            </a:br>
            <a:r>
              <a:rPr lang="fr-FR" sz="1400" u="sng" kern="100"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3"/>
              </a:rPr>
              <a:t>https://emmaclit.com/2017/05/09/repartition-des-taches-hommes-femmes/</a:t>
            </a:r>
            <a:endParaRPr lang="fr-CA" sz="1400" kern="100" dirty="0">
              <a:latin typeface="Roboto Light" panose="02000000000000000000" pitchFamily="2" charset="0"/>
              <a:ea typeface="Roboto Light" panose="02000000000000000000" pitchFamily="2" charset="0"/>
              <a:cs typeface="Roboto Light" panose="02000000000000000000" pitchFamily="2" charset="0"/>
            </a:endParaRPr>
          </a:p>
          <a:p>
            <a:pPr>
              <a:lnSpc>
                <a:spcPct val="107000"/>
              </a:lnSpc>
              <a:spcAft>
                <a:spcPts val="500"/>
              </a:spcAft>
            </a:pPr>
            <a:r>
              <a:rPr lang="fr-FR" sz="1400" kern="100" dirty="0">
                <a:latin typeface="Roboto Light" panose="02000000000000000000" pitchFamily="2" charset="0"/>
                <a:ea typeface="Roboto Light" panose="02000000000000000000" pitchFamily="2" charset="0"/>
                <a:cs typeface="Roboto Light" panose="02000000000000000000" pitchFamily="2" charset="0"/>
              </a:rPr>
              <a:t>Emma. (2022, 19 mai). Ça se met où?. </a:t>
            </a:r>
            <a:r>
              <a:rPr lang="fr-CA" sz="1400" i="1" kern="100" dirty="0">
                <a:latin typeface="Roboto Light" panose="02000000000000000000" pitchFamily="2" charset="0"/>
                <a:ea typeface="Roboto Light" panose="02000000000000000000" pitchFamily="2" charset="0"/>
                <a:cs typeface="Roboto Light" panose="02000000000000000000" pitchFamily="2" charset="0"/>
              </a:rPr>
              <a:t>Politique, trucs pour réfléchir et intermèdes ludiques</a:t>
            </a:r>
            <a:r>
              <a:rPr lang="fr-CA" sz="1400" kern="100" dirty="0">
                <a:latin typeface="Roboto Light" panose="02000000000000000000" pitchFamily="2" charset="0"/>
                <a:ea typeface="Roboto Light" panose="02000000000000000000" pitchFamily="2" charset="0"/>
                <a:cs typeface="Roboto Light" panose="02000000000000000000" pitchFamily="2" charset="0"/>
              </a:rPr>
              <a:t>. </a:t>
            </a:r>
            <a:r>
              <a:rPr lang="fr-FR" sz="1400" u="sng" kern="100"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4"/>
              </a:rPr>
              <a:t>https://emmaclit.com/2022/05/19/ca-se-met-ou/</a:t>
            </a:r>
            <a:r>
              <a:rPr lang="fr-CA" sz="1400" kern="100" dirty="0">
                <a:latin typeface="Roboto Light" panose="02000000000000000000" pitchFamily="2" charset="0"/>
                <a:ea typeface="Roboto Light" panose="02000000000000000000" pitchFamily="2" charset="0"/>
                <a:cs typeface="Roboto Light" panose="02000000000000000000" pitchFamily="2" charset="0"/>
              </a:rPr>
              <a:t>  </a:t>
            </a:r>
          </a:p>
          <a:p>
            <a:pPr>
              <a:spcAft>
                <a:spcPts val="500"/>
              </a:spcAft>
            </a:pPr>
            <a:r>
              <a:rPr lang="fr-CA" sz="1400" dirty="0" err="1">
                <a:latin typeface="Roboto Light" panose="02000000000000000000" pitchFamily="2" charset="0"/>
                <a:ea typeface="Roboto Light" panose="02000000000000000000" pitchFamily="2" charset="0"/>
                <a:cs typeface="Roboto Light" panose="02000000000000000000" pitchFamily="2" charset="0"/>
              </a:rPr>
              <a:t>Fachan</a:t>
            </a:r>
            <a:r>
              <a:rPr lang="fr-CA" sz="1400" dirty="0">
                <a:latin typeface="Roboto Light" panose="02000000000000000000" pitchFamily="2" charset="0"/>
                <a:ea typeface="Roboto Light" panose="02000000000000000000" pitchFamily="2" charset="0"/>
                <a:cs typeface="Roboto Light" panose="02000000000000000000" pitchFamily="2" charset="0"/>
              </a:rPr>
              <a:t>, N. (2022). </a:t>
            </a:r>
            <a:r>
              <a:rPr lang="fr-CA" sz="1400" i="1" dirty="0">
                <a:latin typeface="Roboto Light" panose="02000000000000000000" pitchFamily="2" charset="0"/>
                <a:ea typeface="Roboto Light" panose="02000000000000000000" pitchFamily="2" charset="0"/>
                <a:cs typeface="Roboto Light" panose="02000000000000000000" pitchFamily="2" charset="0"/>
              </a:rPr>
              <a:t>L’amour c’est une chose; vivre ensemble c’en est une autre</a:t>
            </a:r>
            <a:r>
              <a:rPr lang="fr-CA" sz="1400" dirty="0">
                <a:latin typeface="Roboto Light" panose="02000000000000000000" pitchFamily="2" charset="0"/>
                <a:ea typeface="Roboto Light" panose="02000000000000000000" pitchFamily="2" charset="0"/>
                <a:cs typeface="Roboto Light" panose="02000000000000000000" pitchFamily="2" charset="0"/>
              </a:rPr>
              <a:t>. </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5"/>
              </a:rPr>
              <a:t>https://imginn.com/p/Ceah18aAAMo/</a:t>
            </a:r>
            <a:endPar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endParaRPr>
          </a:p>
          <a:p>
            <a:pPr>
              <a:spcAft>
                <a:spcPts val="500"/>
              </a:spcAft>
            </a:pPr>
            <a:r>
              <a:rPr lang="fr-FR" sz="1400" dirty="0">
                <a:latin typeface="Roboto Light" panose="02000000000000000000" pitchFamily="2" charset="0"/>
                <a:ea typeface="Roboto Light" panose="02000000000000000000" pitchFamily="2" charset="0"/>
                <a:cs typeface="Roboto Light" panose="02000000000000000000" pitchFamily="2" charset="0"/>
              </a:rPr>
              <a:t>Desroches. M. (2022). </a:t>
            </a:r>
            <a:r>
              <a:rPr lang="fr-FR" sz="1400" i="1" dirty="0">
                <a:latin typeface="Roboto Light" panose="02000000000000000000" pitchFamily="2" charset="0"/>
                <a:ea typeface="Roboto Light" panose="02000000000000000000" pitchFamily="2" charset="0"/>
                <a:cs typeface="Roboto Light" panose="02000000000000000000" pitchFamily="2" charset="0"/>
              </a:rPr>
              <a:t>Se soucier, bâtir et prendre soin</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en-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6"/>
              </a:rPr>
              <a:t>https://matheseenbd.wordpress.com/</a:t>
            </a:r>
            <a:r>
              <a:rPr lang="en-CA" sz="1400" dirty="0">
                <a:latin typeface="Roboto Light" panose="02000000000000000000" pitchFamily="2" charset="0"/>
                <a:ea typeface="Roboto Light" panose="02000000000000000000" pitchFamily="2" charset="0"/>
                <a:cs typeface="Roboto Light" panose="02000000000000000000" pitchFamily="2" charset="0"/>
              </a:rPr>
              <a:t> </a:t>
            </a:r>
            <a:br>
              <a:rPr lang="en-CA" sz="1400" dirty="0">
                <a:latin typeface="Roboto Light" panose="02000000000000000000" pitchFamily="2" charset="0"/>
                <a:ea typeface="Roboto Light" panose="02000000000000000000" pitchFamily="2" charset="0"/>
                <a:cs typeface="Roboto Light" panose="02000000000000000000" pitchFamily="2" charset="0"/>
              </a:rPr>
            </a:br>
            <a:r>
              <a:rPr lang="en-CA" sz="1400" dirty="0">
                <a:latin typeface="Roboto Light" panose="02000000000000000000" pitchFamily="2" charset="0"/>
                <a:ea typeface="Roboto Light" panose="02000000000000000000" pitchFamily="2" charset="0"/>
                <a:cs typeface="Roboto Light" panose="02000000000000000000" pitchFamily="2" charset="0"/>
              </a:rPr>
              <a:t>(PDF : </a:t>
            </a:r>
            <a:r>
              <a:rPr lang="en-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7"/>
              </a:rPr>
              <a:t>https://matheseenbd.wordpress.com/wp-content/uploads/2022/08/bd-complete.pdf</a:t>
            </a:r>
            <a:r>
              <a:rPr lang="en-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rPr>
              <a:t>)</a:t>
            </a:r>
          </a:p>
          <a:p>
            <a:pPr>
              <a:spcAft>
                <a:spcPts val="500"/>
              </a:spcAft>
            </a:pPr>
            <a:r>
              <a:rPr lang="fr-FR" sz="1400" dirty="0" err="1">
                <a:latin typeface="Roboto Light" panose="02000000000000000000" pitchFamily="2" charset="0"/>
                <a:ea typeface="Roboto Light" panose="02000000000000000000" pitchFamily="2" charset="0"/>
                <a:cs typeface="Roboto Light" panose="02000000000000000000" pitchFamily="2" charset="0"/>
              </a:rPr>
              <a:t>Creapills</a:t>
            </a:r>
            <a:r>
              <a:rPr lang="fr-FR" sz="1400" dirty="0">
                <a:latin typeface="Roboto Light" panose="02000000000000000000" pitchFamily="2" charset="0"/>
                <a:ea typeface="Roboto Light" panose="02000000000000000000" pitchFamily="2" charset="0"/>
                <a:cs typeface="Roboto Light" panose="02000000000000000000" pitchFamily="2" charset="0"/>
              </a:rPr>
              <a:t>. (2019). </a:t>
            </a:r>
            <a:r>
              <a:rPr lang="fr-CA" sz="1400" i="1" dirty="0">
                <a:latin typeface="Roboto Light" panose="02000000000000000000" pitchFamily="2" charset="0"/>
                <a:ea typeface="Roboto Light" panose="02000000000000000000" pitchFamily="2" charset="0"/>
                <a:cs typeface="Roboto Light" panose="02000000000000000000" pitchFamily="2" charset="0"/>
              </a:rPr>
              <a:t>Expérience sociale : ils doivent deviner à qui appartiennent ces mains </a:t>
            </a:r>
            <a:r>
              <a:rPr lang="fr-CA" sz="1400" dirty="0">
                <a:latin typeface="Roboto Light" panose="02000000000000000000" pitchFamily="2" charset="0"/>
                <a:ea typeface="Roboto Light" panose="02000000000000000000" pitchFamily="2" charset="0"/>
                <a:cs typeface="Roboto Light" panose="02000000000000000000" pitchFamily="2" charset="0"/>
              </a:rPr>
              <a:t>[vidéo]. YouTube.</a:t>
            </a:r>
            <a:br>
              <a:rPr lang="fr-CA" sz="1400" dirty="0">
                <a:latin typeface="Roboto Light" panose="02000000000000000000" pitchFamily="2" charset="0"/>
                <a:ea typeface="Roboto Light" panose="02000000000000000000" pitchFamily="2" charset="0"/>
                <a:cs typeface="Roboto Light" panose="02000000000000000000" pitchFamily="2" charset="0"/>
              </a:rPr>
            </a:br>
            <a:r>
              <a:rPr lang="fr-CA" sz="1400" dirty="0">
                <a:latin typeface="Roboto Light" panose="02000000000000000000" pitchFamily="2" charset="0"/>
                <a:ea typeface="Roboto Light" panose="02000000000000000000" pitchFamily="2" charset="0"/>
                <a:cs typeface="Roboto Light" panose="02000000000000000000" pitchFamily="2" charset="0"/>
              </a:rPr>
              <a:t> </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8"/>
              </a:rPr>
              <a:t>https://www.youtube.com/watch?v=IzIU-360qGg</a:t>
            </a:r>
            <a:r>
              <a:rPr lang="fr-CA" sz="1400" dirty="0">
                <a:latin typeface="Roboto Light" panose="02000000000000000000" pitchFamily="2" charset="0"/>
                <a:ea typeface="Roboto Light" panose="02000000000000000000" pitchFamily="2" charset="0"/>
                <a:cs typeface="Roboto Light" panose="02000000000000000000" pitchFamily="2" charset="0"/>
              </a:rPr>
              <a:t> </a:t>
            </a:r>
          </a:p>
          <a:p>
            <a:pPr>
              <a:spcAft>
                <a:spcPts val="500"/>
              </a:spcAft>
            </a:pPr>
            <a:r>
              <a:rPr lang="fr-CA" sz="1400" dirty="0">
                <a:latin typeface="Roboto Light" panose="02000000000000000000" pitchFamily="2" charset="0"/>
                <a:ea typeface="Roboto Light" panose="02000000000000000000" pitchFamily="2" charset="0"/>
                <a:cs typeface="Roboto Light" panose="02000000000000000000" pitchFamily="2" charset="0"/>
              </a:rPr>
              <a:t>Ben Abdallah, S. (2015). </a:t>
            </a:r>
            <a:r>
              <a:rPr lang="fr-CA" sz="1400" dirty="0" err="1">
                <a:latin typeface="Roboto Light" panose="02000000000000000000" pitchFamily="2" charset="0"/>
                <a:ea typeface="Roboto Light" panose="02000000000000000000" pitchFamily="2" charset="0"/>
                <a:cs typeface="Roboto Light" panose="02000000000000000000" pitchFamily="2" charset="0"/>
              </a:rPr>
              <a:t>Ecoféminisme</a:t>
            </a:r>
            <a:r>
              <a:rPr lang="fr-CA" sz="1400" dirty="0">
                <a:latin typeface="Roboto Light" panose="02000000000000000000" pitchFamily="2" charset="0"/>
                <a:ea typeface="Roboto Light" panose="02000000000000000000" pitchFamily="2" charset="0"/>
                <a:cs typeface="Roboto Light" panose="02000000000000000000" pitchFamily="2" charset="0"/>
              </a:rPr>
              <a:t> et éthique du Care:  vers une décolonisation du féminisme. </a:t>
            </a:r>
            <a:r>
              <a:rPr lang="fr-CA" sz="1400" dirty="0" err="1">
                <a:latin typeface="Roboto Light" panose="02000000000000000000" pitchFamily="2" charset="0"/>
                <a:ea typeface="Roboto Light" panose="02000000000000000000" pitchFamily="2" charset="0"/>
                <a:cs typeface="Roboto Light" panose="02000000000000000000" pitchFamily="2" charset="0"/>
              </a:rPr>
              <a:t>Notos</a:t>
            </a:r>
            <a:r>
              <a:rPr lang="fr-CA" sz="1400" dirty="0">
                <a:latin typeface="Roboto Light" panose="02000000000000000000" pitchFamily="2" charset="0"/>
                <a:ea typeface="Roboto Light" panose="02000000000000000000" pitchFamily="2" charset="0"/>
                <a:cs typeface="Roboto Light" panose="02000000000000000000" pitchFamily="2" charset="0"/>
              </a:rPr>
              <a:t>. </a:t>
            </a:r>
            <a:r>
              <a:rPr lang="fr-CA" sz="1400" i="1" dirty="0">
                <a:latin typeface="Roboto Light" panose="02000000000000000000" pitchFamily="2" charset="0"/>
                <a:ea typeface="Roboto Light" panose="02000000000000000000" pitchFamily="2" charset="0"/>
                <a:cs typeface="Roboto Light" panose="02000000000000000000" pitchFamily="2" charset="0"/>
              </a:rPr>
              <a:t>Espace de la création</a:t>
            </a:r>
            <a:r>
              <a:rPr lang="fr-CA" sz="1400" dirty="0">
                <a:latin typeface="Roboto Light" panose="02000000000000000000" pitchFamily="2" charset="0"/>
                <a:ea typeface="Roboto Light" panose="02000000000000000000" pitchFamily="2" charset="0"/>
                <a:cs typeface="Roboto Light" panose="02000000000000000000" pitchFamily="2" charset="0"/>
              </a:rPr>
              <a:t>. </a:t>
            </a:r>
            <a:br>
              <a:rPr lang="fr-CA" sz="1400" dirty="0">
                <a:latin typeface="Roboto Light" panose="02000000000000000000" pitchFamily="2" charset="0"/>
                <a:ea typeface="Roboto Light" panose="02000000000000000000" pitchFamily="2" charset="0"/>
                <a:cs typeface="Roboto Light" panose="02000000000000000000" pitchFamily="2" charset="0"/>
              </a:rPr>
            </a:br>
            <a:r>
              <a:rPr lang="fr-CA" sz="1400" dirty="0">
                <a:latin typeface="Roboto Light" panose="02000000000000000000" pitchFamily="2" charset="0"/>
                <a:ea typeface="Roboto Light" panose="02000000000000000000" pitchFamily="2" charset="0"/>
                <a:cs typeface="Roboto Light" panose="02000000000000000000" pitchFamily="2" charset="0"/>
              </a:rPr>
              <a:t>Arts Écritures Utopies. </a:t>
            </a:r>
            <a:r>
              <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hlinkClick r:id="rId9"/>
              </a:rPr>
              <a:t>https://doi.org/10.34745/numerev_125</a:t>
            </a:r>
            <a:endParaRPr lang="fr-CA" sz="1400" u="sng" dirty="0">
              <a:solidFill>
                <a:srgbClr val="0000FF"/>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4" name="Trait séparateur">
            <a:extLst>
              <a:ext uri="{FF2B5EF4-FFF2-40B4-BE49-F238E27FC236}">
                <a16:creationId xmlns:a16="http://schemas.microsoft.com/office/drawing/2014/main" id="{29656528-A82F-0605-E56A-24C38BD36FED}"/>
              </a:ext>
              <a:ext uri="{C183D7F6-B498-43B3-948B-1728B52AA6E4}">
                <adec:decorative xmlns:adec="http://schemas.microsoft.com/office/drawing/2017/decorative" val="1"/>
              </a:ext>
            </a:extLst>
          </p:cNvPr>
          <p:cNvCxnSpPr>
            <a:cxnSpLocks/>
          </p:cNvCxnSpPr>
          <p:nvPr/>
        </p:nvCxnSpPr>
        <p:spPr>
          <a:xfrm>
            <a:off x="263525" y="1263118"/>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5298A0EE-CFBE-0AF9-FF17-28E349D6A2DD}"/>
              </a:ext>
            </a:extLst>
          </p:cNvPr>
          <p:cNvSpPr>
            <a:spLocks noGrp="1"/>
          </p:cNvSpPr>
          <p:nvPr>
            <p:ph type="title"/>
          </p:nvPr>
        </p:nvSpPr>
        <p:spPr>
          <a:xfrm>
            <a:off x="189955" y="258848"/>
            <a:ext cx="5988423" cy="853260"/>
          </a:xfrm>
        </p:spPr>
        <p:txBody>
          <a:bodyPr/>
          <a:lstStyle/>
          <a:p>
            <a:r>
              <a:rPr lang="fr-CA" dirty="0"/>
              <a:t>Pour approfondir</a:t>
            </a:r>
            <a:endParaRPr lang="fr-FR" dirty="0"/>
          </a:p>
        </p:txBody>
      </p:sp>
    </p:spTree>
    <p:extLst>
      <p:ext uri="{BB962C8B-B14F-4D97-AF65-F5344CB8AC3E}">
        <p14:creationId xmlns:p14="http://schemas.microsoft.com/office/powerpoint/2010/main" val="145924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FEFC789-963F-1A4C-FE06-F470D99102CB}"/>
              </a:ext>
              <a:ext uri="{C183D7F6-B498-43B3-948B-1728B52AA6E4}">
                <adec:decorative xmlns:adec="http://schemas.microsoft.com/office/drawing/2017/decorative" val="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90" t="814" r="2690" b="1393"/>
          <a:stretch>
            <a:fillRect/>
          </a:stretch>
        </p:blipFill>
        <p:spPr>
          <a:xfrm>
            <a:off x="7788166" y="-12128"/>
            <a:ext cx="4403834" cy="6870127"/>
          </a:xfrm>
          <a:prstGeom prst="rect">
            <a:avLst/>
          </a:prstGeom>
        </p:spPr>
      </p:pic>
      <p:sp>
        <p:nvSpPr>
          <p:cNvPr id="13" name="ZoneTexte 12">
            <a:extLst>
              <a:ext uri="{FF2B5EF4-FFF2-40B4-BE49-F238E27FC236}">
                <a16:creationId xmlns:a16="http://schemas.microsoft.com/office/drawing/2014/main" id="{B578FC0C-CA1C-18DB-B424-87CD3901EB83}"/>
              </a:ext>
            </a:extLst>
          </p:cNvPr>
          <p:cNvSpPr txBox="1"/>
          <p:nvPr>
            <p:custDataLst>
              <p:tags r:id="rId2"/>
            </p:custDataLst>
          </p:nvPr>
        </p:nvSpPr>
        <p:spPr>
          <a:xfrm>
            <a:off x="9281504" y="6647468"/>
            <a:ext cx="2910496"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5" tooltip="https://mujeresconciencia.com/2014/11/28/carol-gilligan-psicologa/">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fr-CA" sz="700" dirty="0">
              <a:solidFill>
                <a:srgbClr val="FFFFFF"/>
              </a:solidFill>
            </a:endParaRPr>
          </a:p>
        </p:txBody>
      </p:sp>
      <p:sp>
        <p:nvSpPr>
          <p:cNvPr id="3" name="Espace réservé du contenu 2">
            <a:extLst>
              <a:ext uri="{FF2B5EF4-FFF2-40B4-BE49-F238E27FC236}">
                <a16:creationId xmlns:a16="http://schemas.microsoft.com/office/drawing/2014/main" id="{8AD64B63-E23D-1635-C86E-5301FD2F7915}"/>
              </a:ext>
            </a:extLst>
          </p:cNvPr>
          <p:cNvSpPr>
            <a:spLocks noGrp="1"/>
          </p:cNvSpPr>
          <p:nvPr>
            <p:ph idx="1"/>
          </p:nvPr>
        </p:nvSpPr>
        <p:spPr>
          <a:xfrm>
            <a:off x="168933" y="2634918"/>
            <a:ext cx="6693113" cy="3693694"/>
          </a:xfrm>
        </p:spPr>
        <p:txBody>
          <a:bodyPr>
            <a:normAutofit/>
          </a:bodyPr>
          <a:lstStyle/>
          <a:p>
            <a:pPr marL="0" indent="0">
              <a:buNone/>
            </a:pPr>
            <a:r>
              <a:rPr lang="fr-CA" dirty="0"/>
              <a:t>Carol Gilligan, psychologue étatsunienne, travaille avec Lawrence Kohlberg. Selon le modèle de Kohlberg, les garçons sont plus moraux que les filles. Gilligan va montrer que ce ne sont pas les filles qui échouent au test de Kohlberg, mais plutôt son modèle qui est biaisé. </a:t>
            </a:r>
          </a:p>
        </p:txBody>
      </p:sp>
      <p:cxnSp>
        <p:nvCxnSpPr>
          <p:cNvPr id="7" name="Trait séparateur">
            <a:extLst>
              <a:ext uri="{FF2B5EF4-FFF2-40B4-BE49-F238E27FC236}">
                <a16:creationId xmlns:a16="http://schemas.microsoft.com/office/drawing/2014/main" id="{6FBBBE39-69C3-FEDF-7451-87DCB9D76ED0}"/>
              </a:ext>
              <a:ext uri="{C183D7F6-B498-43B3-948B-1728B52AA6E4}">
                <adec:decorative xmlns:adec="http://schemas.microsoft.com/office/drawing/2017/decorative" val="1"/>
              </a:ext>
            </a:extLst>
          </p:cNvPr>
          <p:cNvCxnSpPr>
            <a:cxnSpLocks/>
          </p:cNvCxnSpPr>
          <p:nvPr/>
        </p:nvCxnSpPr>
        <p:spPr>
          <a:xfrm>
            <a:off x="263525" y="2267329"/>
            <a:ext cx="6598521"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E7661C0F-47A4-E2CD-72CC-595934394EC2}"/>
              </a:ext>
            </a:extLst>
          </p:cNvPr>
          <p:cNvSpPr>
            <a:spLocks noGrp="1"/>
          </p:cNvSpPr>
          <p:nvPr>
            <p:ph type="title"/>
          </p:nvPr>
        </p:nvSpPr>
        <p:spPr>
          <a:xfrm>
            <a:off x="200465" y="609268"/>
            <a:ext cx="6598522" cy="1460165"/>
          </a:xfrm>
        </p:spPr>
        <p:txBody>
          <a:bodyPr>
            <a:normAutofit/>
          </a:bodyPr>
          <a:lstStyle/>
          <a:p>
            <a:r>
              <a:rPr lang="fr-CA" dirty="0"/>
              <a:t>Étude en psychologie sur le développement moral</a:t>
            </a:r>
            <a:endParaRPr lang="fr-FR" dirty="0"/>
          </a:p>
        </p:txBody>
      </p:sp>
    </p:spTree>
    <p:extLst>
      <p:ext uri="{BB962C8B-B14F-4D97-AF65-F5344CB8AC3E}">
        <p14:creationId xmlns:p14="http://schemas.microsoft.com/office/powerpoint/2010/main" val="199006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3" descr="Ceci est un tableau détaillant…">
            <a:extLst>
              <a:ext uri="{FF2B5EF4-FFF2-40B4-BE49-F238E27FC236}">
                <a16:creationId xmlns:a16="http://schemas.microsoft.com/office/drawing/2014/main" id="{FA79A5FE-7897-B654-98C5-6103A8A646E0}"/>
              </a:ext>
            </a:extLst>
          </p:cNvPr>
          <p:cNvGraphicFramePr>
            <a:graphicFrameLocks noGrp="1"/>
          </p:cNvGraphicFramePr>
          <p:nvPr>
            <p:extLst>
              <p:ext uri="{D42A27DB-BD31-4B8C-83A1-F6EECF244321}">
                <p14:modId xmlns:p14="http://schemas.microsoft.com/office/powerpoint/2010/main" val="3515552706"/>
              </p:ext>
            </p:extLst>
          </p:nvPr>
        </p:nvGraphicFramePr>
        <p:xfrm>
          <a:off x="263524" y="5164736"/>
          <a:ext cx="11664951" cy="1432914"/>
        </p:xfrm>
        <a:graphic>
          <a:graphicData uri="http://schemas.openxmlformats.org/drawingml/2006/table">
            <a:tbl>
              <a:tblPr firstRow="1" bandRow="1">
                <a:tableStyleId>{5C22544A-7EE6-4342-B048-85BDC9FD1C3A}</a:tableStyleId>
              </a:tblPr>
              <a:tblGrid>
                <a:gridCol w="3888317">
                  <a:extLst>
                    <a:ext uri="{9D8B030D-6E8A-4147-A177-3AD203B41FA5}">
                      <a16:colId xmlns:a16="http://schemas.microsoft.com/office/drawing/2014/main" val="454729579"/>
                    </a:ext>
                  </a:extLst>
                </a:gridCol>
                <a:gridCol w="3105694">
                  <a:extLst>
                    <a:ext uri="{9D8B030D-6E8A-4147-A177-3AD203B41FA5}">
                      <a16:colId xmlns:a16="http://schemas.microsoft.com/office/drawing/2014/main" val="1362429428"/>
                    </a:ext>
                  </a:extLst>
                </a:gridCol>
                <a:gridCol w="4670940">
                  <a:extLst>
                    <a:ext uri="{9D8B030D-6E8A-4147-A177-3AD203B41FA5}">
                      <a16:colId xmlns:a16="http://schemas.microsoft.com/office/drawing/2014/main" val="266451033"/>
                    </a:ext>
                  </a:extLst>
                </a:gridCol>
              </a:tblGrid>
              <a:tr h="525840">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NIVEAU PRÉCONVENTIONNEL</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FC2"/>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ÂGE MOYEN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FC2"/>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DESCRIPTION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FC2"/>
                    </a:solidFill>
                  </a:tcPr>
                </a:tc>
                <a:extLst>
                  <a:ext uri="{0D108BD9-81ED-4DB2-BD59-A6C34878D82A}">
                    <a16:rowId xmlns:a16="http://schemas.microsoft.com/office/drawing/2014/main" val="3166419069"/>
                  </a:ext>
                </a:extLst>
              </a:tr>
              <a:tr h="453537">
                <a:tc>
                  <a:txBody>
                    <a:bodyPr/>
                    <a:lstStyle/>
                    <a:p>
                      <a:pPr>
                        <a:lnSpc>
                          <a:spcPct val="107000"/>
                        </a:lnSpc>
                        <a:spcAft>
                          <a:spcPts val="800"/>
                        </a:spcAft>
                      </a:pPr>
                      <a:r>
                        <a:rPr lang="fr-CA" sz="1400" kern="1200">
                          <a:solidFill>
                            <a:srgbClr val="000000"/>
                          </a:solidFill>
                          <a:effectLst/>
                          <a:latin typeface="Roboto" panose="02000000000000000000" pitchFamily="2" charset="0"/>
                          <a:ea typeface="Roboto" panose="02000000000000000000" pitchFamily="2" charset="0"/>
                          <a:cs typeface="Roboto" panose="02000000000000000000" pitchFamily="2" charset="0"/>
                        </a:rPr>
                        <a:t>5 - Droits humains et bien commun</a:t>
                      </a:r>
                      <a:endParaRPr lang="fr-CA" sz="1400" kern="10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tc>
                  <a:txBody>
                    <a:bodyPr/>
                    <a:lstStyle/>
                    <a:p>
                      <a:pPr>
                        <a:lnSpc>
                          <a:spcPct val="107000"/>
                        </a:lnSpc>
                        <a:spcAft>
                          <a:spcPts val="800"/>
                        </a:spcAft>
                      </a:pPr>
                      <a:r>
                        <a:rPr lang="fr-CA" sz="1400" kern="1200">
                          <a:solidFill>
                            <a:srgbClr val="000000"/>
                          </a:solidFill>
                          <a:effectLst/>
                          <a:latin typeface="Roboto" panose="02000000000000000000" pitchFamily="2" charset="0"/>
                          <a:ea typeface="Roboto" panose="02000000000000000000" pitchFamily="2" charset="0"/>
                          <a:cs typeface="Roboto" panose="02000000000000000000" pitchFamily="2" charset="0"/>
                        </a:rPr>
                        <a:t>Dès 12 ans</a:t>
                      </a:r>
                      <a:endParaRPr lang="fr-CA" sz="1400" kern="10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tc>
                  <a:txBody>
                    <a:bodyPr/>
                    <a:lstStyle/>
                    <a:p>
                      <a:pPr>
                        <a:lnSpc>
                          <a:spcPct val="107000"/>
                        </a:lnSpc>
                        <a:spcAft>
                          <a:spcPts val="800"/>
                        </a:spcAft>
                      </a:pPr>
                      <a:r>
                        <a:rPr lang="fr-CA" sz="140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Être à la recherche de consensus librement choisis</a:t>
                      </a:r>
                      <a:endParaRPr lang="fr-CA" sz="1400" kern="100" dirty="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extLst>
                  <a:ext uri="{0D108BD9-81ED-4DB2-BD59-A6C34878D82A}">
                    <a16:rowId xmlns:a16="http://schemas.microsoft.com/office/drawing/2014/main" val="3137616077"/>
                  </a:ext>
                </a:extLst>
              </a:tr>
              <a:tr h="453537">
                <a:tc>
                  <a:txBody>
                    <a:bodyPr/>
                    <a:lstStyle/>
                    <a:p>
                      <a:pPr>
                        <a:lnSpc>
                          <a:spcPct val="107000"/>
                        </a:lnSpc>
                        <a:spcAft>
                          <a:spcPts val="800"/>
                        </a:spcAft>
                      </a:pPr>
                      <a:r>
                        <a:rPr lang="fr-CA" sz="140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6 - Principes universels</a:t>
                      </a:r>
                      <a:endParaRPr lang="fr-CA" sz="1400" kern="100" dirty="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a:solidFill>
                            <a:srgbClr val="000000"/>
                          </a:solidFill>
                          <a:effectLst/>
                          <a:latin typeface="Roboto" panose="02000000000000000000" pitchFamily="2" charset="0"/>
                          <a:ea typeface="Roboto" panose="02000000000000000000" pitchFamily="2" charset="0"/>
                          <a:cs typeface="Roboto" panose="02000000000000000000" pitchFamily="2" charset="0"/>
                        </a:rPr>
                        <a:t>Certains adultes</a:t>
                      </a:r>
                      <a:endParaRPr lang="fr-CA" sz="1400" kern="10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Suivre des principes moraux universels</a:t>
                      </a:r>
                      <a:endParaRPr lang="fr-CA" sz="1400" kern="100" dirty="0">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extLst>
                  <a:ext uri="{0D108BD9-81ED-4DB2-BD59-A6C34878D82A}">
                    <a16:rowId xmlns:a16="http://schemas.microsoft.com/office/drawing/2014/main" val="4126786990"/>
                  </a:ext>
                </a:extLst>
              </a:tr>
            </a:tbl>
          </a:graphicData>
        </a:graphic>
      </p:graphicFrame>
      <p:graphicFrame>
        <p:nvGraphicFramePr>
          <p:cNvPr id="6" name="Tableau 2" descr="Ceci est un tableau détaillant…">
            <a:extLst>
              <a:ext uri="{FF2B5EF4-FFF2-40B4-BE49-F238E27FC236}">
                <a16:creationId xmlns:a16="http://schemas.microsoft.com/office/drawing/2014/main" id="{40A0D973-6EAA-5324-5EAF-B15BB936EDB0}"/>
              </a:ext>
            </a:extLst>
          </p:cNvPr>
          <p:cNvGraphicFramePr>
            <a:graphicFrameLocks noGrp="1"/>
          </p:cNvGraphicFramePr>
          <p:nvPr>
            <p:extLst>
              <p:ext uri="{D42A27DB-BD31-4B8C-83A1-F6EECF244321}">
                <p14:modId xmlns:p14="http://schemas.microsoft.com/office/powerpoint/2010/main" val="3207916134"/>
              </p:ext>
            </p:extLst>
          </p:nvPr>
        </p:nvGraphicFramePr>
        <p:xfrm>
          <a:off x="263524" y="3370973"/>
          <a:ext cx="11664951" cy="1432914"/>
        </p:xfrm>
        <a:graphic>
          <a:graphicData uri="http://schemas.openxmlformats.org/drawingml/2006/table">
            <a:tbl>
              <a:tblPr firstRow="1" bandRow="1">
                <a:tableStyleId>{5C22544A-7EE6-4342-B048-85BDC9FD1C3A}</a:tableStyleId>
              </a:tblPr>
              <a:tblGrid>
                <a:gridCol w="3888317">
                  <a:extLst>
                    <a:ext uri="{9D8B030D-6E8A-4147-A177-3AD203B41FA5}">
                      <a16:colId xmlns:a16="http://schemas.microsoft.com/office/drawing/2014/main" val="454729579"/>
                    </a:ext>
                  </a:extLst>
                </a:gridCol>
                <a:gridCol w="3080981">
                  <a:extLst>
                    <a:ext uri="{9D8B030D-6E8A-4147-A177-3AD203B41FA5}">
                      <a16:colId xmlns:a16="http://schemas.microsoft.com/office/drawing/2014/main" val="1362429428"/>
                    </a:ext>
                  </a:extLst>
                </a:gridCol>
                <a:gridCol w="4695653">
                  <a:extLst>
                    <a:ext uri="{9D8B030D-6E8A-4147-A177-3AD203B41FA5}">
                      <a16:colId xmlns:a16="http://schemas.microsoft.com/office/drawing/2014/main" val="266451033"/>
                    </a:ext>
                  </a:extLst>
                </a:gridCol>
              </a:tblGrid>
              <a:tr h="525840">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NIVEAU CONVENTIONNEL</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682"/>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ÂGE MOYEN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682"/>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DESCRIPTION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FEE682"/>
                    </a:solidFill>
                  </a:tcPr>
                </a:tc>
                <a:extLst>
                  <a:ext uri="{0D108BD9-81ED-4DB2-BD59-A6C34878D82A}">
                    <a16:rowId xmlns:a16="http://schemas.microsoft.com/office/drawing/2014/main" val="3166419069"/>
                  </a:ext>
                </a:extLst>
              </a:tr>
              <a:tr h="453537">
                <a:tc>
                  <a:txBody>
                    <a:bodyPr/>
                    <a:lstStyle/>
                    <a:p>
                      <a:pPr>
                        <a:lnSpc>
                          <a:spcPct val="107000"/>
                        </a:lnSpc>
                        <a:spcAft>
                          <a:spcPts val="800"/>
                        </a:spcAft>
                      </a:pPr>
                      <a:r>
                        <a:rPr lang="fr-CA"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3 - Normatif et interpersonnel</a:t>
                      </a:r>
                      <a:endParaRPr lang="fr-CA" sz="1400" kern="100" dirty="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bg2">
                        <a:lumMod val="90000"/>
                      </a:schemeClr>
                    </a:solidFill>
                  </a:tcPr>
                </a:tc>
                <a:tc>
                  <a:txBody>
                    <a:bodyPr/>
                    <a:lstStyle/>
                    <a:p>
                      <a:pPr>
                        <a:lnSpc>
                          <a:spcPct val="107000"/>
                        </a:lnSpc>
                        <a:spcAft>
                          <a:spcPts val="800"/>
                        </a:spcAft>
                      </a:pPr>
                      <a:r>
                        <a:rPr lang="fr-CA" sz="14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 à 12 ans</a:t>
                      </a:r>
                      <a:endParaRPr lang="fr-CA" sz="1400" kern="10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bg2">
                        <a:lumMod val="90000"/>
                      </a:schemeClr>
                    </a:solidFill>
                  </a:tcPr>
                </a:tc>
                <a:tc>
                  <a:txBody>
                    <a:bodyPr/>
                    <a:lstStyle/>
                    <a:p>
                      <a:pPr>
                        <a:lnSpc>
                          <a:spcPct val="107000"/>
                        </a:lnSpc>
                        <a:spcAft>
                          <a:spcPts val="800"/>
                        </a:spcAft>
                      </a:pPr>
                      <a:r>
                        <a:rPr lang="fr-CA"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Préserver les règles/conventions du groupe</a:t>
                      </a:r>
                      <a:endParaRPr lang="fr-CA" sz="1400" kern="100" dirty="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bg2">
                        <a:lumMod val="90000"/>
                      </a:schemeClr>
                    </a:solidFill>
                  </a:tcPr>
                </a:tc>
                <a:extLst>
                  <a:ext uri="{0D108BD9-81ED-4DB2-BD59-A6C34878D82A}">
                    <a16:rowId xmlns:a16="http://schemas.microsoft.com/office/drawing/2014/main" val="3137616077"/>
                  </a:ext>
                </a:extLst>
              </a:tr>
              <a:tr h="453537">
                <a:tc>
                  <a:txBody>
                    <a:bodyPr/>
                    <a:lstStyle/>
                    <a:p>
                      <a:pPr>
                        <a:lnSpc>
                          <a:spcPct val="107000"/>
                        </a:lnSpc>
                        <a:spcAft>
                          <a:spcPts val="800"/>
                        </a:spcAft>
                      </a:pPr>
                      <a:r>
                        <a:rPr lang="fr-CA"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4 - Système social</a:t>
                      </a:r>
                      <a:endParaRPr lang="fr-CA" sz="1400" kern="100" dirty="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 à 15 ans</a:t>
                      </a:r>
                      <a:endParaRPr lang="fr-CA" sz="1400" kern="100" dirty="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 conformer aux règles/conventions de la société</a:t>
                      </a:r>
                      <a:endParaRPr lang="fr-CA" sz="1400" kern="100" dirty="0">
                        <a:effectLst/>
                        <a:latin typeface="Aptos" panose="020B0004020202020204" pitchFamily="34" charset="0"/>
                        <a:ea typeface="Aptos" panose="020B00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4126786990"/>
                  </a:ext>
                </a:extLst>
              </a:tr>
            </a:tbl>
          </a:graphicData>
        </a:graphic>
      </p:graphicFrame>
      <p:graphicFrame>
        <p:nvGraphicFramePr>
          <p:cNvPr id="5" name="Tableau 1" descr="Ceci est un tableau détaillant…">
            <a:extLst>
              <a:ext uri="{FF2B5EF4-FFF2-40B4-BE49-F238E27FC236}">
                <a16:creationId xmlns:a16="http://schemas.microsoft.com/office/drawing/2014/main" id="{DF834B58-DA4D-9D82-1890-EF3D3B8C291F}"/>
              </a:ext>
            </a:extLst>
          </p:cNvPr>
          <p:cNvGraphicFramePr>
            <a:graphicFrameLocks noGrp="1"/>
          </p:cNvGraphicFramePr>
          <p:nvPr>
            <p:extLst>
              <p:ext uri="{D42A27DB-BD31-4B8C-83A1-F6EECF244321}">
                <p14:modId xmlns:p14="http://schemas.microsoft.com/office/powerpoint/2010/main" val="819724026"/>
              </p:ext>
            </p:extLst>
          </p:nvPr>
        </p:nvGraphicFramePr>
        <p:xfrm>
          <a:off x="263525" y="1599838"/>
          <a:ext cx="11664951" cy="1432914"/>
        </p:xfrm>
        <a:graphic>
          <a:graphicData uri="http://schemas.openxmlformats.org/drawingml/2006/table">
            <a:tbl>
              <a:tblPr firstRow="1" bandRow="1">
                <a:tableStyleId>{5C22544A-7EE6-4342-B048-85BDC9FD1C3A}</a:tableStyleId>
              </a:tblPr>
              <a:tblGrid>
                <a:gridCol w="3888317">
                  <a:extLst>
                    <a:ext uri="{9D8B030D-6E8A-4147-A177-3AD203B41FA5}">
                      <a16:colId xmlns:a16="http://schemas.microsoft.com/office/drawing/2014/main" val="454729579"/>
                    </a:ext>
                  </a:extLst>
                </a:gridCol>
                <a:gridCol w="3089217">
                  <a:extLst>
                    <a:ext uri="{9D8B030D-6E8A-4147-A177-3AD203B41FA5}">
                      <a16:colId xmlns:a16="http://schemas.microsoft.com/office/drawing/2014/main" val="1362429428"/>
                    </a:ext>
                  </a:extLst>
                </a:gridCol>
                <a:gridCol w="4687417">
                  <a:extLst>
                    <a:ext uri="{9D8B030D-6E8A-4147-A177-3AD203B41FA5}">
                      <a16:colId xmlns:a16="http://schemas.microsoft.com/office/drawing/2014/main" val="266451033"/>
                    </a:ext>
                  </a:extLst>
                </a:gridCol>
              </a:tblGrid>
              <a:tr h="525840">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NIVEAU PRÉCONVENTIONNEL</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ÂGE MOYEN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just">
                        <a:lnSpc>
                          <a:spcPct val="107000"/>
                        </a:lnSpc>
                        <a:spcAft>
                          <a:spcPts val="800"/>
                        </a:spcAft>
                      </a:pPr>
                      <a:r>
                        <a:rPr lang="fr-CA" sz="1400" b="1"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DESCRIPTION</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3166419069"/>
                  </a:ext>
                </a:extLst>
              </a:tr>
              <a:tr h="453537">
                <a:tc>
                  <a:txBody>
                    <a:bodyPr/>
                    <a:lstStyle/>
                    <a:p>
                      <a:pPr>
                        <a:lnSpc>
                          <a:spcPct val="107000"/>
                        </a:lnSpc>
                        <a:spcAft>
                          <a:spcPts val="800"/>
                        </a:spcAft>
                      </a:pPr>
                      <a:r>
                        <a:rPr lang="fr-CA" sz="14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1 - Hétéronome</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tc>
                  <a:txBody>
                    <a:bodyPr/>
                    <a:lstStyle/>
                    <a:p>
                      <a:pPr>
                        <a:lnSpc>
                          <a:spcPct val="107000"/>
                        </a:lnSpc>
                        <a:spcAft>
                          <a:spcPts val="800"/>
                        </a:spcAft>
                      </a:pPr>
                      <a:r>
                        <a:rPr lang="fr-CA" sz="14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2 à 6 ans</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tc>
                  <a:txBody>
                    <a:bodyPr/>
                    <a:lstStyle/>
                    <a:p>
                      <a:pPr>
                        <a:lnSpc>
                          <a:spcPct val="107000"/>
                        </a:lnSpc>
                        <a:spcAft>
                          <a:spcPts val="800"/>
                        </a:spcAft>
                      </a:pPr>
                      <a:r>
                        <a:rPr lang="fr-CA" sz="1400" kern="1200">
                          <a:solidFill>
                            <a:schemeClr val="tx1"/>
                          </a:solidFill>
                          <a:effectLst/>
                          <a:latin typeface="Roboto" panose="02000000000000000000" pitchFamily="2" charset="0"/>
                          <a:ea typeface="Roboto" panose="02000000000000000000" pitchFamily="2" charset="0"/>
                          <a:cs typeface="Roboto" panose="02000000000000000000" pitchFamily="2" charset="0"/>
                        </a:rPr>
                        <a:t>Éviter la punition en obéissant aux autorités</a:t>
                      </a:r>
                      <a:endParaRPr lang="fr-CA" sz="1400" kern="10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2">
                        <a:lumMod val="90000"/>
                      </a:schemeClr>
                    </a:solidFill>
                  </a:tcPr>
                </a:tc>
                <a:extLst>
                  <a:ext uri="{0D108BD9-81ED-4DB2-BD59-A6C34878D82A}">
                    <a16:rowId xmlns:a16="http://schemas.microsoft.com/office/drawing/2014/main" val="3137616077"/>
                  </a:ext>
                </a:extLst>
              </a:tr>
              <a:tr h="453537">
                <a:tc>
                  <a:txBody>
                    <a:bodyPr/>
                    <a:lstStyle/>
                    <a:p>
                      <a:pPr>
                        <a:lnSpc>
                          <a:spcPct val="107000"/>
                        </a:lnSpc>
                        <a:spcAft>
                          <a:spcPts val="800"/>
                        </a:spcAft>
                      </a:pPr>
                      <a:r>
                        <a:rPr lang="fr-CA" sz="14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2 - Instrumental et individualiste</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 à 9 ans</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tc>
                  <a:txBody>
                    <a:bodyPr/>
                    <a:lstStyle/>
                    <a:p>
                      <a:pPr>
                        <a:lnSpc>
                          <a:spcPct val="107000"/>
                        </a:lnSpc>
                        <a:spcAft>
                          <a:spcPts val="800"/>
                        </a:spcAft>
                      </a:pPr>
                      <a:r>
                        <a:rPr lang="fr-CA" sz="14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Être à la recherche de l’intérêt personnel</a:t>
                      </a:r>
                      <a:endParaRPr lang="fr-CA" sz="1400" kern="1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tx2">
                        <a:lumMod val="10000"/>
                        <a:lumOff val="90000"/>
                      </a:schemeClr>
                    </a:solidFill>
                  </a:tcPr>
                </a:tc>
                <a:extLst>
                  <a:ext uri="{0D108BD9-81ED-4DB2-BD59-A6C34878D82A}">
                    <a16:rowId xmlns:a16="http://schemas.microsoft.com/office/drawing/2014/main" val="4126786990"/>
                  </a:ext>
                </a:extLst>
              </a:tr>
            </a:tbl>
          </a:graphicData>
        </a:graphic>
      </p:graphicFrame>
      <p:cxnSp>
        <p:nvCxnSpPr>
          <p:cNvPr id="3" name="Trait séparateur">
            <a:extLst>
              <a:ext uri="{FF2B5EF4-FFF2-40B4-BE49-F238E27FC236}">
                <a16:creationId xmlns:a16="http://schemas.microsoft.com/office/drawing/2014/main" id="{E253B423-3704-4B5B-E40C-1B448B8D94C0}"/>
              </a:ext>
              <a:ext uri="{C183D7F6-B498-43B3-948B-1728B52AA6E4}">
                <adec:decorative xmlns:adec="http://schemas.microsoft.com/office/drawing/2017/decorative" val="1"/>
              </a:ext>
            </a:extLst>
          </p:cNvPr>
          <p:cNvCxnSpPr>
            <a:cxnSpLocks/>
          </p:cNvCxnSpPr>
          <p:nvPr/>
        </p:nvCxnSpPr>
        <p:spPr>
          <a:xfrm>
            <a:off x="271763" y="1228665"/>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4" name="Titre 1">
            <a:extLst>
              <a:ext uri="{FF2B5EF4-FFF2-40B4-BE49-F238E27FC236}">
                <a16:creationId xmlns:a16="http://schemas.microsoft.com/office/drawing/2014/main" id="{D10368D2-9570-6B77-1294-462DA458234B}"/>
              </a:ext>
            </a:extLst>
          </p:cNvPr>
          <p:cNvSpPr txBox="1">
            <a:spLocks noGrp="1"/>
          </p:cNvSpPr>
          <p:nvPr>
            <p:ph type="title" idx="4294967295"/>
          </p:nvPr>
        </p:nvSpPr>
        <p:spPr>
          <a:xfrm>
            <a:off x="189955" y="258848"/>
            <a:ext cx="11738520" cy="807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Kohlberg : 3 niveaux de développement moral</a:t>
            </a:r>
            <a:endParaRPr kumimoji="0" lang="fr-FR"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20640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B34A9-E27C-C510-1241-083D9F7BBA3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6E3BE8C1-EF39-473A-55D6-F8D44C988354}"/>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874" r="44514"/>
          <a:stretch/>
        </p:blipFill>
        <p:spPr>
          <a:xfrm>
            <a:off x="7503434" y="1656313"/>
            <a:ext cx="4425040" cy="4899149"/>
          </a:xfrm>
          <a:prstGeom prst="rect">
            <a:avLst/>
          </a:prstGeom>
        </p:spPr>
      </p:pic>
      <p:sp>
        <p:nvSpPr>
          <p:cNvPr id="7" name="ZoneTexte 6">
            <a:extLst>
              <a:ext uri="{FF2B5EF4-FFF2-40B4-BE49-F238E27FC236}">
                <a16:creationId xmlns:a16="http://schemas.microsoft.com/office/drawing/2014/main" id="{4E899BB7-4E41-5259-D150-D171A5EE7B60}"/>
              </a:ext>
            </a:extLst>
          </p:cNvPr>
          <p:cNvSpPr txBox="1"/>
          <p:nvPr>
            <p:custDataLst>
              <p:tags r:id="rId2"/>
            </p:custDataLst>
          </p:nvPr>
        </p:nvSpPr>
        <p:spPr>
          <a:xfrm>
            <a:off x="9164625" y="6355407"/>
            <a:ext cx="2763849" cy="200055"/>
          </a:xfrm>
          <a:prstGeom prst="rect">
            <a:avLst/>
          </a:prstGeom>
          <a:solidFill>
            <a:srgbClr val="000000"/>
          </a:solidFill>
        </p:spPr>
        <p:txBody>
          <a:bodyPr wrap="square" rtlCol="0">
            <a:spAutoFit/>
          </a:bodyPr>
          <a:lstStyle/>
          <a:p>
            <a:pPr algn="r">
              <a:spcAft>
                <a:spcPts val="600"/>
              </a:spcAft>
            </a:pPr>
            <a:r>
              <a:rPr lang="fr-CA" sz="700" dirty="0">
                <a:solidFill>
                  <a:srgbClr val="FFFFFF"/>
                </a:solidFill>
                <a:hlinkClick r:id="rId6" tooltip="https://policyoptions.irpp.org/magazines/march-2017/de-quels-medicaments-avons-nous-besoin-au-canada/">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fr-CA" sz="700" dirty="0">
              <a:solidFill>
                <a:srgbClr val="FFFFFF"/>
              </a:solidFill>
            </a:endParaRPr>
          </a:p>
        </p:txBody>
      </p:sp>
      <p:sp>
        <p:nvSpPr>
          <p:cNvPr id="3" name="Texte">
            <a:extLst>
              <a:ext uri="{FF2B5EF4-FFF2-40B4-BE49-F238E27FC236}">
                <a16:creationId xmlns:a16="http://schemas.microsoft.com/office/drawing/2014/main" id="{5AC5742A-12AF-3657-BE05-A7CB0F201D92}"/>
              </a:ext>
            </a:extLst>
          </p:cNvPr>
          <p:cNvSpPr>
            <a:spLocks noGrp="1"/>
          </p:cNvSpPr>
          <p:nvPr>
            <p:ph idx="1"/>
          </p:nvPr>
        </p:nvSpPr>
        <p:spPr>
          <a:xfrm>
            <a:off x="189954" y="1627738"/>
            <a:ext cx="6953795" cy="4973085"/>
          </a:xfrm>
        </p:spPr>
        <p:txBody>
          <a:bodyPr anchor="t">
            <a:normAutofit fontScale="85000" lnSpcReduction="10000"/>
          </a:bodyPr>
          <a:lstStyle/>
          <a:p>
            <a:pPr marL="0" indent="0">
              <a:spcBef>
                <a:spcPts val="500"/>
              </a:spcBef>
              <a:spcAft>
                <a:spcPts val="500"/>
              </a:spcAft>
              <a:buNone/>
            </a:pPr>
            <a:r>
              <a:rPr lang="fr-CA" dirty="0"/>
              <a:t>La femme de Heinz est malade et va mourir si elle ne prend pas le médicament que lui refuse le pharmacien parce que le mari n’a pas l’argent pour le payer. Le dilemme posé aux enfants est le suivant : le mari doit-il voler le médicament?</a:t>
            </a:r>
          </a:p>
          <a:p>
            <a:pPr marL="358775" lvl="1" indent="-179388">
              <a:spcAft>
                <a:spcPts val="500"/>
              </a:spcAft>
            </a:pPr>
            <a:r>
              <a:rPr lang="fr-CA" sz="2000" dirty="0"/>
              <a:t>Jack, garçon de 11 ans, est d’avis qu’il faille le voler pour lui sauver la vie. Il y a conflit entre droit à la vie et droit de propriété, mais la vie est plus importante. Il dit qu’il demandera la clémence du juge puisque le droit à la vie prime sur l’autre. Jack pense selon des principes généraux et suivant un raisonnement logique. </a:t>
            </a:r>
          </a:p>
          <a:p>
            <a:pPr marL="358775" lvl="1" indent="-179388"/>
            <a:r>
              <a:rPr lang="fr-CA" sz="2000" dirty="0"/>
              <a:t>Amy, fille de 11 ans, dit qu’il ne faut pas le voler, mais plutôt parler avec la malade et avec le pharmacien et voir à emprunter des sous. Problème soulevé : alors qu’une personne est vulnérable, quelqu’un lui refuse son besoin. Amy souhaite maintenir les bonnes relations.</a:t>
            </a:r>
          </a:p>
          <a:p>
            <a:endParaRPr lang="fr-CA" dirty="0"/>
          </a:p>
        </p:txBody>
      </p:sp>
      <p:cxnSp>
        <p:nvCxnSpPr>
          <p:cNvPr id="5" name="Trait séparateur">
            <a:extLst>
              <a:ext uri="{FF2B5EF4-FFF2-40B4-BE49-F238E27FC236}">
                <a16:creationId xmlns:a16="http://schemas.microsoft.com/office/drawing/2014/main" id="{87CE5F90-E2E1-68F2-CE51-912498157F3D}"/>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3CCA9F9-5920-8887-E442-C79FECFEBFBB}"/>
              </a:ext>
            </a:extLst>
          </p:cNvPr>
          <p:cNvSpPr>
            <a:spLocks noGrp="1"/>
          </p:cNvSpPr>
          <p:nvPr>
            <p:ph type="title"/>
          </p:nvPr>
        </p:nvSpPr>
        <p:spPr>
          <a:xfrm>
            <a:off x="189955" y="258848"/>
            <a:ext cx="11738520" cy="807942"/>
          </a:xfrm>
        </p:spPr>
        <p:txBody>
          <a:bodyPr>
            <a:normAutofit/>
          </a:bodyPr>
          <a:lstStyle/>
          <a:p>
            <a:r>
              <a:rPr lang="fr-CA" dirty="0"/>
              <a:t>Dilemme de Heinz</a:t>
            </a:r>
            <a:endParaRPr lang="fr-FR" dirty="0"/>
          </a:p>
        </p:txBody>
      </p:sp>
    </p:spTree>
    <p:extLst>
      <p:ext uri="{BB962C8B-B14F-4D97-AF65-F5344CB8AC3E}">
        <p14:creationId xmlns:p14="http://schemas.microsoft.com/office/powerpoint/2010/main" val="390548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descr="Ceci est un tableau détaillant…">
            <a:extLst>
              <a:ext uri="{FF2B5EF4-FFF2-40B4-BE49-F238E27FC236}">
                <a16:creationId xmlns:a16="http://schemas.microsoft.com/office/drawing/2014/main" id="{AD247C7F-6379-15B3-EEFA-935CC59B8B4B}"/>
              </a:ext>
            </a:extLst>
          </p:cNvPr>
          <p:cNvGraphicFramePr>
            <a:graphicFrameLocks noGrp="1"/>
          </p:cNvGraphicFramePr>
          <p:nvPr>
            <p:extLst>
              <p:ext uri="{D42A27DB-BD31-4B8C-83A1-F6EECF244321}">
                <p14:modId xmlns:p14="http://schemas.microsoft.com/office/powerpoint/2010/main" val="1831686415"/>
              </p:ext>
            </p:extLst>
          </p:nvPr>
        </p:nvGraphicFramePr>
        <p:xfrm>
          <a:off x="263525" y="1574804"/>
          <a:ext cx="11664952" cy="5022843"/>
        </p:xfrm>
        <a:graphic>
          <a:graphicData uri="http://schemas.openxmlformats.org/drawingml/2006/table">
            <a:tbl>
              <a:tblPr firstRow="1" bandRow="1">
                <a:tableStyleId>{5C22544A-7EE6-4342-B048-85BDC9FD1C3A}</a:tableStyleId>
              </a:tblPr>
              <a:tblGrid>
                <a:gridCol w="5832476">
                  <a:extLst>
                    <a:ext uri="{9D8B030D-6E8A-4147-A177-3AD203B41FA5}">
                      <a16:colId xmlns:a16="http://schemas.microsoft.com/office/drawing/2014/main" val="454729579"/>
                    </a:ext>
                  </a:extLst>
                </a:gridCol>
                <a:gridCol w="5832476">
                  <a:extLst>
                    <a:ext uri="{9D8B030D-6E8A-4147-A177-3AD203B41FA5}">
                      <a16:colId xmlns:a16="http://schemas.microsoft.com/office/drawing/2014/main" val="1362429428"/>
                    </a:ext>
                  </a:extLst>
                </a:gridCol>
              </a:tblGrid>
              <a:tr h="717549">
                <a:tc>
                  <a:txBody>
                    <a:bodyPr/>
                    <a:lstStyle/>
                    <a:p>
                      <a:pPr algn="ctr">
                        <a:lnSpc>
                          <a:spcPct val="115000"/>
                        </a:lnSpc>
                        <a:spcAft>
                          <a:spcPts val="800"/>
                        </a:spcAft>
                        <a:buNone/>
                      </a:pPr>
                      <a: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t>ÉTHIQUE DU CARE </a:t>
                      </a:r>
                    </a:p>
                  </a:txBody>
                  <a:tcPr anchor="ctr">
                    <a:lnR w="38100" cap="flat" cmpd="sng" algn="ctr">
                      <a:solidFill>
                        <a:schemeClr val="bg1"/>
                      </a:solidFill>
                      <a:prstDash val="solid"/>
                      <a:round/>
                      <a:headEnd type="none" w="med" len="med"/>
                      <a:tailEnd type="none" w="med" len="med"/>
                    </a:lnR>
                  </a:tcPr>
                </a:tc>
                <a:tc>
                  <a:txBody>
                    <a:bodyPr/>
                    <a:lstStyle/>
                    <a:p>
                      <a:pPr algn="ctr">
                        <a:lnSpc>
                          <a:spcPct val="115000"/>
                        </a:lnSpc>
                        <a:spcAft>
                          <a:spcPts val="800"/>
                        </a:spcAft>
                        <a:buNone/>
                      </a:pPr>
                      <a:r>
                        <a:rPr lang="fr-CA" sz="2500" b="0" i="0" kern="1200" dirty="0">
                          <a:solidFill>
                            <a:schemeClr val="tx1"/>
                          </a:solidFill>
                          <a:effectLst/>
                          <a:latin typeface="Roboto Medium" panose="02000000000000000000" pitchFamily="2" charset="0"/>
                          <a:ea typeface="Roboto Medium" panose="02000000000000000000" pitchFamily="2" charset="0"/>
                          <a:cs typeface="Roboto Medium" panose="02000000000000000000" pitchFamily="2" charset="0"/>
                        </a:rPr>
                        <a:t>ÉTHIQUE DE LA JUSTICE</a:t>
                      </a:r>
                    </a:p>
                  </a:txBody>
                  <a:tcPr anchor="ctr">
                    <a:lnL w="38100" cap="flat" cmpd="sng" algn="ctr">
                      <a:solidFill>
                        <a:schemeClr val="bg1"/>
                      </a:solidFill>
                      <a:prstDash val="solid"/>
                      <a:round/>
                      <a:headEnd type="none" w="med" len="med"/>
                      <a:tailEnd type="none" w="med" len="med"/>
                    </a:lnL>
                    <a:solidFill>
                      <a:srgbClr val="00B0F0"/>
                    </a:solidFill>
                  </a:tcPr>
                </a:tc>
                <a:extLst>
                  <a:ext uri="{0D108BD9-81ED-4DB2-BD59-A6C34878D82A}">
                    <a16:rowId xmlns:a16="http://schemas.microsoft.com/office/drawing/2014/main" val="3166419069"/>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Amy</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Jack</a:t>
                      </a:r>
                    </a:p>
                  </a:txBody>
                  <a:tcPr marL="180000" marR="68580" marT="0" marB="0" anchor="ctr">
                    <a:lnL w="38100" cap="flat" cmpd="sng" algn="ctr">
                      <a:solidFill>
                        <a:schemeClr val="bg1"/>
                      </a:solidFill>
                      <a:prstDash val="solid"/>
                      <a:round/>
                      <a:headEnd type="none" w="med" len="med"/>
                      <a:tailEnd type="none" w="med" len="med"/>
                    </a:lnL>
                    <a:solidFill>
                      <a:srgbClr val="D0E2F0"/>
                    </a:solidFill>
                  </a:tcPr>
                </a:tc>
                <a:extLst>
                  <a:ext uri="{0D108BD9-81ED-4DB2-BD59-A6C34878D82A}">
                    <a16:rowId xmlns:a16="http://schemas.microsoft.com/office/drawing/2014/main" val="3137616077"/>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Morale observée chez les femmes.</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Morale observée chez les hommes.</a:t>
                      </a:r>
                    </a:p>
                  </a:txBody>
                  <a:tcPr marL="180000" marR="68580" marT="0" marB="0" anchor="ctr">
                    <a:lnL w="38100" cap="flat" cmpd="sng" algn="ctr">
                      <a:solidFill>
                        <a:schemeClr val="bg1"/>
                      </a:solidFill>
                      <a:prstDash val="solid"/>
                      <a:round/>
                      <a:headEnd type="none" w="med" len="med"/>
                      <a:tailEnd type="none" w="med" len="med"/>
                    </a:lnL>
                    <a:solidFill>
                      <a:srgbClr val="DFEAF0"/>
                    </a:solidFill>
                  </a:tcPr>
                </a:tc>
                <a:extLst>
                  <a:ext uri="{0D108BD9-81ED-4DB2-BD59-A6C34878D82A}">
                    <a16:rowId xmlns:a16="http://schemas.microsoft.com/office/drawing/2014/main" val="4126786990"/>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Conflit de responsabilité.</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Conflit de droits incompatibles.</a:t>
                      </a:r>
                    </a:p>
                  </a:txBody>
                  <a:tcPr marL="180000" marR="68580" marT="0" marB="0" anchor="ctr">
                    <a:lnL w="38100" cap="flat" cmpd="sng" algn="ctr">
                      <a:solidFill>
                        <a:schemeClr val="bg1"/>
                      </a:solidFill>
                      <a:prstDash val="solid"/>
                      <a:round/>
                      <a:headEnd type="none" w="med" len="med"/>
                      <a:tailEnd type="none" w="med" len="med"/>
                    </a:lnL>
                    <a:solidFill>
                      <a:srgbClr val="D0E2F0"/>
                    </a:solidFill>
                  </a:tcPr>
                </a:tc>
                <a:extLst>
                  <a:ext uri="{0D108BD9-81ED-4DB2-BD59-A6C34878D82A}">
                    <a16:rowId xmlns:a16="http://schemas.microsoft.com/office/drawing/2014/main" val="3754482914"/>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Mode de pensée contextuel et narratif.</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Mode de pensée formel et abstrait.</a:t>
                      </a:r>
                    </a:p>
                  </a:txBody>
                  <a:tcPr marL="180000" marR="68580" marT="0" marB="0" anchor="ctr">
                    <a:lnL w="38100" cap="flat" cmpd="sng" algn="ctr">
                      <a:solidFill>
                        <a:schemeClr val="bg1"/>
                      </a:solidFill>
                      <a:prstDash val="solid"/>
                      <a:round/>
                      <a:headEnd type="none" w="med" len="med"/>
                      <a:tailEnd type="none" w="med" len="med"/>
                    </a:lnL>
                    <a:solidFill>
                      <a:srgbClr val="DFEAF0"/>
                    </a:solidFill>
                  </a:tcPr>
                </a:tc>
                <a:extLst>
                  <a:ext uri="{0D108BD9-81ED-4DB2-BD59-A6C34878D82A}">
                    <a16:rowId xmlns:a16="http://schemas.microsoft.com/office/drawing/2014/main" val="647912052"/>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Compréhension des responsabilités et des rapports humains.</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Compréhension des droits et des règles.</a:t>
                      </a:r>
                    </a:p>
                  </a:txBody>
                  <a:tcPr marL="180000" marR="68580" marT="0" marB="0" anchor="ctr">
                    <a:lnL w="38100" cap="flat" cmpd="sng" algn="ctr">
                      <a:solidFill>
                        <a:schemeClr val="bg1"/>
                      </a:solidFill>
                      <a:prstDash val="solid"/>
                      <a:round/>
                      <a:headEnd type="none" w="med" len="med"/>
                      <a:tailEnd type="none" w="med" len="med"/>
                    </a:lnL>
                    <a:solidFill>
                      <a:srgbClr val="D0E2F0"/>
                    </a:solidFill>
                  </a:tcPr>
                </a:tc>
                <a:extLst>
                  <a:ext uri="{0D108BD9-81ED-4DB2-BD59-A6C34878D82A}">
                    <a16:rowId xmlns:a16="http://schemas.microsoft.com/office/drawing/2014/main" val="2507972604"/>
                  </a:ext>
                </a:extLst>
              </a:tr>
              <a:tr h="717549">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Contexte et vertus morales (Aristote et Hume).</a:t>
                      </a:r>
                    </a:p>
                  </a:txBody>
                  <a:tcPr marL="180000" marR="68580" marT="0" marB="0" anchor="ctr">
                    <a:lnR w="38100" cap="flat" cmpd="sng" algn="ctr">
                      <a:solidFill>
                        <a:schemeClr val="bg1"/>
                      </a:solidFill>
                      <a:prstDash val="solid"/>
                      <a:round/>
                      <a:headEnd type="none" w="med" len="med"/>
                      <a:tailEnd type="none" w="med" len="med"/>
                    </a:lnR>
                  </a:tcPr>
                </a:tc>
                <a:tc>
                  <a:txBody>
                    <a:bodyPr/>
                    <a:lstStyle/>
                    <a:p>
                      <a:pPr algn="l">
                        <a:spcAft>
                          <a:spcPts val="0"/>
                        </a:spcAft>
                      </a:pPr>
                      <a:r>
                        <a:rPr lang="fr-CA" sz="2000" b="0" dirty="0">
                          <a:effectLst/>
                          <a:latin typeface="Roboto" panose="02000000000000000000" pitchFamily="2" charset="0"/>
                          <a:ea typeface="Roboto" panose="02000000000000000000" pitchFamily="2" charset="0"/>
                          <a:cs typeface="Roboto" panose="02000000000000000000" pitchFamily="2" charset="0"/>
                        </a:rPr>
                        <a:t>Héritage kantien : morale universelle s’appliquant toujours de la même manière.</a:t>
                      </a:r>
                    </a:p>
                  </a:txBody>
                  <a:tcPr marL="180000" marR="68580" marT="0" marB="0" anchor="ctr">
                    <a:lnL w="38100" cap="flat" cmpd="sng" algn="ctr">
                      <a:solidFill>
                        <a:schemeClr val="bg1"/>
                      </a:solidFill>
                      <a:prstDash val="solid"/>
                      <a:round/>
                      <a:headEnd type="none" w="med" len="med"/>
                      <a:tailEnd type="none" w="med" len="med"/>
                    </a:lnL>
                    <a:solidFill>
                      <a:srgbClr val="DFEAF0"/>
                    </a:solidFill>
                  </a:tcPr>
                </a:tc>
                <a:extLst>
                  <a:ext uri="{0D108BD9-81ED-4DB2-BD59-A6C34878D82A}">
                    <a16:rowId xmlns:a16="http://schemas.microsoft.com/office/drawing/2014/main" val="1196571750"/>
                  </a:ext>
                </a:extLst>
              </a:tr>
            </a:tbl>
          </a:graphicData>
        </a:graphic>
      </p:graphicFrame>
      <p:cxnSp>
        <p:nvCxnSpPr>
          <p:cNvPr id="3" name="Trait séparateur">
            <a:extLst>
              <a:ext uri="{FF2B5EF4-FFF2-40B4-BE49-F238E27FC236}">
                <a16:creationId xmlns:a16="http://schemas.microsoft.com/office/drawing/2014/main" id="{E253B423-3704-4B5B-E40C-1B448B8D94C0}"/>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4" name="Titre 1">
            <a:extLst>
              <a:ext uri="{FF2B5EF4-FFF2-40B4-BE49-F238E27FC236}">
                <a16:creationId xmlns:a16="http://schemas.microsoft.com/office/drawing/2014/main" id="{D10368D2-9570-6B77-1294-462DA458234B}"/>
              </a:ext>
            </a:extLst>
          </p:cNvPr>
          <p:cNvSpPr txBox="1">
            <a:spLocks noGrp="1"/>
          </p:cNvSpPr>
          <p:nvPr>
            <p:ph type="title" idx="4294967295"/>
          </p:nvPr>
        </p:nvSpPr>
        <p:spPr>
          <a:xfrm>
            <a:off x="189955" y="258848"/>
            <a:ext cx="11738520" cy="807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Dilemme : 2 enfants emblématiques</a:t>
            </a:r>
            <a:endParaRPr kumimoji="0" lang="fr-FR" sz="44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3517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E3C50F6-F1A7-B5BD-3A05-59A6A50F2763}"/>
              </a:ext>
            </a:extLst>
          </p:cNvPr>
          <p:cNvSpPr>
            <a:spLocks noGrp="1"/>
          </p:cNvSpPr>
          <p:nvPr>
            <p:ph idx="1"/>
          </p:nvPr>
        </p:nvSpPr>
        <p:spPr>
          <a:xfrm>
            <a:off x="179445" y="1825625"/>
            <a:ext cx="11441055" cy="4232276"/>
          </a:xfrm>
        </p:spPr>
        <p:txBody>
          <a:bodyPr/>
          <a:lstStyle/>
          <a:p>
            <a:pPr marL="0" indent="0">
              <a:buNone/>
            </a:pPr>
            <a:r>
              <a:rPr lang="fr-CA" dirty="0"/>
              <a:t>« Le problème moral est davantage provoqué par un </a:t>
            </a:r>
            <a:r>
              <a:rPr lang="fr-CA"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conflit de responsabilité</a:t>
            </a:r>
            <a:r>
              <a:rPr lang="fr-CA" dirty="0"/>
              <a:t> que par des </a:t>
            </a:r>
            <a:r>
              <a:rPr lang="fr-CA" dirty="0">
                <a:solidFill>
                  <a:srgbClr val="00B0F0"/>
                </a:solidFill>
                <a:latin typeface="Roboto Medium" panose="02000000000000000000" pitchFamily="2" charset="0"/>
                <a:ea typeface="Roboto Medium" panose="02000000000000000000" pitchFamily="2" charset="0"/>
                <a:cs typeface="Roboto Medium" panose="02000000000000000000" pitchFamily="2" charset="0"/>
              </a:rPr>
              <a:t>droits incompatibles</a:t>
            </a:r>
            <a:r>
              <a:rPr lang="fr-CA" dirty="0"/>
              <a:t>, et demande pour être résolu un mode de pensée plus </a:t>
            </a:r>
            <a:r>
              <a:rPr lang="fr-CA"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contextuel et narratif </a:t>
            </a:r>
            <a:r>
              <a:rPr lang="fr-CA" dirty="0"/>
              <a:t>que </a:t>
            </a:r>
            <a:r>
              <a:rPr lang="fr-CA" dirty="0">
                <a:solidFill>
                  <a:srgbClr val="00B0F0"/>
                </a:solidFill>
                <a:latin typeface="Roboto Medium" panose="02000000000000000000" pitchFamily="2" charset="0"/>
                <a:ea typeface="Roboto Medium" panose="02000000000000000000" pitchFamily="2" charset="0"/>
                <a:cs typeface="Roboto Medium" panose="02000000000000000000" pitchFamily="2" charset="0"/>
              </a:rPr>
              <a:t>formel et abstrait</a:t>
            </a:r>
            <a:r>
              <a:rPr lang="fr-CA" dirty="0"/>
              <a:t>. Cette conception de la morale se définit par une préoccupation morale du </a:t>
            </a:r>
            <a:r>
              <a:rPr lang="fr-CA"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bien-être d’autrui</a:t>
            </a:r>
            <a:r>
              <a:rPr lang="fr-CA" dirty="0"/>
              <a:t>, et centre le développement moral sur la compréhension des responsabilités et des </a:t>
            </a:r>
            <a:r>
              <a:rPr lang="fr-CA"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rapports humains</a:t>
            </a:r>
            <a:r>
              <a:rPr lang="fr-CA" dirty="0"/>
              <a:t>; alors que la morale conçue comme justice rattache le développement moral à la compréhension des </a:t>
            </a:r>
            <a:r>
              <a:rPr lang="fr-CA" dirty="0">
                <a:solidFill>
                  <a:srgbClr val="00B0F0"/>
                </a:solidFill>
                <a:latin typeface="Roboto Medium" panose="02000000000000000000" pitchFamily="2" charset="0"/>
                <a:ea typeface="Roboto Medium" panose="02000000000000000000" pitchFamily="2" charset="0"/>
                <a:cs typeface="Roboto Medium" panose="02000000000000000000" pitchFamily="2" charset="0"/>
              </a:rPr>
              <a:t>droits et des règles</a:t>
            </a:r>
            <a:r>
              <a:rPr lang="fr-CA" dirty="0"/>
              <a:t> »  (Gilligan, 1986).</a:t>
            </a:r>
          </a:p>
          <a:p>
            <a:pPr marL="0" indent="0">
              <a:buNone/>
            </a:pPr>
            <a:endParaRPr lang="fr-FR" dirty="0"/>
          </a:p>
        </p:txBody>
      </p:sp>
      <p:cxnSp>
        <p:nvCxnSpPr>
          <p:cNvPr id="4" name="Trait séparateur">
            <a:extLst>
              <a:ext uri="{FF2B5EF4-FFF2-40B4-BE49-F238E27FC236}">
                <a16:creationId xmlns:a16="http://schemas.microsoft.com/office/drawing/2014/main" id="{9598A757-680F-517B-FD2F-EE2A32BD5142}"/>
              </a:ext>
              <a:ext uri="{C183D7F6-B498-43B3-948B-1728B52AA6E4}">
                <adec:decorative xmlns:adec="http://schemas.microsoft.com/office/drawing/2017/decorative" val="1"/>
              </a:ext>
            </a:extLst>
          </p:cNvPr>
          <p:cNvCxnSpPr>
            <a:cxnSpLocks/>
          </p:cNvCxnSpPr>
          <p:nvPr/>
        </p:nvCxnSpPr>
        <p:spPr>
          <a:xfrm>
            <a:off x="263525" y="126161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027D5B2D-6765-03D5-254C-15E950E045AA}"/>
              </a:ext>
            </a:extLst>
          </p:cNvPr>
          <p:cNvSpPr>
            <a:spLocks noGrp="1"/>
          </p:cNvSpPr>
          <p:nvPr>
            <p:ph type="title"/>
          </p:nvPr>
        </p:nvSpPr>
        <p:spPr>
          <a:xfrm>
            <a:off x="189955" y="258848"/>
            <a:ext cx="11664950" cy="951186"/>
          </a:xfrm>
        </p:spPr>
        <p:txBody>
          <a:bodyPr/>
          <a:lstStyle/>
          <a:p>
            <a:r>
              <a:rPr lang="fr-CA" b="1" dirty="0">
                <a:solidFill>
                  <a:schemeClr val="accent1"/>
                </a:solidFill>
              </a:rPr>
              <a:t>Care</a:t>
            </a:r>
            <a:r>
              <a:rPr lang="fr-CA" dirty="0"/>
              <a:t> versus </a:t>
            </a:r>
            <a:r>
              <a:rPr lang="fr-CA" b="1" dirty="0">
                <a:solidFill>
                  <a:srgbClr val="00B0F0"/>
                </a:solidFill>
              </a:rPr>
              <a:t>justice</a:t>
            </a:r>
            <a:endParaRPr lang="fr-FR" dirty="0">
              <a:solidFill>
                <a:srgbClr val="00B0F0"/>
              </a:solidFill>
            </a:endParaRPr>
          </a:p>
        </p:txBody>
      </p:sp>
    </p:spTree>
    <p:extLst>
      <p:ext uri="{BB962C8B-B14F-4D97-AF65-F5344CB8AC3E}">
        <p14:creationId xmlns:p14="http://schemas.microsoft.com/office/powerpoint/2010/main" val="3687457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8"/>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9"/>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Atopos 1">
      <a:dk1>
        <a:srgbClr val="000000"/>
      </a:dk1>
      <a:lt1>
        <a:srgbClr val="FFFFFF"/>
      </a:lt1>
      <a:dk2>
        <a:srgbClr val="1C1C1C"/>
      </a:dk2>
      <a:lt2>
        <a:srgbClr val="E8E8E8"/>
      </a:lt2>
      <a:accent1>
        <a:srgbClr val="FECF33"/>
      </a:accent1>
      <a:accent2>
        <a:srgbClr val="FECF33"/>
      </a:accent2>
      <a:accent3>
        <a:srgbClr val="FECF33"/>
      </a:accent3>
      <a:accent4>
        <a:srgbClr val="FECF33"/>
      </a:accent4>
      <a:accent5>
        <a:srgbClr val="FECF33"/>
      </a:accent5>
      <a:accent6>
        <a:srgbClr val="FECF33"/>
      </a:accent6>
      <a:hlink>
        <a:srgbClr val="FECF33"/>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8575e4-3095-4226-8591-87c5678e93b2">
      <Terms xmlns="http://schemas.microsoft.com/office/infopath/2007/PartnerControls"/>
    </lcf76f155ced4ddcb4097134ff3c332f>
    <TaxCatchAll xmlns="6cf77df1-bc3e-421b-bf51-81a97a7b29e8" xsi:nil="true"/>
    <Attribu_x00e9__x00e0_ xmlns="f08575e4-3095-4226-8591-87c5678e93b2">
      <UserInfo>
        <DisplayName/>
        <AccountId xsi:nil="true"/>
        <AccountType/>
      </UserInfo>
    </Attribu_x00e9__x00e0_>
    <r_x00e9_sultat xmlns="f08575e4-3095-4226-8591-87c5678e93b2">Entrez le choix n° 1</r_x00e9_sultat>
    <Partag_x00e9_ xmlns="f08575e4-3095-4226-8591-87c5678e93b2">false</Partag_x00e9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29D190A4A0DA44BC8F32B9AA7A24A3" ma:contentTypeVersion="26" ma:contentTypeDescription="Crée un document." ma:contentTypeScope="" ma:versionID="d78da73a64c7b9b878c41fbb23e8e751">
  <xsd:schema xmlns:xsd="http://www.w3.org/2001/XMLSchema" xmlns:xs="http://www.w3.org/2001/XMLSchema" xmlns:p="http://schemas.microsoft.com/office/2006/metadata/properties" xmlns:ns2="f08575e4-3095-4226-8591-87c5678e93b2" xmlns:ns3="6cf77df1-bc3e-421b-bf51-81a97a7b29e8" targetNamespace="http://schemas.microsoft.com/office/2006/metadata/properties" ma:root="true" ma:fieldsID="807040c1461ef5fe43ea736ff28f409d" ns2:_="" ns3:_="">
    <xsd:import namespace="f08575e4-3095-4226-8591-87c5678e93b2"/>
    <xsd:import namespace="6cf77df1-bc3e-421b-bf51-81a97a7b29e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Attribu_x00e9__x00e0_" minOccurs="0"/>
                <xsd:element ref="ns2:r_x00e9_sultat" minOccurs="0"/>
                <xsd:element ref="ns2:Partag_x00e9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575e4-3095-4226-8591-87c5678e93b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e72b171d-f0bb-4c79-8ca6-fdd34839d6c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Attribu_x00e9__x00e0_" ma:index="21" nillable="true" ma:displayName="Attribué à" ma:format="Dropdown" ma:list="UserInfo" ma:SharePointGroup="0" ma:internalName="Attribu_x00e9__x00e0_">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_x00e9_sultat" ma:index="22" nillable="true" ma:displayName="résultat" ma:default="Entrez le choix n° 1" ma:internalName="r_x00e9_sultat">
      <xsd:simpleType>
        <xsd:restriction base="dms:Unknown">
          <xsd:enumeration value="Entrez le choix n° 1"/>
          <xsd:enumeration value="Entrez le choix n° 2"/>
          <xsd:enumeration value="Entrez le choix n° 3"/>
        </xsd:restriction>
      </xsd:simpleType>
    </xsd:element>
    <xsd:element name="Partag_x00e9_" ma:index="23" nillable="true" ma:displayName="Partagé" ma:default="0" ma:internalName="Partag_x00e9_">
      <xsd:simpleType>
        <xsd:restriction base="dms:Boolea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f77df1-bc3e-421b-bf51-81a97a7b29e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5b6d7df-de0a-44d6-b750-3c1801aff016}" ma:internalName="TaxCatchAll" ma:showField="CatchAllData" ma:web="6cf77df1-bc3e-421b-bf51-81a97a7b2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0D57A9-AD5E-407C-9BFA-5884708C6AE8}">
  <ds:schemaRefs>
    <ds:schemaRef ds:uri="http://schemas.microsoft.com/office/2006/metadata/properties"/>
    <ds:schemaRef ds:uri="http://schemas.microsoft.com/office/infopath/2007/PartnerControls"/>
    <ds:schemaRef ds:uri="f08575e4-3095-4226-8591-87c5678e93b2"/>
    <ds:schemaRef ds:uri="6cf77df1-bc3e-421b-bf51-81a97a7b29e8"/>
  </ds:schemaRefs>
</ds:datastoreItem>
</file>

<file path=customXml/itemProps2.xml><?xml version="1.0" encoding="utf-8"?>
<ds:datastoreItem xmlns:ds="http://schemas.openxmlformats.org/officeDocument/2006/customXml" ds:itemID="{620BF102-DB73-4D3E-A388-D20FFE4D35D8}">
  <ds:schemaRefs>
    <ds:schemaRef ds:uri="http://schemas.microsoft.com/sharepoint/v3/contenttype/forms"/>
  </ds:schemaRefs>
</ds:datastoreItem>
</file>

<file path=customXml/itemProps3.xml><?xml version="1.0" encoding="utf-8"?>
<ds:datastoreItem xmlns:ds="http://schemas.openxmlformats.org/officeDocument/2006/customXml" ds:itemID="{A78C2086-EBE7-4574-8CBC-BDDA78AB2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575e4-3095-4226-8591-87c5678e93b2"/>
    <ds:schemaRef ds:uri="6cf77df1-bc3e-421b-bf51-81a97a7b29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9242</TotalTime>
  <Words>4021</Words>
  <Application>Microsoft Office PowerPoint</Application>
  <PresentationFormat>Grand écran</PresentationFormat>
  <Paragraphs>309</Paragraphs>
  <Slides>44</Slides>
  <Notes>23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44</vt:i4>
      </vt:variant>
    </vt:vector>
  </HeadingPairs>
  <TitlesOfParts>
    <vt:vector size="56" baseType="lpstr">
      <vt:lpstr>-apple-system</vt:lpstr>
      <vt:lpstr>Aptos</vt:lpstr>
      <vt:lpstr>Arial</vt:lpstr>
      <vt:lpstr>Calibri</vt:lpstr>
      <vt:lpstr>IBM Plex Serif</vt:lpstr>
      <vt:lpstr>Roboto</vt:lpstr>
      <vt:lpstr>Roboto Light</vt:lpstr>
      <vt:lpstr>Roboto Medium</vt:lpstr>
      <vt:lpstr>Symbol</vt:lpstr>
      <vt:lpstr>Times New Roman</vt:lpstr>
      <vt:lpstr>Volkhov</vt:lpstr>
      <vt:lpstr>Thème Office</vt:lpstr>
      <vt:lpstr>Perspectives éthiques du care</vt:lpstr>
      <vt:lpstr>Plan de la séance </vt:lpstr>
      <vt:lpstr>Pourquoi CARE en anglais?</vt:lpstr>
      <vt:lpstr>Origine des  éthiques du care</vt:lpstr>
      <vt:lpstr>Étude en psychologie sur le développement moral</vt:lpstr>
      <vt:lpstr>Kohlberg : 3 niveaux de développement moral</vt:lpstr>
      <vt:lpstr>Dilemme de Heinz</vt:lpstr>
      <vt:lpstr>Dilemme : 2 enfants emblématiques</vt:lpstr>
      <vt:lpstr>Care versus justice</vt:lpstr>
      <vt:lpstr>Une voix différente</vt:lpstr>
      <vt:lpstr>Définition du care</vt:lpstr>
      <vt:lpstr>Nouvelle conception  de l’être humain</vt:lpstr>
      <vt:lpstr>Vulnérabilité et interdépendance</vt:lpstr>
      <vt:lpstr>Autonomie relationnelle</vt:lpstr>
      <vt:lpstr>Être sensible</vt:lpstr>
      <vt:lpstr>Enjeux moraux</vt:lpstr>
      <vt:lpstr>Nous soucier des autres = enjeu de justice</vt:lpstr>
      <vt:lpstr>Nouvelle conception morale</vt:lpstr>
      <vt:lpstr>La politisation  du care (Tronto)</vt:lpstr>
      <vt:lpstr>Politiser le care avec Joan C. Tronto</vt:lpstr>
      <vt:lpstr>Travail de care et  dispositions morales</vt:lpstr>
      <vt:lpstr>Enjeux politiques  et économiques</vt:lpstr>
      <vt:lpstr>Care et pouvoir</vt:lpstr>
      <vt:lpstr>Travail invisibilisé</vt:lpstr>
      <vt:lpstr>Analyses féministes </vt:lpstr>
      <vt:lpstr>Inégalités économiques</vt:lpstr>
      <vt:lpstr>Inégalités dans le monde</vt:lpstr>
      <vt:lpstr>Causes des inégalités économiques</vt:lpstr>
      <vt:lpstr>Diplomation versus salaire</vt:lpstr>
      <vt:lpstr>Controverse du care</vt:lpstr>
      <vt:lpstr>Enjeu démocratique</vt:lpstr>
      <vt:lpstr>Enjeu politique</vt:lpstr>
      <vt:lpstr>Principes de justice</vt:lpstr>
      <vt:lpstr>Care et écoféminismes</vt:lpstr>
      <vt:lpstr>Critique de la  philosophie libérale</vt:lpstr>
      <vt:lpstr>Critique de l’égalité libérale</vt:lpstr>
      <vt:lpstr>Critique de  l’autonomie libérale</vt:lpstr>
      <vt:lpstr>Comparaisons</vt:lpstr>
      <vt:lpstr>Critique de plusieurs frontières morales</vt:lpstr>
      <vt:lpstr>Devoirs/droits (tradition libérale) versus éthiques du care</vt:lpstr>
      <vt:lpstr>Devant un dilemme moral</vt:lpstr>
      <vt:lpstr>Care : nouveau point de vue</vt:lpstr>
      <vt:lpstr>Références</vt:lpstr>
      <vt:lpstr>Pour approfondir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Olivier Côté</dc:creator>
  <cp:lastModifiedBy>Benoît D'Amours</cp:lastModifiedBy>
  <cp:revision>284</cp:revision>
  <dcterms:created xsi:type="dcterms:W3CDTF">2025-05-28T20:07:12Z</dcterms:created>
  <dcterms:modified xsi:type="dcterms:W3CDTF">2025-06-20T14:48:41Z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0x0101008129D190A4A0DA44BC8F32B9AA7A24A3</vt:lpwstr>
  </property>
</Properties>
</file>