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7" r:id="rId15"/>
    <p:sldId id="268" r:id="rId16"/>
    <p:sldId id="269" r:id="rId17"/>
    <p:sldId id="270" r:id="rId18"/>
    <p:sldId id="271" r:id="rId19"/>
    <p:sldId id="272" r:id="rId20"/>
    <p:sldId id="273" r:id="rId21"/>
    <p:sldId id="274" r:id="rId22"/>
    <p:sldId id="280" r:id="rId23"/>
    <p:sldId id="276" r:id="rId24"/>
    <p:sldId id="277" r:id="rId25"/>
    <p:sldId id="278"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A3BA48-7DCA-3688-D42C-4D5327E6CA1E}" name="Marie-Pier Turgeon" initials="MT" userId="687a932f1600864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10" autoAdjust="0"/>
  </p:normalViewPr>
  <p:slideViewPr>
    <p:cSldViewPr snapToGrid="0">
      <p:cViewPr varScale="1">
        <p:scale>
          <a:sx n="58" d="100"/>
          <a:sy n="58" d="100"/>
        </p:scale>
        <p:origin x="98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67320-68E2-41CC-9F1F-BFFA100A58BC}" type="datetimeFigureOut">
              <a:rPr lang="fr-CA" smtClean="0"/>
              <a:t>2025-04-28</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CE0D2-2F14-4318-92AD-831D9860E3B7}" type="slidenum">
              <a:rPr lang="fr-CA" smtClean="0"/>
              <a:t>‹N°›</a:t>
            </a:fld>
            <a:endParaRPr lang="fr-CA"/>
          </a:p>
        </p:txBody>
      </p:sp>
    </p:spTree>
    <p:extLst>
      <p:ext uri="{BB962C8B-B14F-4D97-AF65-F5344CB8AC3E}">
        <p14:creationId xmlns:p14="http://schemas.microsoft.com/office/powerpoint/2010/main" val="392143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eople/108047436@N05"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sa/2.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eople/47022937@N0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ndex.php?title=User:Mathieuaudette&amp;action=edit&amp;redlink=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User:Perlin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commons.wikimedia.org/w/index.php?title=User:Aloyisius&amp;action=edit&amp;redlink=1" TargetMode="External"/><Relationship Id="rId4" Type="http://schemas.openxmlformats.org/officeDocument/2006/relationships/hyperlink" Target="https://creativecommons.org/licenses/by-sa/3.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mmons.wikimedia.org/wiki/User:TMa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mmons.wikimedia.org/wiki/User:Kwamikagami"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ki/User:Dragon401k"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commons.wikimedia.org/wiki/User:SarahStierch" TargetMode="External"/><Relationship Id="rId4" Type="http://schemas.openxmlformats.org/officeDocument/2006/relationships/hyperlink" Target="https://creativecommons.org/licenses/by-sa/4.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mmons.wikimedia.org/w/index.php?title=User:Stephaniegarzanti&amp;action=edit&amp;redlink=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ndex.php?title=User:Unacoli&amp;action=edit&amp;redlink=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Silence%3DDeath_Projec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lickr.com/people/27283274@N00"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ndex.php?title=User:Skillful654321&amp;action=edit&amp;redlink=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eople/8328536@N0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reativecommons.org/publicdomain/zero/1.0/deed.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AIDS_Coalition_to_Unleash_Powe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lickr.com/photos/64597607@N0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eople/23912576@N0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eograph.org.uk/profile/2651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1</a:t>
            </a:fld>
            <a:endParaRPr lang="fr-CA"/>
          </a:p>
        </p:txBody>
      </p:sp>
    </p:spTree>
    <p:extLst>
      <p:ext uri="{BB962C8B-B14F-4D97-AF65-F5344CB8AC3E}">
        <p14:creationId xmlns:p14="http://schemas.microsoft.com/office/powerpoint/2010/main" val="2536991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75757A"/>
                </a:solidFill>
                <a:effectLst/>
                <a:latin typeface="Google Sans"/>
              </a:rPr>
              <a:t>Drapeau queer sur une rue</a:t>
            </a:r>
          </a:p>
          <a:p>
            <a:r>
              <a:rPr lang="fr-CA" b="0" i="0" dirty="0">
                <a:solidFill>
                  <a:srgbClr val="75757A"/>
                </a:solidFill>
                <a:effectLst/>
                <a:latin typeface="Google Sans"/>
              </a:rPr>
              <a:t>Ted </a:t>
            </a:r>
            <a:r>
              <a:rPr lang="fr-CA" b="0" i="0" dirty="0" err="1">
                <a:solidFill>
                  <a:srgbClr val="75757A"/>
                </a:solidFill>
                <a:effectLst/>
                <a:latin typeface="Google Sans"/>
              </a:rPr>
              <a:t>Eytan</a:t>
            </a:r>
            <a:r>
              <a:rPr lang="fr-CA" b="0" i="0" dirty="0">
                <a:solidFill>
                  <a:srgbClr val="75757A"/>
                </a:solidFill>
                <a:effectLst/>
                <a:latin typeface="Google Sans"/>
              </a:rPr>
              <a:t> </a:t>
            </a:r>
          </a:p>
          <a:p>
            <a:r>
              <a:rPr lang="fr-CA" dirty="0"/>
              <a:t>https://www.plebity.org/wp-content/uploads/2022/10/queer.jpg</a:t>
            </a:r>
            <a:endParaRPr lang="fr-CA" b="0" i="0" dirty="0">
              <a:solidFill>
                <a:srgbClr val="75757A"/>
              </a:solidFill>
              <a:effectLst/>
              <a:latin typeface="Google Sans"/>
            </a:endParaRPr>
          </a:p>
          <a:p>
            <a:r>
              <a:rPr lang="fr-CA" b="1" i="0" dirty="0">
                <a:solidFill>
                  <a:srgbClr val="333333"/>
                </a:solidFill>
                <a:effectLst/>
                <a:latin typeface="Roboto Condensed" panose="02000000000000000000" pitchFamily="2" charset="0"/>
              </a:rPr>
              <a:t>CC BY-SA 4.0</a:t>
            </a:r>
          </a:p>
          <a:p>
            <a:endParaRPr lang="fr-CA" b="1" i="0" dirty="0">
              <a:solidFill>
                <a:srgbClr val="333333"/>
              </a:solidFill>
              <a:effectLst/>
              <a:latin typeface="Roboto Condensed" panose="02000000000000000000" pitchFamily="2" charset="0"/>
            </a:endParaRPr>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10</a:t>
            </a:fld>
            <a:endParaRPr lang="fr-CA"/>
          </a:p>
        </p:txBody>
      </p:sp>
    </p:spTree>
    <p:extLst>
      <p:ext uri="{BB962C8B-B14F-4D97-AF65-F5344CB8AC3E}">
        <p14:creationId xmlns:p14="http://schemas.microsoft.com/office/powerpoint/2010/main" val="1576590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202122"/>
                </a:solidFill>
                <a:effectLst/>
                <a:latin typeface="Arial" panose="020B0604020202020204" pitchFamily="34" charset="0"/>
              </a:rPr>
              <a:t>Symbolisme anarchiste et queer</a:t>
            </a:r>
          </a:p>
          <a:p>
            <a:r>
              <a:rPr lang="fr-CA" b="0" i="0" u="sng" dirty="0">
                <a:effectLst/>
                <a:latin typeface="Arial" panose="020B0604020202020204" pitchFamily="34" charset="0"/>
                <a:hlinkClick r:id="rId3"/>
              </a:rPr>
              <a:t>Julie </a:t>
            </a:r>
            <a:r>
              <a:rPr lang="fr-CA" b="0" i="0" u="sng" dirty="0" err="1">
                <a:effectLst/>
                <a:latin typeface="Arial" panose="020B0604020202020204" pitchFamily="34" charset="0"/>
                <a:hlinkClick r:id="rId3"/>
              </a:rPr>
              <a:t>Missbutterflies</a:t>
            </a:r>
            <a:r>
              <a:rPr lang="fr-CA" b="0" i="0" dirty="0">
                <a:solidFill>
                  <a:srgbClr val="54595D"/>
                </a:solidFill>
                <a:effectLst/>
                <a:latin typeface="Arial" panose="020B0604020202020204" pitchFamily="34" charset="0"/>
              </a:rPr>
              <a:t> </a:t>
            </a:r>
            <a:endParaRPr lang="fr-CA" b="0" i="0" dirty="0">
              <a:solidFill>
                <a:srgbClr val="202122"/>
              </a:solidFill>
              <a:effectLst/>
              <a:latin typeface="Arial" panose="020B0604020202020204" pitchFamily="34" charset="0"/>
            </a:endParaRPr>
          </a:p>
          <a:p>
            <a:r>
              <a:rPr lang="fr-CA" dirty="0"/>
              <a:t>https://en.wikipedia.org/wiki/Queer_anarchism#/media/File:Existrans_2017_(37931460321).jpg</a:t>
            </a:r>
            <a:endParaRPr lang="fr-CA"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sng" dirty="0">
                <a:solidFill>
                  <a:srgbClr val="202122"/>
                </a:solidFill>
                <a:effectLst/>
                <a:latin typeface="Arial" panose="020B0604020202020204" pitchFamily="34" charset="0"/>
                <a:hlinkClick r:id="rId4"/>
              </a:rPr>
              <a:t>CC BY-SA 2.0</a:t>
            </a:r>
            <a:endParaRPr lang="fr-CA" b="0" i="0" dirty="0">
              <a:solidFill>
                <a:srgbClr val="202122"/>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11</a:t>
            </a:fld>
            <a:endParaRPr lang="fr-CA"/>
          </a:p>
        </p:txBody>
      </p:sp>
    </p:spTree>
    <p:extLst>
      <p:ext uri="{BB962C8B-B14F-4D97-AF65-F5344CB8AC3E}">
        <p14:creationId xmlns:p14="http://schemas.microsoft.com/office/powerpoint/2010/main" val="71117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u="sng" dirty="0">
                <a:effectLst/>
                <a:hlinkClick r:id="rId3"/>
              </a:rPr>
              <a:t>Justin Trudeau au défilé des Fiertés de Vancouver - 2018</a:t>
            </a:r>
          </a:p>
          <a:p>
            <a:r>
              <a:rPr lang="fr-CA" u="sng" dirty="0" err="1">
                <a:effectLst/>
                <a:hlinkClick r:id="rId3"/>
              </a:rPr>
              <a:t>GoToVan</a:t>
            </a:r>
            <a:endParaRPr lang="fr-CA" u="sng" dirty="0">
              <a:effectLst/>
            </a:endParaRPr>
          </a:p>
          <a:p>
            <a:r>
              <a:rPr lang="fr-CA" b="0" i="0" u="sng" dirty="0">
                <a:solidFill>
                  <a:srgbClr val="202122"/>
                </a:solidFill>
                <a:effectLst/>
                <a:latin typeface="Arial" panose="020B0604020202020204" pitchFamily="34" charset="0"/>
              </a:rPr>
              <a:t>https://en.wikipedia.org/wiki/File:Justin_Trudeau_at_the_Vancouver_Pride_Parade_-_2018_(42968601755).jpg</a:t>
            </a:r>
          </a:p>
          <a:p>
            <a:r>
              <a:rPr lang="fr-CA" b="1" i="0" dirty="0">
                <a:solidFill>
                  <a:srgbClr val="333333"/>
                </a:solidFill>
                <a:effectLst/>
                <a:latin typeface="Roboto Condensed" panose="02000000000000000000" pitchFamily="2" charset="0"/>
              </a:rPr>
              <a:t>CC BY 2.0</a:t>
            </a:r>
            <a:endParaRPr lang="fr-CA" b="0" i="0" u="sng" dirty="0">
              <a:solidFill>
                <a:srgbClr val="202122"/>
              </a:solidFill>
              <a:effectLst/>
              <a:latin typeface="Arial" panose="020B0604020202020204" pitchFamily="34" charset="0"/>
            </a:endParaRPr>
          </a:p>
          <a:p>
            <a:endParaRPr lang="fr-CA" b="0" i="0" dirty="0">
              <a:solidFill>
                <a:srgbClr val="202122"/>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12</a:t>
            </a:fld>
            <a:endParaRPr lang="fr-CA"/>
          </a:p>
        </p:txBody>
      </p:sp>
    </p:spTree>
    <p:extLst>
      <p:ext uri="{BB962C8B-B14F-4D97-AF65-F5344CB8AC3E}">
        <p14:creationId xmlns:p14="http://schemas.microsoft.com/office/powerpoint/2010/main" val="41564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Fierté Montréal 2018</a:t>
            </a:r>
          </a:p>
          <a:p>
            <a:r>
              <a:rPr lang="fr-CA" b="0" i="0" u="sng" dirty="0" err="1">
                <a:effectLst/>
                <a:latin typeface="Arial" panose="020B0604020202020204" pitchFamily="34" charset="0"/>
                <a:hlinkClick r:id="rId3" tooltip="User:Mathieuaudette (page does not exist)"/>
              </a:rPr>
              <a:t>Mathieuaudette</a:t>
            </a:r>
            <a:endParaRPr lang="fr-CA" b="0" i="0" u="sng" dirty="0">
              <a:effectLst/>
              <a:latin typeface="Arial" panose="020B0604020202020204" pitchFamily="34" charset="0"/>
            </a:endParaRPr>
          </a:p>
          <a:p>
            <a:r>
              <a:rPr lang="fr-CA" dirty="0"/>
              <a:t>https://en.wikipedia.org/wiki/Fiert%C3%A9_Montr%C3%A9al#/media/File:DEA18_0819_Pride_8803A.jpg</a:t>
            </a:r>
            <a:endParaRPr lang="fr-CA" b="0" i="0" u="sng"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sng" dirty="0">
                <a:solidFill>
                  <a:srgbClr val="202122"/>
                </a:solidFill>
                <a:effectLst/>
                <a:latin typeface="Arial" panose="020B0604020202020204" pitchFamily="34" charset="0"/>
                <a:hlinkClick r:id="rId4"/>
              </a:rPr>
              <a:t>CC BY-SA 4.0</a:t>
            </a:r>
            <a:endParaRPr lang="fr-CA" b="0" i="0" dirty="0">
              <a:solidFill>
                <a:srgbClr val="202122"/>
              </a:solidFill>
              <a:effectLst/>
              <a:latin typeface="Arial" panose="020B0604020202020204" pitchFamily="34" charset="0"/>
            </a:endParaRPr>
          </a:p>
          <a:p>
            <a:endParaRPr lang="fr-CA" b="0" i="0" u="sng" dirty="0">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13</a:t>
            </a:fld>
            <a:endParaRPr lang="fr-CA"/>
          </a:p>
        </p:txBody>
      </p:sp>
    </p:spTree>
    <p:extLst>
      <p:ext uri="{BB962C8B-B14F-4D97-AF65-F5344CB8AC3E}">
        <p14:creationId xmlns:p14="http://schemas.microsoft.com/office/powerpoint/2010/main" val="81322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0" i="0" dirty="0">
              <a:solidFill>
                <a:srgbClr val="202122"/>
              </a:solidFill>
              <a:effectLst/>
              <a:latin typeface="Arial" panose="020B0604020202020204" pitchFamily="34" charset="0"/>
            </a:endParaRPr>
          </a:p>
          <a:p>
            <a:r>
              <a:rPr lang="fr-CA" b="0" i="0" dirty="0">
                <a:solidFill>
                  <a:srgbClr val="202122"/>
                </a:solidFill>
                <a:effectLst/>
                <a:latin typeface="Arial" panose="020B0604020202020204" pitchFamily="34" charset="0"/>
              </a:rPr>
              <a:t>Les Sœurs de la Perpétuelle Indulgence – Couvent de Paris devant le Centre LGBT, 2011</a:t>
            </a:r>
          </a:p>
          <a:p>
            <a:r>
              <a:rPr lang="fr-CA" b="0" i="0" u="sng" dirty="0" err="1">
                <a:solidFill>
                  <a:srgbClr val="54595D"/>
                </a:solidFill>
                <a:effectLst/>
                <a:latin typeface="Arial" panose="020B0604020202020204" pitchFamily="34" charset="0"/>
                <a:hlinkClick r:id="rId3" tooltip="User:Perline"/>
              </a:rPr>
              <a:t>Perline</a:t>
            </a:r>
            <a:r>
              <a:rPr lang="fr-CA" b="0" i="0" dirty="0">
                <a:solidFill>
                  <a:srgbClr val="54595D"/>
                </a:solidFill>
                <a:effectLst/>
                <a:latin typeface="Arial" panose="020B0604020202020204" pitchFamily="34" charset="0"/>
              </a:rPr>
              <a:t> </a:t>
            </a:r>
          </a:p>
          <a:p>
            <a:r>
              <a:rPr lang="fr-CA" b="0" i="0" dirty="0">
                <a:solidFill>
                  <a:srgbClr val="202122"/>
                </a:solidFill>
                <a:effectLst/>
                <a:latin typeface="Arial" panose="020B0604020202020204" pitchFamily="34" charset="0"/>
              </a:rPr>
              <a:t>https://fr.wikipedia.org/wiki/S%C5%93urs_de_la_Perp%C3%A9tuelle_Indulgence#/media/Fichier:20110415Perline_SoeursDeLaPerpetuelleIndugenceCouventDeParis_001.jpg</a:t>
            </a:r>
          </a:p>
          <a:p>
            <a:r>
              <a:rPr lang="fr-CA" b="0" i="0" u="none" strike="noStrike" dirty="0">
                <a:effectLst/>
                <a:latin typeface="Arial" panose="020B0604020202020204" pitchFamily="34" charset="0"/>
                <a:hlinkClick r:id="rId4"/>
              </a:rPr>
              <a:t>CC BY-SA 3.0</a:t>
            </a:r>
            <a:endParaRPr lang="fr-CA" b="0" i="0" u="none" strike="noStrike" dirty="0">
              <a:effectLst/>
              <a:latin typeface="Arial" panose="020B0604020202020204" pitchFamily="34" charset="0"/>
            </a:endParaRP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Et </a:t>
            </a:r>
          </a:p>
          <a:p>
            <a:r>
              <a:rPr lang="en-US" b="0" i="0" dirty="0">
                <a:solidFill>
                  <a:srgbClr val="202122"/>
                </a:solidFill>
                <a:effectLst/>
                <a:latin typeface="Arial" panose="020B0604020202020204" pitchFamily="34" charset="0"/>
              </a:rPr>
              <a:t>Image of queer activists at LGBT Pride in Dublin, Ireland 2016</a:t>
            </a:r>
          </a:p>
          <a:p>
            <a:r>
              <a:rPr lang="fr-CA" b="0" i="0" u="sng" dirty="0" err="1">
                <a:effectLst/>
                <a:latin typeface="Arial" panose="020B0604020202020204" pitchFamily="34" charset="0"/>
                <a:hlinkClick r:id="rId5" tooltip="User:Aloyisius (page does not exist)"/>
              </a:rPr>
              <a:t>Aloyisius</a:t>
            </a:r>
            <a:endParaRPr lang="en-US" b="0" i="0" u="sng" dirty="0">
              <a:solidFill>
                <a:srgbClr val="202122"/>
              </a:solidFill>
              <a:effectLst/>
              <a:latin typeface="Arial" panose="020B0604020202020204" pitchFamily="34" charset="0"/>
            </a:endParaRPr>
          </a:p>
          <a:p>
            <a:r>
              <a:rPr lang="fr-CA" dirty="0"/>
              <a:t>https://en.wikipedia.org/wiki/File:Queer_Liberation_Not_Rainbow_Capitalism.jpg</a:t>
            </a:r>
            <a:endParaRPr lang="en-US" b="0" i="0" u="sng" dirty="0">
              <a:solidFill>
                <a:srgbClr val="202122"/>
              </a:solidFill>
              <a:effectLst/>
              <a:latin typeface="Arial" panose="020B0604020202020204" pitchFamily="34" charset="0"/>
            </a:endParaRPr>
          </a:p>
          <a:p>
            <a:r>
              <a:rPr lang="fr-CA" b="1" i="0" dirty="0">
                <a:solidFill>
                  <a:srgbClr val="333333"/>
                </a:solidFill>
                <a:effectLst/>
                <a:latin typeface="Roboto Condensed" panose="02000000000000000000" pitchFamily="2" charset="0"/>
              </a:rPr>
              <a:t>CC BY-SA 4.0</a:t>
            </a:r>
            <a:endParaRPr lang="en-US" b="0" i="0" u="sng" dirty="0">
              <a:solidFill>
                <a:srgbClr val="202122"/>
              </a:solidFill>
              <a:effectLst/>
              <a:latin typeface="Arial" panose="020B0604020202020204" pitchFamily="34" charset="0"/>
            </a:endParaRPr>
          </a:p>
          <a:p>
            <a:endParaRPr lang="en-US" b="0" i="0" u="sng" dirty="0">
              <a:solidFill>
                <a:srgbClr val="202122"/>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14</a:t>
            </a:fld>
            <a:endParaRPr lang="fr-CA"/>
          </a:p>
        </p:txBody>
      </p:sp>
    </p:spTree>
    <p:extLst>
      <p:ext uri="{BB962C8B-B14F-4D97-AF65-F5344CB8AC3E}">
        <p14:creationId xmlns:p14="http://schemas.microsoft.com/office/powerpoint/2010/main" val="3857487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dirty="0">
                <a:effectLst/>
                <a:latin typeface="Times New Roman" panose="02020603050405020304" pitchFamily="18" charset="0"/>
                <a:ea typeface="Times New Roman" panose="02020603050405020304" pitchFamily="18" charset="0"/>
              </a:rPr>
              <a:t>Le collectif </a:t>
            </a:r>
            <a:r>
              <a:rPr lang="fr-CA" sz="1800" dirty="0" err="1">
                <a:effectLst/>
                <a:latin typeface="Times New Roman" panose="02020603050405020304" pitchFamily="18" charset="0"/>
                <a:ea typeface="Times New Roman" panose="02020603050405020304" pitchFamily="18" charset="0"/>
              </a:rPr>
              <a:t>anarcho</a:t>
            </a:r>
            <a:r>
              <a:rPr lang="fr-CA" sz="1800" dirty="0">
                <a:effectLst/>
                <a:latin typeface="Times New Roman" panose="02020603050405020304" pitchFamily="18" charset="0"/>
                <a:ea typeface="Times New Roman" panose="02020603050405020304" pitchFamily="18" charset="0"/>
              </a:rPr>
              <a:t>-queer </a:t>
            </a:r>
            <a:r>
              <a:rPr lang="fr-CA" sz="1800" dirty="0" err="1">
                <a:effectLst/>
                <a:latin typeface="Times New Roman" panose="02020603050405020304" pitchFamily="18" charset="0"/>
                <a:ea typeface="Times New Roman" panose="02020603050405020304" pitchFamily="18" charset="0"/>
              </a:rPr>
              <a:t>Mashpritzot</a:t>
            </a:r>
            <a:r>
              <a:rPr lang="fr-CA" sz="1800" dirty="0">
                <a:effectLst/>
                <a:latin typeface="Times New Roman" panose="02020603050405020304" pitchFamily="18" charset="0"/>
                <a:ea typeface="Times New Roman" panose="02020603050405020304" pitchFamily="18" charset="0"/>
              </a:rPr>
              <a:t> organise un </a:t>
            </a:r>
            <a:r>
              <a:rPr lang="fr-CA" sz="1800" i="1" dirty="0">
                <a:effectLst/>
                <a:latin typeface="Times New Roman" panose="02020603050405020304" pitchFamily="18" charset="0"/>
                <a:ea typeface="Times New Roman" panose="02020603050405020304" pitchFamily="18" charset="0"/>
              </a:rPr>
              <a:t>die-in </a:t>
            </a:r>
            <a:r>
              <a:rPr lang="fr-CA" sz="1800" dirty="0">
                <a:effectLst/>
                <a:latin typeface="Times New Roman" panose="02020603050405020304" pitchFamily="18" charset="0"/>
                <a:ea typeface="Times New Roman" panose="02020603050405020304" pitchFamily="18" charset="0"/>
              </a:rPr>
              <a:t>« pour protester contre le </a:t>
            </a:r>
            <a:r>
              <a:rPr lang="fr-CA" sz="1800" i="1" dirty="0" err="1">
                <a:effectLst/>
                <a:latin typeface="Times New Roman" panose="02020603050405020304" pitchFamily="18" charset="0"/>
                <a:ea typeface="Times New Roman" panose="02020603050405020304" pitchFamily="18" charset="0"/>
              </a:rPr>
              <a:t>pinkwashing</a:t>
            </a:r>
            <a:r>
              <a:rPr lang="fr-CA" sz="1800" dirty="0">
                <a:effectLst/>
                <a:latin typeface="Times New Roman" panose="02020603050405020304" pitchFamily="18" charset="0"/>
                <a:ea typeface="Times New Roman" panose="02020603050405020304" pitchFamily="18" charset="0"/>
              </a:rPr>
              <a:t> israélien ».</a:t>
            </a:r>
          </a:p>
          <a:p>
            <a:r>
              <a:rPr lang="fr-CA" sz="1800" dirty="0">
                <a:effectLst/>
                <a:latin typeface="Times New Roman" panose="02020603050405020304" pitchFamily="18" charset="0"/>
                <a:ea typeface="Times New Roman" panose="02020603050405020304" pitchFamily="18" charset="0"/>
              </a:rPr>
              <a:t>https://en.wikipedia.org/wiki/Pinkwashing_(LGBTQ)#/media/File:%D7%9E%D7%A9%D7%A4%D7%A8%D7%99%D7%A6%D7%95%D7%AA_%D7%A4%D7%A2%D7%95%D7%9C%D7%94_%D7%95%D7%A8%D7%95%D7%93%D7%94_2.jpg</a:t>
            </a:r>
          </a:p>
          <a:p>
            <a:r>
              <a:rPr lang="fr-CA" sz="2800" b="0" i="0" u="none" strike="noStrike" dirty="0" err="1">
                <a:solidFill>
                  <a:srgbClr val="54595D"/>
                </a:solidFill>
                <a:effectLst/>
                <a:latin typeface="Arial" panose="020B0604020202020204" pitchFamily="34" charset="0"/>
                <a:hlinkClick r:id="rId3" tooltip="User:TMagen"/>
              </a:rPr>
              <a:t>TMagen</a:t>
            </a:r>
            <a:r>
              <a:rPr lang="fr-CA" sz="2800" b="0" i="0" dirty="0">
                <a:solidFill>
                  <a:srgbClr val="54595D"/>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u="none" strike="noStrike" dirty="0">
                <a:solidFill>
                  <a:srgbClr val="202122"/>
                </a:solidFill>
                <a:effectLst/>
                <a:latin typeface="Arial" panose="020B0604020202020204" pitchFamily="34" charset="0"/>
                <a:hlinkClick r:id="rId4"/>
              </a:rPr>
              <a:t>CC BY-SA 3.0</a:t>
            </a:r>
            <a:endParaRPr lang="fr-CA" sz="2800" b="0" i="0" dirty="0">
              <a:solidFill>
                <a:srgbClr val="202122"/>
              </a:solidFill>
              <a:effectLst/>
              <a:latin typeface="Arial" panose="020B0604020202020204" pitchFamily="34" charset="0"/>
            </a:endParaRPr>
          </a:p>
          <a:p>
            <a:endParaRPr lang="fr-CA" sz="1800" dirty="0">
              <a:effectLst/>
              <a:latin typeface="Times New Roman" panose="02020603050405020304" pitchFamily="18" charset="0"/>
              <a:ea typeface="Times New Roman" panose="02020603050405020304" pitchFamily="18" charset="0"/>
            </a:endParaRPr>
          </a:p>
          <a:p>
            <a:endParaRPr lang="fr-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 Le concept d’homonationalisme décrit l’association des personnes 2SLGBTQIA+ (plus souvent qu’autrement à l’homme cis gai) au nationalisme d’un pays ou d’une région spécifique. » Désirée </a:t>
            </a:r>
            <a:r>
              <a:rPr lang="fr-CA" sz="1800" dirty="0" err="1">
                <a:effectLst/>
                <a:latin typeface="Times New Roman" panose="02020603050405020304" pitchFamily="18" charset="0"/>
                <a:ea typeface="Times New Roman" panose="02020603050405020304" pitchFamily="18" charset="0"/>
              </a:rPr>
              <a:t>Nore</a:t>
            </a:r>
            <a:r>
              <a:rPr lang="fr-CA" sz="1800" dirty="0">
                <a:effectLst/>
                <a:latin typeface="Times New Roman" panose="02020603050405020304" pitchFamily="18" charset="0"/>
                <a:ea typeface="Times New Roman" panose="02020603050405020304" pitchFamily="18" charset="0"/>
              </a:rPr>
              <a:t> Duchesne, texte perspectives queers Projet </a:t>
            </a:r>
            <a:r>
              <a:rPr lang="fr-CA" sz="1800" dirty="0" err="1">
                <a:effectLst/>
                <a:latin typeface="Times New Roman" panose="02020603050405020304" pitchFamily="18" charset="0"/>
                <a:ea typeface="Times New Roman" panose="02020603050405020304" pitchFamily="18" charset="0"/>
              </a:rPr>
              <a:t>Atopos</a:t>
            </a:r>
            <a:r>
              <a:rPr lang="fr-CA" sz="1800" dirty="0">
                <a:effectLst/>
                <a:latin typeface="Times New Roman" panose="02020603050405020304" pitchFamily="18" charset="0"/>
                <a:ea typeface="Times New Roman" panose="02020603050405020304" pitchFamily="18" charset="0"/>
              </a:rPr>
              <a:t>, p. 5</a:t>
            </a:r>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15</a:t>
            </a:fld>
            <a:endParaRPr lang="fr-CA"/>
          </a:p>
        </p:txBody>
      </p:sp>
    </p:spTree>
    <p:extLst>
      <p:ext uri="{BB962C8B-B14F-4D97-AF65-F5344CB8AC3E}">
        <p14:creationId xmlns:p14="http://schemas.microsoft.com/office/powerpoint/2010/main" val="119623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dirty="0">
                <a:effectLst/>
                <a:latin typeface="Times New Roman" panose="02020603050405020304" pitchFamily="18" charset="0"/>
                <a:ea typeface="Times New Roman" panose="02020603050405020304" pitchFamily="18" charset="0"/>
              </a:rPr>
              <a:t>Logo </a:t>
            </a:r>
            <a:r>
              <a:rPr lang="fr-CA" sz="1800" dirty="0" err="1">
                <a:effectLst/>
                <a:latin typeface="Times New Roman" panose="02020603050405020304" pitchFamily="18" charset="0"/>
                <a:ea typeface="Times New Roman" panose="02020603050405020304" pitchFamily="18" charset="0"/>
              </a:rPr>
              <a:t>transféministe</a:t>
            </a:r>
            <a:endParaRPr lang="fr-CA" sz="1800" dirty="0">
              <a:effectLst/>
              <a:latin typeface="Times New Roman" panose="02020603050405020304" pitchFamily="18" charset="0"/>
              <a:ea typeface="Times New Roman" panose="02020603050405020304" pitchFamily="18" charset="0"/>
            </a:endParaRPr>
          </a:p>
          <a:p>
            <a:r>
              <a:rPr lang="fr-CA" sz="2800" b="0" i="0" u="none" strike="noStrike" dirty="0" err="1">
                <a:effectLst/>
                <a:latin typeface="Arial" panose="020B0604020202020204" pitchFamily="34" charset="0"/>
                <a:hlinkClick r:id="rId3" tooltip="User:Kwamikagami"/>
              </a:rPr>
              <a:t>Kwamikagami</a:t>
            </a:r>
            <a:endParaRPr lang="fr-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https://en.wikipedia.org/wiki/Transfeminism#/media/File:Trans_woman_power_symbol.svg</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u="none" strike="noStrike" dirty="0">
                <a:solidFill>
                  <a:srgbClr val="202122"/>
                </a:solidFill>
                <a:effectLst/>
                <a:latin typeface="Arial" panose="020B0604020202020204" pitchFamily="34" charset="0"/>
                <a:hlinkClick r:id="rId4"/>
              </a:rPr>
              <a:t>CC BY-SA 4.0</a:t>
            </a:r>
            <a:endParaRPr lang="fr-CA" sz="2800" b="0" i="0" dirty="0">
              <a:solidFill>
                <a:srgbClr val="202122"/>
              </a:solidFill>
              <a:effectLst/>
              <a:latin typeface="Arial" panose="020B0604020202020204" pitchFamily="34" charset="0"/>
            </a:endParaRPr>
          </a:p>
          <a:p>
            <a:endParaRPr lang="fr-CA" sz="1800" dirty="0">
              <a:effectLst/>
              <a:latin typeface="Times New Roman" panose="02020603050405020304" pitchFamily="18" charset="0"/>
              <a:ea typeface="Times New Roman" panose="02020603050405020304" pitchFamily="18" charset="0"/>
            </a:endParaRPr>
          </a:p>
          <a:p>
            <a:endParaRPr lang="fr-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 Malgré son exclusion historique des mouvements féministes, la violence systémique, qui touche particulièrement les femmes trans, n’est plus à démontrer vu les centaines de </a:t>
            </a:r>
            <a:r>
              <a:rPr lang="fr-CA" sz="1800" dirty="0" err="1">
                <a:effectLst/>
                <a:latin typeface="Times New Roman" panose="02020603050405020304" pitchFamily="18" charset="0"/>
                <a:ea typeface="Times New Roman" panose="02020603050405020304" pitchFamily="18" charset="0"/>
              </a:rPr>
              <a:t>transféminicides</a:t>
            </a:r>
            <a:r>
              <a:rPr lang="fr-CA" sz="1800" dirty="0">
                <a:effectLst/>
                <a:latin typeface="Times New Roman" panose="02020603050405020304" pitchFamily="18" charset="0"/>
                <a:ea typeface="Times New Roman" panose="02020603050405020304" pitchFamily="18" charset="0"/>
              </a:rPr>
              <a:t> (meurtres de personnes </a:t>
            </a:r>
            <a:r>
              <a:rPr lang="fr-CA" sz="1800" dirty="0" err="1">
                <a:effectLst/>
                <a:latin typeface="Times New Roman" panose="02020603050405020304" pitchFamily="18" charset="0"/>
                <a:ea typeface="Times New Roman" panose="02020603050405020304" pitchFamily="18" charset="0"/>
              </a:rPr>
              <a:t>transféminines</a:t>
            </a:r>
            <a:r>
              <a:rPr lang="fr-CA" sz="1800" dirty="0">
                <a:effectLst/>
                <a:latin typeface="Times New Roman" panose="02020603050405020304" pitchFamily="18" charset="0"/>
                <a:ea typeface="Times New Roman" panose="02020603050405020304" pitchFamily="18" charset="0"/>
              </a:rPr>
              <a:t> parce qu’elles sont </a:t>
            </a:r>
            <a:r>
              <a:rPr lang="fr-CA" sz="1800" dirty="0" err="1">
                <a:effectLst/>
                <a:latin typeface="Times New Roman" panose="02020603050405020304" pitchFamily="18" charset="0"/>
                <a:ea typeface="Times New Roman" panose="02020603050405020304" pitchFamily="18" charset="0"/>
              </a:rPr>
              <a:t>transféminines</a:t>
            </a:r>
            <a:r>
              <a:rPr lang="fr-CA" sz="1800" dirty="0">
                <a:effectLst/>
                <a:latin typeface="Times New Roman" panose="02020603050405020304" pitchFamily="18" charset="0"/>
                <a:ea typeface="Times New Roman" panose="02020603050405020304" pitchFamily="18" charset="0"/>
              </a:rPr>
              <a:t>) qui ont lieu chaque année dans le monde, le taux de chômage extrêmement élevé dans cette communauté (deux fois plus élevé que chez les personnes cisgenres) et les autres violences extrêmes et les inégalités sans pareilles. Dans de nombreux pays, le droit à la transition et à l’existence n’est pas reconnu, voire criminalisé, incitant les personnes queers et trans les plus fortunées à trouver refuge dans des pays plus tolérants. Les autres, soit les moins nanties, sont souvent contraintes à vivre une double vie ou à devoir composer avec la précarité. » Désirée </a:t>
            </a:r>
            <a:r>
              <a:rPr lang="fr-CA" sz="1800" dirty="0" err="1">
                <a:effectLst/>
                <a:latin typeface="Times New Roman" panose="02020603050405020304" pitchFamily="18" charset="0"/>
                <a:ea typeface="Times New Roman" panose="02020603050405020304" pitchFamily="18" charset="0"/>
              </a:rPr>
              <a:t>Nore</a:t>
            </a:r>
            <a:r>
              <a:rPr lang="fr-CA" sz="1800" dirty="0">
                <a:effectLst/>
                <a:latin typeface="Times New Roman" panose="02020603050405020304" pitchFamily="18" charset="0"/>
                <a:ea typeface="Times New Roman" panose="02020603050405020304" pitchFamily="18" charset="0"/>
              </a:rPr>
              <a:t> Duchesne, texte perspectives queers Projet </a:t>
            </a:r>
            <a:r>
              <a:rPr lang="fr-CA" sz="1800" dirty="0" err="1">
                <a:effectLst/>
                <a:latin typeface="Times New Roman" panose="02020603050405020304" pitchFamily="18" charset="0"/>
                <a:ea typeface="Times New Roman" panose="02020603050405020304" pitchFamily="18" charset="0"/>
              </a:rPr>
              <a:t>Atopos</a:t>
            </a:r>
            <a:r>
              <a:rPr lang="fr-CA" sz="1800" dirty="0">
                <a:effectLst/>
                <a:latin typeface="Times New Roman" panose="02020603050405020304" pitchFamily="18" charset="0"/>
                <a:ea typeface="Times New Roman" panose="02020603050405020304" pitchFamily="18" charset="0"/>
              </a:rPr>
              <a:t>, p. 6</a:t>
            </a:r>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16</a:t>
            </a:fld>
            <a:endParaRPr lang="fr-CA"/>
          </a:p>
        </p:txBody>
      </p:sp>
    </p:spTree>
    <p:extLst>
      <p:ext uri="{BB962C8B-B14F-4D97-AF65-F5344CB8AC3E}">
        <p14:creationId xmlns:p14="http://schemas.microsoft.com/office/powerpoint/2010/main" val="427771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2800" b="0" i="0" dirty="0" err="1">
                <a:solidFill>
                  <a:srgbClr val="202122"/>
                </a:solidFill>
                <a:effectLst/>
                <a:latin typeface="Arial" panose="020B0604020202020204" pitchFamily="34" charset="0"/>
              </a:rPr>
              <a:t>DragCon</a:t>
            </a:r>
            <a:r>
              <a:rPr lang="fr-CA" sz="2800" b="0" i="0" dirty="0">
                <a:solidFill>
                  <a:srgbClr val="202122"/>
                </a:solidFill>
                <a:effectLst/>
                <a:latin typeface="Arial" panose="020B0604020202020204" pitchFamily="34" charset="0"/>
              </a:rPr>
              <a:t> 2023</a:t>
            </a:r>
          </a:p>
          <a:p>
            <a:r>
              <a:rPr lang="fr-CA" sz="4000" b="0" i="0" dirty="0">
                <a:solidFill>
                  <a:srgbClr val="202122"/>
                </a:solidFill>
                <a:effectLst/>
                <a:latin typeface="Arial" panose="020B0604020202020204" pitchFamily="34" charset="0"/>
              </a:rPr>
              <a:t>DVSROSS</a:t>
            </a:r>
          </a:p>
          <a:p>
            <a:r>
              <a:rPr lang="fr-CA" sz="1800" dirty="0">
                <a:effectLst/>
                <a:latin typeface="Times New Roman" panose="02020603050405020304" pitchFamily="18" charset="0"/>
                <a:ea typeface="Times New Roman" panose="02020603050405020304" pitchFamily="18" charset="0"/>
              </a:rPr>
              <a:t>https://commons.wikimedia.org/wiki/File:DragCon_2023_@_DVSROSS_Photgraphy_-70.jpg?uselang=fr</a:t>
            </a:r>
          </a:p>
          <a:p>
            <a:r>
              <a:rPr lang="fr-CA" sz="2800" b="1" i="0" dirty="0">
                <a:solidFill>
                  <a:srgbClr val="333333"/>
                </a:solidFill>
                <a:effectLst/>
                <a:latin typeface="Roboto Condensed" panose="02000000000000000000" pitchFamily="2" charset="0"/>
              </a:rPr>
              <a:t>CC BY 2.0</a:t>
            </a:r>
            <a:endParaRPr lang="fr-CA" sz="1800" dirty="0">
              <a:effectLst/>
              <a:latin typeface="Times New Roman" panose="02020603050405020304" pitchFamily="18" charset="0"/>
              <a:ea typeface="Times New Roman" panose="02020603050405020304" pitchFamily="18" charset="0"/>
            </a:endParaRPr>
          </a:p>
          <a:p>
            <a:endParaRPr lang="fr-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 Face aux réalités trans, le transféminisme fournit une perspective puissante permettant de comprendre les dynamiques complexes de genre et de corporalité. Ce mouvement politique et théorique remet en question les notions de l’expérience du genre et du corps, autant pour nous que pour les autres, notions qui sont souvent considérées à tort comme fixes dans le temps. » Désirée </a:t>
            </a:r>
            <a:r>
              <a:rPr lang="fr-CA" sz="1800" dirty="0" err="1">
                <a:effectLst/>
                <a:latin typeface="Times New Roman" panose="02020603050405020304" pitchFamily="18" charset="0"/>
                <a:ea typeface="Times New Roman" panose="02020603050405020304" pitchFamily="18" charset="0"/>
              </a:rPr>
              <a:t>Nore</a:t>
            </a:r>
            <a:r>
              <a:rPr lang="fr-CA" sz="1800" dirty="0">
                <a:effectLst/>
                <a:latin typeface="Times New Roman" panose="02020603050405020304" pitchFamily="18" charset="0"/>
                <a:ea typeface="Times New Roman" panose="02020603050405020304" pitchFamily="18" charset="0"/>
              </a:rPr>
              <a:t> Duchesne, texte perspectives queers Projet </a:t>
            </a:r>
            <a:r>
              <a:rPr lang="fr-CA" sz="1800" dirty="0" err="1">
                <a:effectLst/>
                <a:latin typeface="Times New Roman" panose="02020603050405020304" pitchFamily="18" charset="0"/>
                <a:ea typeface="Times New Roman" panose="02020603050405020304" pitchFamily="18" charset="0"/>
              </a:rPr>
              <a:t>Atopos</a:t>
            </a:r>
            <a:r>
              <a:rPr lang="fr-CA" sz="1800" dirty="0">
                <a:effectLst/>
                <a:latin typeface="Times New Roman" panose="02020603050405020304" pitchFamily="18" charset="0"/>
                <a:ea typeface="Times New Roman" panose="02020603050405020304" pitchFamily="18" charset="0"/>
              </a:rPr>
              <a:t>, p. 7</a:t>
            </a:r>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17</a:t>
            </a:fld>
            <a:endParaRPr lang="fr-CA"/>
          </a:p>
        </p:txBody>
      </p:sp>
    </p:spTree>
    <p:extLst>
      <p:ext uri="{BB962C8B-B14F-4D97-AF65-F5344CB8AC3E}">
        <p14:creationId xmlns:p14="http://schemas.microsoft.com/office/powerpoint/2010/main" val="2456463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2800" b="0" i="0" u="none" strike="noStrike" dirty="0">
                <a:solidFill>
                  <a:srgbClr val="54595D"/>
                </a:solidFill>
                <a:effectLst/>
                <a:latin typeface="Arial" panose="020B0604020202020204" pitchFamily="34" charset="0"/>
                <a:hlinkClick r:id="rId3" tooltip="User:Dragon401k"/>
              </a:rPr>
              <a:t>Drapeau de la fierté bispirituelle</a:t>
            </a:r>
          </a:p>
          <a:p>
            <a:r>
              <a:rPr lang="fr-CA" sz="2800" b="0" i="0" u="none" strike="noStrike" dirty="0">
                <a:solidFill>
                  <a:srgbClr val="54595D"/>
                </a:solidFill>
                <a:effectLst/>
                <a:latin typeface="Arial" panose="020B0604020202020204" pitchFamily="34" charset="0"/>
                <a:hlinkClick r:id="rId3" tooltip="User:Dragon401k"/>
              </a:rPr>
              <a:t>Dragon401k</a:t>
            </a:r>
            <a:r>
              <a:rPr lang="fr-CA" sz="2800" b="0" i="0" dirty="0">
                <a:solidFill>
                  <a:srgbClr val="54595D"/>
                </a:solidFill>
                <a:effectLst/>
                <a:latin typeface="Arial" panose="020B0604020202020204" pitchFamily="34" charset="0"/>
              </a:rPr>
              <a:t> </a:t>
            </a:r>
            <a:endParaRPr lang="fr-CA" sz="2800" b="0" i="0" u="none" strike="noStrike" dirty="0">
              <a:solidFill>
                <a:srgbClr val="54595D"/>
              </a:solidFill>
              <a:effectLst/>
              <a:latin typeface="Arial" panose="020B0604020202020204" pitchFamily="34" charset="0"/>
            </a:endParaRPr>
          </a:p>
          <a:p>
            <a:r>
              <a:rPr lang="fr-CA" sz="1800" dirty="0">
                <a:effectLst/>
                <a:latin typeface="Times New Roman" panose="02020603050405020304" pitchFamily="18" charset="0"/>
                <a:ea typeface="Times New Roman" panose="02020603050405020304" pitchFamily="18" charset="0"/>
              </a:rPr>
              <a:t>https://en.wikipedia.org/wiki/Two-spirit#/media/File:Two-Spirit_Flag.svg</a:t>
            </a:r>
            <a:r>
              <a:rPr lang="fr-CA" sz="2800" b="0" i="0" u="none" strike="noStrike" dirty="0">
                <a:solidFill>
                  <a:srgbClr val="54595D"/>
                </a:solidFill>
                <a:effectLst/>
                <a:latin typeface="Arial" panose="020B060402020202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u="sng" dirty="0">
                <a:solidFill>
                  <a:srgbClr val="202122"/>
                </a:solidFill>
                <a:effectLst/>
                <a:latin typeface="Arial" panose="020B0604020202020204" pitchFamily="34" charset="0"/>
                <a:hlinkClick r:id="rId4"/>
              </a:rPr>
              <a:t>CC BY-SA 4.0</a:t>
            </a:r>
            <a:endParaRPr lang="fr-CA" sz="2800" b="0" i="0" dirty="0">
              <a:solidFill>
                <a:srgbClr val="202122"/>
              </a:solidFill>
              <a:effectLst/>
              <a:latin typeface="Arial" panose="020B0604020202020204" pitchFamily="34" charset="0"/>
            </a:endParaRPr>
          </a:p>
          <a:p>
            <a:r>
              <a:rPr lang="fr-CA" sz="1800" dirty="0">
                <a:effectLst/>
                <a:latin typeface="Times New Roman" panose="02020603050405020304" pitchFamily="18" charset="0"/>
                <a:ea typeface="Times New Roman" panose="02020603050405020304" pitchFamily="18" charset="0"/>
              </a:rPr>
              <a:t>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202122"/>
                </a:solidFill>
                <a:effectLst/>
                <a:latin typeface="Arial" panose="020B0604020202020204" pitchFamily="34" charset="0"/>
              </a:rPr>
              <a:t>Two-spirited pride marchers at San Francisco Pride 2014</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u="none" strike="noStrike" dirty="0">
                <a:effectLst/>
                <a:latin typeface="Arial" panose="020B0604020202020204" pitchFamily="34" charset="0"/>
                <a:hlinkClick r:id="rId5" tooltip="User:SarahStierch"/>
              </a:rPr>
              <a:t>Sarah </a:t>
            </a:r>
            <a:r>
              <a:rPr lang="fr-CA" sz="2800" b="0" i="0" u="none" strike="noStrike" dirty="0" err="1">
                <a:effectLst/>
                <a:latin typeface="Arial" panose="020B0604020202020204" pitchFamily="34" charset="0"/>
                <a:hlinkClick r:id="rId5" tooltip="User:SarahStierch"/>
              </a:rPr>
              <a:t>Stierch</a:t>
            </a:r>
            <a:endParaRPr lang="en-US" sz="4000" b="0" i="0" u="none" strike="noStrike"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1" i="0" dirty="0">
                <a:solidFill>
                  <a:srgbClr val="333333"/>
                </a:solidFill>
                <a:effectLst/>
                <a:latin typeface="Roboto Condensed" panose="02000000000000000000" pitchFamily="2" charset="0"/>
              </a:rPr>
              <a:t>CC BY 4.0</a:t>
            </a:r>
            <a:endParaRPr lang="en-US" sz="4000" b="0" i="0" u="none" strike="noStrike"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Times New Roman" panose="02020603050405020304" pitchFamily="18" charset="0"/>
              <a:ea typeface="Times New Roman" panose="02020603050405020304" pitchFamily="18" charset="0"/>
            </a:endParaRPr>
          </a:p>
          <a:p>
            <a:endParaRPr lang="fr-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 Malgré la violence du travail colonial qui s'échelonne sur plusieurs siècles, la résistance autochtone continue à intégrer une réflexion politique, sociale et spirituelle du genre, de la sexualité et des rôles sociaux. Pour Whitehead, poète et romancier </a:t>
            </a:r>
            <a:r>
              <a:rPr lang="fr-CA" sz="1800" i="1" dirty="0" err="1">
                <a:effectLst/>
                <a:latin typeface="Times New Roman" panose="02020603050405020304" pitchFamily="18" charset="0"/>
                <a:ea typeface="Times New Roman" panose="02020603050405020304" pitchFamily="18" charset="0"/>
              </a:rPr>
              <a:t>indigiqueer</a:t>
            </a:r>
            <a:r>
              <a:rPr lang="fr-CA" sz="1800" dirty="0">
                <a:effectLst/>
                <a:latin typeface="Times New Roman" panose="02020603050405020304" pitchFamily="18" charset="0"/>
                <a:ea typeface="Times New Roman" panose="02020603050405020304" pitchFamily="18" charset="0"/>
              </a:rPr>
              <a:t> bispirituel autochtone et membre oji-cri/</a:t>
            </a:r>
            <a:r>
              <a:rPr lang="fr-CA" sz="1800" dirty="0" err="1">
                <a:effectLst/>
                <a:latin typeface="Times New Roman" panose="02020603050405020304" pitchFamily="18" charset="0"/>
                <a:ea typeface="Times New Roman" panose="02020603050405020304" pitchFamily="18" charset="0"/>
              </a:rPr>
              <a:t>nehiyaw</a:t>
            </a:r>
            <a:r>
              <a:rPr lang="fr-CA" sz="1800" dirty="0">
                <a:effectLst/>
                <a:latin typeface="Times New Roman" panose="02020603050405020304" pitchFamily="18" charset="0"/>
                <a:ea typeface="Times New Roman" panose="02020603050405020304" pitchFamily="18" charset="0"/>
              </a:rPr>
              <a:t> de la Première Nation manitobaine de Peguis, le corps permettrait un savoir fluide et difficilement compréhensible au travers des langues coloniales (Whitehead, 2023). » Désirée </a:t>
            </a:r>
            <a:r>
              <a:rPr lang="fr-CA" sz="1800" dirty="0" err="1">
                <a:effectLst/>
                <a:latin typeface="Times New Roman" panose="02020603050405020304" pitchFamily="18" charset="0"/>
                <a:ea typeface="Times New Roman" panose="02020603050405020304" pitchFamily="18" charset="0"/>
              </a:rPr>
              <a:t>Nore</a:t>
            </a:r>
            <a:r>
              <a:rPr lang="fr-CA" sz="1800" dirty="0">
                <a:effectLst/>
                <a:latin typeface="Times New Roman" panose="02020603050405020304" pitchFamily="18" charset="0"/>
                <a:ea typeface="Times New Roman" panose="02020603050405020304" pitchFamily="18" charset="0"/>
              </a:rPr>
              <a:t> Duchesne, texte perspectives queers Projet </a:t>
            </a:r>
            <a:r>
              <a:rPr lang="fr-CA" sz="1800" dirty="0" err="1">
                <a:effectLst/>
                <a:latin typeface="Times New Roman" panose="02020603050405020304" pitchFamily="18" charset="0"/>
                <a:ea typeface="Times New Roman" panose="02020603050405020304" pitchFamily="18" charset="0"/>
              </a:rPr>
              <a:t>Atopos</a:t>
            </a:r>
            <a:r>
              <a:rPr lang="fr-CA" sz="1800" dirty="0">
                <a:effectLst/>
                <a:latin typeface="Times New Roman" panose="02020603050405020304" pitchFamily="18" charset="0"/>
                <a:ea typeface="Times New Roman" panose="02020603050405020304" pitchFamily="18" charset="0"/>
              </a:rPr>
              <a:t>, p. 7</a:t>
            </a:r>
          </a:p>
          <a:p>
            <a:endParaRPr lang="fr-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 Au-delà du langage et de la pensée coloniale, qui sépare et classifie les corps, les sexualités et les objets qui nous entourent, plusieurs personnes autochtones reconnaissent avoir un bagage ancestral qui survit, qui habite leur quotidien et qui témoigne d’autres façons d’être en relation avec le territoire et autrui. » Désirée </a:t>
            </a:r>
            <a:r>
              <a:rPr lang="fr-CA" sz="1800" dirty="0" err="1">
                <a:effectLst/>
                <a:latin typeface="Times New Roman" panose="02020603050405020304" pitchFamily="18" charset="0"/>
                <a:ea typeface="Times New Roman" panose="02020603050405020304" pitchFamily="18" charset="0"/>
              </a:rPr>
              <a:t>Nore</a:t>
            </a:r>
            <a:r>
              <a:rPr lang="fr-CA" sz="1800" dirty="0">
                <a:effectLst/>
                <a:latin typeface="Times New Roman" panose="02020603050405020304" pitchFamily="18" charset="0"/>
                <a:ea typeface="Times New Roman" panose="02020603050405020304" pitchFamily="18" charset="0"/>
              </a:rPr>
              <a:t> Duchesne, texte perspectives queers Projet </a:t>
            </a:r>
            <a:r>
              <a:rPr lang="fr-CA" sz="1800" dirty="0" err="1">
                <a:effectLst/>
                <a:latin typeface="Times New Roman" panose="02020603050405020304" pitchFamily="18" charset="0"/>
                <a:ea typeface="Times New Roman" panose="02020603050405020304" pitchFamily="18" charset="0"/>
              </a:rPr>
              <a:t>Atopos</a:t>
            </a:r>
            <a:r>
              <a:rPr lang="fr-CA" sz="1800" dirty="0">
                <a:effectLst/>
                <a:latin typeface="Times New Roman" panose="02020603050405020304" pitchFamily="18" charset="0"/>
                <a:ea typeface="Times New Roman" panose="02020603050405020304" pitchFamily="18" charset="0"/>
              </a:rPr>
              <a:t>, p. 7</a:t>
            </a:r>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18</a:t>
            </a:fld>
            <a:endParaRPr lang="fr-CA"/>
          </a:p>
        </p:txBody>
      </p:sp>
    </p:spTree>
    <p:extLst>
      <p:ext uri="{BB962C8B-B14F-4D97-AF65-F5344CB8AC3E}">
        <p14:creationId xmlns:p14="http://schemas.microsoft.com/office/powerpoint/2010/main" val="45615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82B54-3BA5-0CFA-1F43-6AD91FCDB3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54BA50-439A-220D-AC3E-F3BC2624810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82F6B8-66BF-9953-D6DB-04F3FE81A7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4000" b="0" i="0" dirty="0">
                <a:effectLst/>
                <a:latin typeface="Linux Libertine"/>
              </a:rPr>
              <a:t>Portrait de J. Jack </a:t>
            </a:r>
            <a:r>
              <a:rPr lang="fr-CA" sz="4000" b="0" i="0" dirty="0" err="1">
                <a:effectLst/>
                <a:latin typeface="Linux Libertine"/>
              </a:rPr>
              <a:t>Halberstam</a:t>
            </a:r>
            <a:endParaRPr lang="fr-CA" sz="4000" b="0" i="0" dirty="0">
              <a:effectLst/>
              <a:latin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5400" b="0" i="0" u="none" strike="noStrike" dirty="0" err="1">
                <a:effectLst/>
                <a:latin typeface="Arial" panose="020B0604020202020204" pitchFamily="34" charset="0"/>
                <a:hlinkClick r:id="rId3" tooltip="User:Stephaniegarzanti (page does not exist)"/>
              </a:rPr>
              <a:t>Stephaniegarzanti</a:t>
            </a:r>
            <a:endParaRPr lang="fr-CA" sz="4000" b="0" i="0" dirty="0">
              <a:effectLst/>
              <a:latin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4000" b="0" i="0" dirty="0">
                <a:effectLst/>
                <a:latin typeface="Linux Libertine"/>
              </a:rPr>
              <a:t>https://fr.wikipedia.org/wiki/Jack_Halberstam#/media/Fichier:Portrait_de_J.Jack_Halberstam_par_St%C3%A9phanie_Garzanti.jpg</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5400" b="0" i="0" u="none" strike="noStrike" dirty="0">
                <a:solidFill>
                  <a:srgbClr val="202122"/>
                </a:solidFill>
                <a:effectLst/>
                <a:latin typeface="Arial" panose="020B0604020202020204" pitchFamily="34" charset="0"/>
                <a:hlinkClick r:id="rId4"/>
              </a:rPr>
              <a:t>CC BY-SA 4.0</a:t>
            </a:r>
            <a:endParaRPr lang="fr-CA" sz="5400"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4000" b="0" i="0" dirty="0">
              <a:effectLst/>
              <a:latin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4000" b="0" i="0" dirty="0">
              <a:effectLst/>
              <a:latin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4000" b="0" i="0" dirty="0">
                <a:effectLst/>
                <a:latin typeface="Linux Libertine"/>
              </a:rPr>
              <a:t>Jack </a:t>
            </a:r>
            <a:r>
              <a:rPr lang="fr-CA" sz="4000" b="0" i="0" dirty="0" err="1">
                <a:effectLst/>
                <a:latin typeface="Linux Libertine"/>
              </a:rPr>
              <a:t>Halberstam</a:t>
            </a:r>
            <a:r>
              <a:rPr lang="fr-CA" sz="4000" b="0" i="0" dirty="0">
                <a:effectLst/>
                <a:latin typeface="Linux Libertine"/>
              </a:rPr>
              <a:t>, auteur de </a:t>
            </a:r>
            <a:r>
              <a:rPr lang="en-US" sz="4000" b="0" i="1" dirty="0">
                <a:solidFill>
                  <a:srgbClr val="202122"/>
                </a:solidFill>
                <a:effectLst/>
                <a:latin typeface="Arial" panose="020B0604020202020204" pitchFamily="34" charset="0"/>
              </a:rPr>
              <a:t>In a Queer Time and Place: Transgender Bodies, Subcultural Lives</a:t>
            </a:r>
            <a:endParaRPr lang="fr-CA" sz="4000" b="0" i="0" dirty="0">
              <a:effectLst/>
              <a:latin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2800"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2800"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dirty="0">
                <a:solidFill>
                  <a:srgbClr val="000000"/>
                </a:solidFill>
                <a:effectLst/>
                <a:latin typeface="Times New Roman" panose="02020603050405020304" pitchFamily="18" charset="0"/>
              </a:rPr>
              <a:t>« La vie individuelle n'est pas une progression linéaire d'étapes prédéfinies qui vont de soi; la façon dont les parcours de vie sont approchés, intentionnellement ou pas, par les communautés 2ELGBTQIA+ remet en question, par exemple, l'idée que le mariage et la parentalité sont des étapes nécessaires et universelles dans la vie de chaque individu. » Désirée </a:t>
            </a:r>
            <a:r>
              <a:rPr lang="fr-CA" sz="2800" b="0" i="0" dirty="0" err="1">
                <a:solidFill>
                  <a:srgbClr val="000000"/>
                </a:solidFill>
                <a:effectLst/>
                <a:latin typeface="Times New Roman" panose="02020603050405020304" pitchFamily="18" charset="0"/>
              </a:rPr>
              <a:t>Nore</a:t>
            </a:r>
            <a:r>
              <a:rPr lang="fr-CA" sz="2800" b="0" i="0" dirty="0">
                <a:solidFill>
                  <a:srgbClr val="000000"/>
                </a:solidFill>
                <a:effectLst/>
                <a:latin typeface="Times New Roman" panose="02020603050405020304" pitchFamily="18" charset="0"/>
              </a:rPr>
              <a:t> Duchesne, texte perspectives queers Projet </a:t>
            </a:r>
            <a:r>
              <a:rPr lang="fr-CA" sz="2800" b="0" i="0" dirty="0" err="1">
                <a:solidFill>
                  <a:srgbClr val="000000"/>
                </a:solidFill>
                <a:effectLst/>
                <a:latin typeface="Times New Roman" panose="02020603050405020304" pitchFamily="18" charset="0"/>
              </a:rPr>
              <a:t>Atopos</a:t>
            </a:r>
            <a:r>
              <a:rPr lang="fr-CA" sz="2800" b="0" i="0" dirty="0">
                <a:solidFill>
                  <a:srgbClr val="000000"/>
                </a:solidFill>
                <a:effectLst/>
                <a:latin typeface="Times New Roman" panose="02020603050405020304" pitchFamily="18" charset="0"/>
              </a:rPr>
              <a:t>, p. 9</a:t>
            </a:r>
            <a:endParaRPr lang="fr-CA" sz="1800" dirty="0">
              <a:effectLst/>
              <a:latin typeface="Times New Roman" panose="02020603050405020304" pitchFamily="18" charset="0"/>
              <a:ea typeface="Times New Roman" panose="02020603050405020304" pitchFamily="18" charset="0"/>
            </a:endParaRPr>
          </a:p>
          <a:p>
            <a:endParaRPr lang="fr-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 Malgré la violence du travail colonial qui s'échelonne sur plusieurs siècles, la résistance autochtone continue à intégrer une réflexion politique, sociale et spirituelle du genre, de la sexualité et des rôles sociaux. Pour Whitehead, poète et romancier </a:t>
            </a:r>
            <a:r>
              <a:rPr lang="fr-CA" sz="1800" i="1" dirty="0" err="1">
                <a:effectLst/>
                <a:latin typeface="Times New Roman" panose="02020603050405020304" pitchFamily="18" charset="0"/>
                <a:ea typeface="Times New Roman" panose="02020603050405020304" pitchFamily="18" charset="0"/>
              </a:rPr>
              <a:t>indigiqueer</a:t>
            </a:r>
            <a:r>
              <a:rPr lang="fr-CA" sz="1800" dirty="0">
                <a:effectLst/>
                <a:latin typeface="Times New Roman" panose="02020603050405020304" pitchFamily="18" charset="0"/>
                <a:ea typeface="Times New Roman" panose="02020603050405020304" pitchFamily="18" charset="0"/>
              </a:rPr>
              <a:t> bispirituel autochtone et membre oji-cri/</a:t>
            </a:r>
            <a:r>
              <a:rPr lang="fr-CA" sz="1800" dirty="0" err="1">
                <a:effectLst/>
                <a:latin typeface="Times New Roman" panose="02020603050405020304" pitchFamily="18" charset="0"/>
                <a:ea typeface="Times New Roman" panose="02020603050405020304" pitchFamily="18" charset="0"/>
              </a:rPr>
              <a:t>nehiyaw</a:t>
            </a:r>
            <a:r>
              <a:rPr lang="fr-CA" sz="1800" dirty="0">
                <a:effectLst/>
                <a:latin typeface="Times New Roman" panose="02020603050405020304" pitchFamily="18" charset="0"/>
                <a:ea typeface="Times New Roman" panose="02020603050405020304" pitchFamily="18" charset="0"/>
              </a:rPr>
              <a:t> de la Première Nation manitobaine de Peguis, le corps permettrait un savoir fluide et difficilement compréhensible au travers des langues coloniales (Whitehead, 2023). » Désirée </a:t>
            </a:r>
            <a:r>
              <a:rPr lang="fr-CA" sz="1800" dirty="0" err="1">
                <a:effectLst/>
                <a:latin typeface="Times New Roman" panose="02020603050405020304" pitchFamily="18" charset="0"/>
                <a:ea typeface="Times New Roman" panose="02020603050405020304" pitchFamily="18" charset="0"/>
              </a:rPr>
              <a:t>Nore</a:t>
            </a:r>
            <a:r>
              <a:rPr lang="fr-CA" sz="1800" dirty="0">
                <a:effectLst/>
                <a:latin typeface="Times New Roman" panose="02020603050405020304" pitchFamily="18" charset="0"/>
                <a:ea typeface="Times New Roman" panose="02020603050405020304" pitchFamily="18" charset="0"/>
              </a:rPr>
              <a:t> Duchesne, texte perspectives queers Projet </a:t>
            </a:r>
            <a:r>
              <a:rPr lang="fr-CA" sz="1800" dirty="0" err="1">
                <a:effectLst/>
                <a:latin typeface="Times New Roman" panose="02020603050405020304" pitchFamily="18" charset="0"/>
                <a:ea typeface="Times New Roman" panose="02020603050405020304" pitchFamily="18" charset="0"/>
              </a:rPr>
              <a:t>Atopos</a:t>
            </a:r>
            <a:r>
              <a:rPr lang="fr-CA" sz="1800" dirty="0">
                <a:effectLst/>
                <a:latin typeface="Times New Roman" panose="02020603050405020304" pitchFamily="18" charset="0"/>
                <a:ea typeface="Times New Roman" panose="02020603050405020304" pitchFamily="18" charset="0"/>
              </a:rPr>
              <a:t>, p. 7</a:t>
            </a:r>
          </a:p>
          <a:p>
            <a:endParaRPr lang="fr-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 Au-delà du langage et de la pensée coloniale, qui sépare et classifie les corps, les sexualités et les objets qui nous entourent, plusieurs personnes autochtones reconnaissent avoir un bagage ancestral qui survit, qui habite leur quotidien et qui témoigne d’autres façons d’être en relation avec le territoire et autrui. » Désirée </a:t>
            </a:r>
            <a:r>
              <a:rPr lang="fr-CA" sz="1800" dirty="0" err="1">
                <a:effectLst/>
                <a:latin typeface="Times New Roman" panose="02020603050405020304" pitchFamily="18" charset="0"/>
                <a:ea typeface="Times New Roman" panose="02020603050405020304" pitchFamily="18" charset="0"/>
              </a:rPr>
              <a:t>Nore</a:t>
            </a:r>
            <a:r>
              <a:rPr lang="fr-CA" sz="1800" dirty="0">
                <a:effectLst/>
                <a:latin typeface="Times New Roman" panose="02020603050405020304" pitchFamily="18" charset="0"/>
                <a:ea typeface="Times New Roman" panose="02020603050405020304" pitchFamily="18" charset="0"/>
              </a:rPr>
              <a:t> Duchesne, texte perspectives queers Projet </a:t>
            </a:r>
            <a:r>
              <a:rPr lang="fr-CA" sz="1800" dirty="0" err="1">
                <a:effectLst/>
                <a:latin typeface="Times New Roman" panose="02020603050405020304" pitchFamily="18" charset="0"/>
                <a:ea typeface="Times New Roman" panose="02020603050405020304" pitchFamily="18" charset="0"/>
              </a:rPr>
              <a:t>Atopos</a:t>
            </a:r>
            <a:r>
              <a:rPr lang="fr-CA" sz="1800" dirty="0">
                <a:effectLst/>
                <a:latin typeface="Times New Roman" panose="02020603050405020304" pitchFamily="18" charset="0"/>
                <a:ea typeface="Times New Roman" panose="02020603050405020304" pitchFamily="18" charset="0"/>
              </a:rPr>
              <a:t>, p. 7</a:t>
            </a:r>
            <a:endParaRPr lang="fr-CA" dirty="0"/>
          </a:p>
        </p:txBody>
      </p:sp>
      <p:sp>
        <p:nvSpPr>
          <p:cNvPr id="4" name="Espace réservé du numéro de diapositive 3">
            <a:extLst>
              <a:ext uri="{FF2B5EF4-FFF2-40B4-BE49-F238E27FC236}">
                <a16:creationId xmlns:a16="http://schemas.microsoft.com/office/drawing/2014/main" id="{286D847E-F0E9-BD9A-54BD-7E9B170457A1}"/>
              </a:ext>
            </a:extLst>
          </p:cNvPr>
          <p:cNvSpPr>
            <a:spLocks noGrp="1"/>
          </p:cNvSpPr>
          <p:nvPr>
            <p:ph type="sldNum" sz="quarter" idx="5"/>
          </p:nvPr>
        </p:nvSpPr>
        <p:spPr/>
        <p:txBody>
          <a:bodyPr/>
          <a:lstStyle/>
          <a:p>
            <a:fld id="{011CE0D2-2F14-4318-92AD-831D9860E3B7}" type="slidenum">
              <a:rPr lang="fr-CA" smtClean="0"/>
              <a:t>19</a:t>
            </a:fld>
            <a:endParaRPr lang="fr-CA"/>
          </a:p>
        </p:txBody>
      </p:sp>
    </p:spTree>
    <p:extLst>
      <p:ext uri="{BB962C8B-B14F-4D97-AF65-F5344CB8AC3E}">
        <p14:creationId xmlns:p14="http://schemas.microsoft.com/office/powerpoint/2010/main" val="424026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0" dirty="0">
                <a:solidFill>
                  <a:srgbClr val="202122"/>
                </a:solidFill>
                <a:effectLst/>
                <a:latin typeface="Arial" panose="020B0604020202020204" pitchFamily="34" charset="0"/>
              </a:rPr>
              <a:t> </a:t>
            </a:r>
            <a:r>
              <a:rPr lang="fr-CA" b="0" i="0" dirty="0">
                <a:solidFill>
                  <a:srgbClr val="202122"/>
                </a:solidFill>
                <a:effectLst/>
                <a:latin typeface="Arial" panose="020B0604020202020204" pitchFamily="34" charset="0"/>
              </a:rPr>
              <a:t>Soutien aux luttes LGBT+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err="1">
                <a:effectLst/>
                <a:latin typeface="Arial" panose="020B0604020202020204" pitchFamily="34" charset="0"/>
                <a:hlinkClick r:id="rId3" tooltip="User:Unacoli (page does not exist)"/>
              </a:rPr>
              <a:t>Unacoli</a:t>
            </a:r>
            <a:r>
              <a:rPr lang="fr-CA" b="0" i="0" u="none" strike="noStrike" dirty="0">
                <a:effectLst/>
                <a:latin typeface="Arial" panose="020B0604020202020204" pitchFamily="34" charset="0"/>
              </a:rPr>
              <a:t> </a:t>
            </a:r>
          </a:p>
          <a:p>
            <a:r>
              <a:rPr lang="fr-CA" b="1" i="0" dirty="0">
                <a:solidFill>
                  <a:srgbClr val="333333"/>
                </a:solidFill>
                <a:effectLst/>
                <a:latin typeface="Roboto Condensed" panose="020F0502020204030204" pitchFamily="2" charset="0"/>
              </a:rPr>
              <a:t>CC BY-SA 4.0</a:t>
            </a:r>
            <a:r>
              <a:rPr lang="fr-CA" b="0" i="0" u="none" strike="noStrike" dirty="0">
                <a:solidFill>
                  <a:srgbClr val="333333"/>
                </a:solidFill>
                <a:effectLst/>
                <a:latin typeface="Arial" panose="020B0604020202020204" pitchFamily="34" charset="0"/>
              </a:rPr>
              <a:t> </a:t>
            </a:r>
          </a:p>
          <a:p>
            <a:r>
              <a:rPr lang="fr-CA" dirty="0"/>
              <a:t>https://en.wikipedia.org/wiki/File:STJV_pride_twitter.png</a:t>
            </a:r>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2</a:t>
            </a:fld>
            <a:endParaRPr lang="fr-CA"/>
          </a:p>
        </p:txBody>
      </p:sp>
    </p:spTree>
    <p:extLst>
      <p:ext uri="{BB962C8B-B14F-4D97-AF65-F5344CB8AC3E}">
        <p14:creationId xmlns:p14="http://schemas.microsoft.com/office/powerpoint/2010/main" val="67295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2800" b="0" i="0" u="none" strike="noStrike" dirty="0">
                <a:effectLst/>
                <a:latin typeface="Arial" panose="020B0604020202020204" pitchFamily="34" charset="0"/>
                <a:hlinkClick r:id="rId3" tooltip="Silence=Death Project"/>
              </a:rPr>
              <a:t>Silence-</a:t>
            </a:r>
            <a:r>
              <a:rPr lang="fr-CA" sz="2800" b="0" i="0" u="none" strike="noStrike" dirty="0" err="1">
                <a:effectLst/>
                <a:latin typeface="Arial" panose="020B0604020202020204" pitchFamily="34" charset="0"/>
                <a:hlinkClick r:id="rId3" tooltip="Silence=Death Project"/>
              </a:rPr>
              <a:t>Death</a:t>
            </a:r>
            <a:r>
              <a:rPr lang="fr-CA" sz="2800" b="0" i="0" u="none" strike="noStrike" dirty="0">
                <a:effectLst/>
                <a:latin typeface="Arial" panose="020B0604020202020204" pitchFamily="34" charset="0"/>
              </a:rPr>
              <a:t> (silence = mort) affiche du mouvement </a:t>
            </a:r>
            <a:r>
              <a:rPr lang="fr-CA" sz="2800" b="0" i="0" u="none" strike="noStrike" dirty="0" err="1">
                <a:effectLst/>
                <a:latin typeface="Arial" panose="020B0604020202020204" pitchFamily="34" charset="0"/>
              </a:rPr>
              <a:t>Act</a:t>
            </a:r>
            <a:r>
              <a:rPr lang="fr-CA" sz="2800" b="0" i="0" u="none" strike="noStrike" dirty="0">
                <a:effectLst/>
                <a:latin typeface="Arial" panose="020B0604020202020204" pitchFamily="34" charset="0"/>
              </a:rPr>
              <a:t> Up</a:t>
            </a:r>
          </a:p>
          <a:p>
            <a:r>
              <a:rPr lang="fr-CA" sz="2800" b="0" i="0" u="none" strike="noStrike" dirty="0" err="1">
                <a:effectLst/>
                <a:latin typeface="Arial" panose="020B0604020202020204" pitchFamily="34" charset="0"/>
              </a:rPr>
              <a:t>Act</a:t>
            </a:r>
            <a:r>
              <a:rPr lang="fr-CA" sz="2800" b="0" i="0" u="none" strike="noStrike" dirty="0">
                <a:effectLst/>
                <a:latin typeface="Arial" panose="020B0604020202020204" pitchFamily="34" charset="0"/>
              </a:rPr>
              <a:t> Up / auteur non identifié </a:t>
            </a:r>
          </a:p>
          <a:p>
            <a:r>
              <a:rPr lang="fr-CA" sz="2800" b="0" i="0" u="none" strike="noStrike" dirty="0">
                <a:effectLst/>
                <a:latin typeface="Arial" panose="020B0604020202020204" pitchFamily="34" charset="0"/>
              </a:rPr>
              <a:t>https://fr.wikipedia.org/wiki/Silence_%3D_Mort#:~:text=Il%20est%20le%20fruit%20de,de%20lutte%20contre%20le%20SIDA. </a:t>
            </a:r>
          </a:p>
          <a:p>
            <a:r>
              <a:rPr lang="fr-CA" sz="2800" b="0" i="0" u="none" strike="noStrike" dirty="0">
                <a:effectLst/>
                <a:latin typeface="Arial" panose="020B0604020202020204" pitchFamily="34" charset="0"/>
              </a:rPr>
              <a:t>Domaine public</a:t>
            </a:r>
          </a:p>
          <a:p>
            <a:endParaRPr lang="fr-CA" sz="2800" b="0" i="0" u="none" strike="noStrike" dirty="0">
              <a:effectLst/>
              <a:latin typeface="Arial" panose="020B0604020202020204" pitchFamily="34" charset="0"/>
            </a:endParaRPr>
          </a:p>
          <a:p>
            <a:r>
              <a:rPr lang="fr-CA" sz="2800" b="0" i="0" u="none" strike="noStrike" dirty="0">
                <a:effectLst/>
                <a:latin typeface="Arial" panose="020B0604020202020204" pitchFamily="34" charset="0"/>
              </a:rPr>
              <a:t>Le mouvement </a:t>
            </a:r>
            <a:r>
              <a:rPr lang="fr-CA" sz="2800" b="0" i="0" u="none" strike="noStrike" dirty="0" err="1">
                <a:effectLst/>
                <a:latin typeface="Arial" panose="020B0604020202020204" pitchFamily="34" charset="0"/>
              </a:rPr>
              <a:t>Act</a:t>
            </a:r>
            <a:r>
              <a:rPr lang="fr-CA" sz="2800" b="0" i="0" u="none" strike="noStrike" dirty="0">
                <a:effectLst/>
                <a:latin typeface="Arial" panose="020B0604020202020204" pitchFamily="34" charset="0"/>
              </a:rPr>
              <a:t> Up n’est pas directement associé à la négativité queer, mais il est un emblème du militantisme dans le cadre de la pandémie VIH/SIDA.</a:t>
            </a:r>
          </a:p>
          <a:p>
            <a:endParaRPr lang="fr-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 La négativité queer entre toujours en contradiction avec les attentes sociétales de la reproduction et de toute forme d'avenir et suscite, au contraire, une autre réflexion de la sexualité ainsi que de la vie sociale et personnelle. La négativité queer n’est pas un modèle politique alternatif ou parallèle à la société </a:t>
            </a:r>
            <a:r>
              <a:rPr lang="fr-CA" sz="1800" dirty="0" err="1">
                <a:effectLst/>
                <a:latin typeface="Times New Roman" panose="02020603050405020304" pitchFamily="18" charset="0"/>
                <a:ea typeface="Times New Roman" panose="02020603050405020304" pitchFamily="18" charset="0"/>
              </a:rPr>
              <a:t>cishétéronormée</a:t>
            </a:r>
            <a:r>
              <a:rPr lang="fr-CA" sz="1800" dirty="0">
                <a:effectLst/>
                <a:latin typeface="Times New Roman" panose="02020603050405020304" pitchFamily="18" charset="0"/>
                <a:ea typeface="Times New Roman" panose="02020603050405020304" pitchFamily="18" charset="0"/>
              </a:rPr>
              <a:t>, résultant plutôt des tensions internes indissociables à toute société. Cette approche nous demanderait de nous confronter à la possibilité de l’absence radicale de sens ou d'identification, qui serait au cœur de la quête individuelle et collective queer. » Désirée </a:t>
            </a:r>
            <a:r>
              <a:rPr lang="fr-CA" sz="1800" dirty="0" err="1">
                <a:effectLst/>
                <a:latin typeface="Times New Roman" panose="02020603050405020304" pitchFamily="18" charset="0"/>
                <a:ea typeface="Times New Roman" panose="02020603050405020304" pitchFamily="18" charset="0"/>
              </a:rPr>
              <a:t>Nore</a:t>
            </a:r>
            <a:r>
              <a:rPr lang="fr-CA" sz="1800" dirty="0">
                <a:effectLst/>
                <a:latin typeface="Times New Roman" panose="02020603050405020304" pitchFamily="18" charset="0"/>
                <a:ea typeface="Times New Roman" panose="02020603050405020304" pitchFamily="18" charset="0"/>
              </a:rPr>
              <a:t> Duchesne, texte perspectives queers Projet </a:t>
            </a:r>
            <a:r>
              <a:rPr lang="fr-CA" sz="1800" dirty="0" err="1">
                <a:effectLst/>
                <a:latin typeface="Times New Roman" panose="02020603050405020304" pitchFamily="18" charset="0"/>
                <a:ea typeface="Times New Roman" panose="02020603050405020304" pitchFamily="18" charset="0"/>
              </a:rPr>
              <a:t>Atopos</a:t>
            </a:r>
            <a:r>
              <a:rPr lang="fr-CA" sz="1800" dirty="0">
                <a:effectLst/>
                <a:latin typeface="Times New Roman" panose="02020603050405020304" pitchFamily="18" charset="0"/>
                <a:ea typeface="Times New Roman" panose="02020603050405020304" pitchFamily="18" charset="0"/>
              </a:rPr>
              <a:t>, p. 10</a:t>
            </a:r>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20</a:t>
            </a:fld>
            <a:endParaRPr lang="fr-CA"/>
          </a:p>
        </p:txBody>
      </p:sp>
    </p:spTree>
    <p:extLst>
      <p:ext uri="{BB962C8B-B14F-4D97-AF65-F5344CB8AC3E}">
        <p14:creationId xmlns:p14="http://schemas.microsoft.com/office/powerpoint/2010/main" val="1027300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rPr>
              <a:t>Plus de 500 000 signatures contre les LGTB à Disney</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dirty="0" err="1">
                <a:solidFill>
                  <a:srgbClr val="202122"/>
                </a:solidFill>
                <a:effectLst/>
                <a:latin typeface="Arial" panose="020B0604020202020204" pitchFamily="34" charset="0"/>
              </a:rPr>
              <a:t>CitizenGO</a:t>
            </a:r>
            <a:endParaRPr lang="fr-CA" sz="2800"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dirty="0">
                <a:solidFill>
                  <a:srgbClr val="202122"/>
                </a:solidFill>
                <a:effectLst/>
                <a:highlight>
                  <a:srgbClr val="FFFFFF"/>
                </a:highlight>
                <a:latin typeface="Arial" panose="020B0604020202020204" pitchFamily="34" charset="0"/>
                <a:ea typeface="Times New Roman" panose="02020603050405020304" pitchFamily="18" charset="0"/>
              </a:rPr>
              <a:t>https://en.wikipedia.org/wiki/File:20-11-2019._500.000%2B_signatures_against_LGTB_in_Disney._Orlando.jpg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4000" b="1" i="0" dirty="0">
                <a:solidFill>
                  <a:srgbClr val="333333"/>
                </a:solidFill>
                <a:effectLst/>
                <a:latin typeface="Roboto Condensed" panose="02000000000000000000" pitchFamily="2" charset="0"/>
              </a:rPr>
              <a:t>CC BY 2.0</a:t>
            </a:r>
            <a:r>
              <a:rPr lang="fr-CA" sz="2800" b="0" i="0" dirty="0">
                <a:solidFill>
                  <a:srgbClr val="202122"/>
                </a:solidFill>
                <a:effectLst/>
                <a:highlight>
                  <a:srgbClr val="FFFFFF"/>
                </a:highligh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dirty="0">
                <a:solidFill>
                  <a:srgbClr val="202122"/>
                </a:solidFill>
                <a:effectLst/>
                <a:highlight>
                  <a:srgbClr val="FFFFFF"/>
                </a:highlight>
                <a:latin typeface="Arial" panose="020B0604020202020204" pitchFamily="34" charset="0"/>
                <a:ea typeface="Times New Roman" panose="02020603050405020304" pitchFamily="18" charset="0"/>
              </a:rPr>
              <a:t>Et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dirty="0">
                <a:solidFill>
                  <a:srgbClr val="202122"/>
                </a:solidFill>
                <a:effectLst/>
                <a:highlight>
                  <a:srgbClr val="FFFFFF"/>
                </a:highlight>
                <a:latin typeface="Arial" panose="020B0604020202020204" pitchFamily="34" charset="0"/>
                <a:ea typeface="Times New Roman" panose="02020603050405020304" pitchFamily="18" charset="0"/>
              </a:rPr>
              <a:t>Opposants au mariage homosexuel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dirty="0" err="1">
                <a:solidFill>
                  <a:srgbClr val="202122"/>
                </a:solidFill>
                <a:effectLst/>
                <a:highlight>
                  <a:srgbClr val="FFFFFF"/>
                </a:highlight>
                <a:latin typeface="Arial" panose="020B0604020202020204" pitchFamily="34" charset="0"/>
                <a:ea typeface="Times New Roman" panose="02020603050405020304" pitchFamily="18" charset="0"/>
              </a:rPr>
              <a:t>Elvert</a:t>
            </a:r>
            <a:r>
              <a:rPr lang="fr-CA" sz="2800" b="0" i="0" dirty="0">
                <a:solidFill>
                  <a:srgbClr val="202122"/>
                </a:solidFill>
                <a:effectLst/>
                <a:highlight>
                  <a:srgbClr val="FFFFFF"/>
                </a:highlight>
                <a:latin typeface="Arial" panose="020B0604020202020204" pitchFamily="34" charset="0"/>
                <a:ea typeface="Times New Roman" panose="02020603050405020304" pitchFamily="18" charset="0"/>
              </a:rPr>
              <a:t> Barnes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dirty="0">
                <a:solidFill>
                  <a:srgbClr val="202122"/>
                </a:solidFill>
                <a:effectLst/>
                <a:highlight>
                  <a:srgbClr val="FFFFFF"/>
                </a:highlight>
                <a:latin typeface="Arial" panose="020B0604020202020204" pitchFamily="34" charset="0"/>
                <a:ea typeface="Times New Roman" panose="02020603050405020304" pitchFamily="18" charset="0"/>
              </a:rPr>
              <a:t>https://en.wikipedia.org/wiki/File:Gay_marriage_warning_(19083064780).jpg</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4000" b="1" i="0" dirty="0">
                <a:solidFill>
                  <a:srgbClr val="333333"/>
                </a:solidFill>
                <a:effectLst/>
                <a:latin typeface="Roboto Condensed" panose="02000000000000000000" pitchFamily="2" charset="0"/>
              </a:rPr>
              <a:t>CC BY 2.0</a:t>
            </a:r>
            <a:endParaRPr lang="fr-CA" sz="2800" b="0" i="0" dirty="0">
              <a:solidFill>
                <a:srgbClr val="202122"/>
              </a:solidFill>
              <a:effectLst/>
              <a:highlight>
                <a:srgbClr val="FFFFFF"/>
              </a:highligh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rPr>
              <a:t>« Le genre et la sexualité, lorsqu'ils sont abordés à travers le prisme de la théorie queer, perturbent plusieurs a priori politiques, sociaux et ontologiques. Ces perturbations remettent en question des normes et des catégories traditionnellement acceptées, provenant des normes chrétiennes et européennes comme la binarité de genre, l’hétérosexualité et la sexualité pour la procréation. » Désirée </a:t>
            </a:r>
            <a:r>
              <a:rPr lang="fr-CA" sz="1800" dirty="0" err="1">
                <a:solidFill>
                  <a:srgbClr val="1E1D1A"/>
                </a:solidFill>
                <a:effectLst/>
                <a:highlight>
                  <a:srgbClr val="FFFFFF"/>
                </a:highlight>
                <a:latin typeface="Times New Roman" panose="02020603050405020304" pitchFamily="18" charset="0"/>
                <a:ea typeface="Times New Roman" panose="02020603050405020304" pitchFamily="18" charset="0"/>
              </a:rPr>
              <a:t>Nore</a:t>
            </a:r>
            <a:r>
              <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rPr>
              <a:t> Duchesne, texte perspectives queers Projet </a:t>
            </a:r>
            <a:r>
              <a:rPr lang="fr-CA" sz="1800" dirty="0" err="1">
                <a:solidFill>
                  <a:srgbClr val="1E1D1A"/>
                </a:solidFill>
                <a:effectLst/>
                <a:highlight>
                  <a:srgbClr val="FFFFFF"/>
                </a:highlight>
                <a:latin typeface="Times New Roman" panose="02020603050405020304" pitchFamily="18" charset="0"/>
                <a:ea typeface="Times New Roman" panose="02020603050405020304" pitchFamily="18" charset="0"/>
              </a:rPr>
              <a:t>Atopos</a:t>
            </a:r>
            <a:r>
              <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rPr>
              <a:t>, p. 10</a:t>
            </a:r>
          </a:p>
          <a:p>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21</a:t>
            </a:fld>
            <a:endParaRPr lang="fr-CA"/>
          </a:p>
        </p:txBody>
      </p:sp>
    </p:spTree>
    <p:extLst>
      <p:ext uri="{BB962C8B-B14F-4D97-AF65-F5344CB8AC3E}">
        <p14:creationId xmlns:p14="http://schemas.microsoft.com/office/powerpoint/2010/main" val="2755715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dirty="0">
                <a:solidFill>
                  <a:srgbClr val="202122"/>
                </a:solidFill>
                <a:effectLst/>
                <a:latin typeface="Arial" panose="020B0604020202020204" pitchFamily="34" charset="0"/>
              </a:rPr>
              <a:t>Fête de la culture queer à Séoul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dirty="0">
                <a:solidFill>
                  <a:srgbClr val="202122"/>
                </a:solidFill>
                <a:effectLst/>
                <a:latin typeface="Arial" panose="020B0604020202020204" pitchFamily="34" charset="0"/>
              </a:rPr>
              <a:t>Rachel </a:t>
            </a:r>
            <a:r>
              <a:rPr lang="fr-CA" sz="1800" b="0" i="0" dirty="0" err="1">
                <a:solidFill>
                  <a:srgbClr val="202122"/>
                </a:solidFill>
                <a:effectLst/>
                <a:latin typeface="Arial" panose="020B0604020202020204" pitchFamily="34" charset="0"/>
              </a:rPr>
              <a:t>Stine</a:t>
            </a:r>
            <a:endParaRPr lang="fr-CA" sz="1800"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dirty="0">
                <a:solidFill>
                  <a:srgbClr val="202122"/>
                </a:solidFill>
                <a:effectLst/>
                <a:highlight>
                  <a:srgbClr val="FFFFFF"/>
                </a:highlight>
                <a:latin typeface="Arial" panose="020B0604020202020204" pitchFamily="34" charset="0"/>
                <a:ea typeface="Times New Roman" panose="02020603050405020304" pitchFamily="18" charset="0"/>
              </a:rPr>
              <a:t>https://en.wikipedia.org/wiki/Anti-LGBTQ_rhetoric#/media/File:Man_in_Jesus_Costume_Counter-protesting_Christian_Anti-gay_Protest.jpg</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i="0" dirty="0">
                <a:solidFill>
                  <a:srgbClr val="333333"/>
                </a:solidFill>
                <a:effectLst/>
                <a:latin typeface="Roboto Condensed" panose="02000000000000000000" pitchFamily="2" charset="0"/>
              </a:rPr>
              <a:t>CC0 1.0</a:t>
            </a:r>
            <a:endParaRPr lang="fr-CA" sz="1200" dirty="0">
              <a:solidFill>
                <a:srgbClr val="1E1D1A"/>
              </a:solidFill>
              <a:effectLst/>
              <a:highlight>
                <a:srgbClr val="FFFFFF"/>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rPr>
              <a:t>Et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rPr>
              <a:t>Couverture de Time en 2015, soulignant le conflit entre les opinions de certaines confessions chrétiennes et les droits des LGBTQ.</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dirty="0">
                <a:solidFill>
                  <a:srgbClr val="202122"/>
                </a:solidFill>
                <a:effectLst/>
                <a:latin typeface="Arial" panose="020B0604020202020204" pitchFamily="34" charset="0"/>
              </a:rPr>
              <a:t>Time Magazine</a:t>
            </a:r>
            <a:r>
              <a:rPr lang="fr-CA" sz="1800" b="0" i="0" dirty="0">
                <a:solidFill>
                  <a:srgbClr val="1E1D1A"/>
                </a:solidFill>
                <a:effectLst/>
                <a:highlight>
                  <a:srgbClr val="FFFFFF"/>
                </a:highligh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rPr>
              <a:t>https://commons.wikimedia.org/wiki/File:Time_Magazine_cover_April_13,_2015.webp</a:t>
            </a:r>
            <a:endParaRPr lang="fr-CA" sz="1800" b="0" i="0" dirty="0">
              <a:solidFill>
                <a:srgbClr val="1E1D1A"/>
              </a:solidFill>
              <a:effectLst/>
              <a:highlight>
                <a:srgbClr val="FFFFFF"/>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dirty="0">
                <a:solidFill>
                  <a:srgbClr val="1E1D1A"/>
                </a:solidFill>
                <a:effectLst/>
                <a:highlight>
                  <a:srgbClr val="FFFFFF"/>
                </a:highlight>
                <a:latin typeface="Times New Roman" panose="02020603050405020304" pitchFamily="18" charset="0"/>
                <a:ea typeface="Times New Roman" panose="02020603050405020304" pitchFamily="18" charset="0"/>
              </a:rPr>
              <a:t>Domaine public </a:t>
            </a:r>
            <a:endPar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rPr>
              <a:t>« Ces réalités remettent en doute les définitions traditionnelles de la famille, du mariage et de la citoyenneté. Les revendications du mouvement queer nécessitent souvent des réformes légales et politiques telles que la modification des lois sur l'identité de genre, l'extension des protections contre les discriminations et la reconnaissance légale de divers types de relations. » Désirée </a:t>
            </a:r>
            <a:r>
              <a:rPr lang="fr-CA" sz="1800" dirty="0" err="1">
                <a:solidFill>
                  <a:srgbClr val="1E1D1A"/>
                </a:solidFill>
                <a:effectLst/>
                <a:highlight>
                  <a:srgbClr val="FFFFFF"/>
                </a:highlight>
                <a:latin typeface="Times New Roman" panose="02020603050405020304" pitchFamily="18" charset="0"/>
                <a:ea typeface="Times New Roman" panose="02020603050405020304" pitchFamily="18" charset="0"/>
              </a:rPr>
              <a:t>Nore</a:t>
            </a:r>
            <a:r>
              <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rPr>
              <a:t> Duchesne, texte perspectives queers Projet </a:t>
            </a:r>
            <a:r>
              <a:rPr lang="fr-CA" sz="1800" dirty="0" err="1">
                <a:solidFill>
                  <a:srgbClr val="1E1D1A"/>
                </a:solidFill>
                <a:effectLst/>
                <a:highlight>
                  <a:srgbClr val="FFFFFF"/>
                </a:highlight>
                <a:latin typeface="Times New Roman" panose="02020603050405020304" pitchFamily="18" charset="0"/>
                <a:ea typeface="Times New Roman" panose="02020603050405020304" pitchFamily="18" charset="0"/>
              </a:rPr>
              <a:t>Atopos</a:t>
            </a:r>
            <a:r>
              <a:rPr lang="fr-CA" sz="1800" dirty="0">
                <a:solidFill>
                  <a:srgbClr val="1E1D1A"/>
                </a:solidFill>
                <a:effectLst/>
                <a:highlight>
                  <a:srgbClr val="FFFFFF"/>
                </a:highlight>
                <a:latin typeface="Times New Roman" panose="02020603050405020304" pitchFamily="18" charset="0"/>
                <a:ea typeface="Times New Roman" panose="02020603050405020304" pitchFamily="18" charset="0"/>
              </a:rPr>
              <a:t>, p. 10</a:t>
            </a:r>
          </a:p>
          <a:p>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22</a:t>
            </a:fld>
            <a:endParaRPr lang="fr-CA"/>
          </a:p>
        </p:txBody>
      </p:sp>
    </p:spTree>
    <p:extLst>
      <p:ext uri="{BB962C8B-B14F-4D97-AF65-F5344CB8AC3E}">
        <p14:creationId xmlns:p14="http://schemas.microsoft.com/office/powerpoint/2010/main" val="821196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u="none" dirty="0"/>
              <a:t>Bannière de la résistance queer lors d'une marche</a:t>
            </a:r>
          </a:p>
          <a:p>
            <a:r>
              <a:rPr lang="fr-CA" b="0" i="0" u="none" strike="noStrike" dirty="0">
                <a:effectLst/>
                <a:latin typeface="Arial" panose="020B0604020202020204" pitchFamily="34" charset="0"/>
                <a:hlinkClick r:id="rId3"/>
              </a:rPr>
              <a:t>Charles </a:t>
            </a:r>
            <a:r>
              <a:rPr lang="fr-CA" b="0" i="0" u="none" strike="noStrike" dirty="0" err="1">
                <a:effectLst/>
                <a:latin typeface="Arial" panose="020B0604020202020204" pitchFamily="34" charset="0"/>
                <a:hlinkClick r:id="rId3"/>
              </a:rPr>
              <a:t>Hutchins</a:t>
            </a:r>
            <a:r>
              <a:rPr lang="fr-CA" b="0" i="0" u="none" dirty="0">
                <a:solidFill>
                  <a:srgbClr val="54595D"/>
                </a:solidFill>
                <a:effectLst/>
                <a:latin typeface="Arial" panose="020B0604020202020204" pitchFamily="34" charset="0"/>
              </a:rPr>
              <a:t> </a:t>
            </a:r>
          </a:p>
          <a:p>
            <a:r>
              <a:rPr lang="fr-CA" u="none" dirty="0"/>
              <a:t>https://en.wikipedia.org/wiki/Queer#/media/File:%22Queer_Resistsance_Against_the_Cuts%22.jpg</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solidFill>
                  <a:srgbClr val="202122"/>
                </a:solidFill>
                <a:effectLst/>
                <a:latin typeface="Arial" panose="020B0604020202020204" pitchFamily="34" charset="0"/>
                <a:hlinkClick r:id="rId4"/>
              </a:rPr>
              <a:t>CC BY 2.0</a:t>
            </a:r>
            <a:endParaRPr lang="fr-CA" b="0" i="0" u="none" dirty="0">
              <a:solidFill>
                <a:srgbClr val="202122"/>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23</a:t>
            </a:fld>
            <a:endParaRPr lang="fr-CA"/>
          </a:p>
        </p:txBody>
      </p:sp>
    </p:spTree>
    <p:extLst>
      <p:ext uri="{BB962C8B-B14F-4D97-AF65-F5344CB8AC3E}">
        <p14:creationId xmlns:p14="http://schemas.microsoft.com/office/powerpoint/2010/main" val="236603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2800" b="0" i="0" u="sng" dirty="0">
                <a:effectLst/>
                <a:latin typeface="Arial" panose="020B0604020202020204" pitchFamily="34" charset="0"/>
                <a:hlinkClick r:id="rId3" tooltip="User:Skillful654321 (page does not exist)"/>
              </a:rPr>
              <a:t>Manifestation pour la libération des homosexuels à Washington, D.C., au début des années 1970.</a:t>
            </a:r>
          </a:p>
          <a:p>
            <a:r>
              <a:rPr lang="fr-CA" sz="2800" b="0" i="0" u="sng" dirty="0">
                <a:effectLst/>
                <a:latin typeface="Arial" panose="020B0604020202020204" pitchFamily="34" charset="0"/>
                <a:hlinkClick r:id="rId3" tooltip="User:Skillful654321 (page does not exist)"/>
              </a:rPr>
              <a:t>Skillful654321</a:t>
            </a:r>
            <a:endParaRPr lang="fr-CA" sz="2800" b="0" i="0" u="sng"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i="0" dirty="0">
                <a:solidFill>
                  <a:srgbClr val="333333"/>
                </a:solidFill>
                <a:effectLst/>
                <a:latin typeface="Roboto Condensed" panose="020F0502020204030204" pitchFamily="2" charset="0"/>
              </a:rPr>
              <a:t>https://en.wikipedia.org/wiki/LGBTQ_movements#/media/File:Nu_gay_lib_demo_03.jpg</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u="none" strike="noStrike" dirty="0">
                <a:solidFill>
                  <a:srgbClr val="202122"/>
                </a:solidFill>
                <a:effectLst/>
                <a:latin typeface="Arial" panose="020B0604020202020204" pitchFamily="34" charset="0"/>
                <a:hlinkClick r:id="rId4"/>
              </a:rPr>
              <a:t>CC BY-SA 4.0</a:t>
            </a:r>
            <a:endParaRPr lang="fr-CA" sz="2800" b="0" i="0" dirty="0">
              <a:solidFill>
                <a:srgbClr val="202122"/>
              </a:solidFill>
              <a:effectLst/>
              <a:latin typeface="Arial" panose="020B0604020202020204" pitchFamily="34" charset="0"/>
            </a:endParaRPr>
          </a:p>
          <a:p>
            <a:endParaRPr lang="fr-CA" sz="1800" b="1" dirty="0">
              <a:effectLst/>
              <a:latin typeface="Times New Roman" panose="02020603050405020304" pitchFamily="18" charset="0"/>
              <a:ea typeface="Times New Roman" panose="02020603050405020304" pitchFamily="18" charset="0"/>
            </a:endParaRPr>
          </a:p>
          <a:p>
            <a:endParaRPr lang="fr-CA" sz="1800" b="1" dirty="0">
              <a:effectLst/>
              <a:latin typeface="Times New Roman" panose="02020603050405020304" pitchFamily="18" charset="0"/>
              <a:ea typeface="Times New Roman" panose="02020603050405020304" pitchFamily="18" charset="0"/>
            </a:endParaRPr>
          </a:p>
          <a:p>
            <a:r>
              <a:rPr lang="fr-CA" sz="1800" b="1" dirty="0">
                <a:effectLst/>
                <a:latin typeface="Times New Roman" panose="02020603050405020304" pitchFamily="18" charset="0"/>
                <a:ea typeface="Times New Roman" panose="02020603050405020304" pitchFamily="18" charset="0"/>
              </a:rPr>
              <a:t>2ELGBTQIA+ </a:t>
            </a:r>
            <a:r>
              <a:rPr lang="fr-CA" sz="1800" dirty="0">
                <a:effectLst/>
                <a:latin typeface="Times New Roman" panose="02020603050405020304" pitchFamily="18" charset="0"/>
                <a:ea typeface="Times New Roman" panose="02020603050405020304" pitchFamily="18" charset="0"/>
              </a:rPr>
              <a:t>est l’acronyme privilégié pour ce texte pour parler des communautés de la diversité sexuelle et de la pluralité de genre. Celui-ci signifie des personnes « 2 esprits, lesbiennes, gaies, bisexuelles, trans, queers, intersexes et agenres ». Désirée </a:t>
            </a:r>
            <a:r>
              <a:rPr lang="fr-CA" sz="1800" dirty="0" err="1">
                <a:effectLst/>
                <a:latin typeface="Times New Roman" panose="02020603050405020304" pitchFamily="18" charset="0"/>
                <a:ea typeface="Times New Roman" panose="02020603050405020304" pitchFamily="18" charset="0"/>
              </a:rPr>
              <a:t>Nore</a:t>
            </a:r>
            <a:r>
              <a:rPr lang="fr-CA" sz="1800" dirty="0">
                <a:effectLst/>
                <a:latin typeface="Times New Roman" panose="02020603050405020304" pitchFamily="18" charset="0"/>
                <a:ea typeface="Times New Roman" panose="02020603050405020304" pitchFamily="18" charset="0"/>
              </a:rPr>
              <a:t> Duchesne, texte perspectives queers Projet </a:t>
            </a:r>
            <a:r>
              <a:rPr lang="fr-CA" sz="1800" dirty="0" err="1">
                <a:effectLst/>
                <a:latin typeface="Times New Roman" panose="02020603050405020304" pitchFamily="18" charset="0"/>
                <a:ea typeface="Times New Roman" panose="02020603050405020304" pitchFamily="18" charset="0"/>
              </a:rPr>
              <a:t>Atopos</a:t>
            </a:r>
            <a:r>
              <a:rPr lang="fr-CA" sz="1800" dirty="0">
                <a:effectLst/>
                <a:latin typeface="Times New Roman" panose="02020603050405020304" pitchFamily="18" charset="0"/>
                <a:ea typeface="Times New Roman" panose="02020603050405020304" pitchFamily="18" charset="0"/>
              </a:rPr>
              <a:t>, p. 2 </a:t>
            </a:r>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3</a:t>
            </a:fld>
            <a:endParaRPr lang="fr-CA"/>
          </a:p>
        </p:txBody>
      </p:sp>
    </p:spTree>
    <p:extLst>
      <p:ext uri="{BB962C8B-B14F-4D97-AF65-F5344CB8AC3E}">
        <p14:creationId xmlns:p14="http://schemas.microsoft.com/office/powerpoint/2010/main" val="419470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202122"/>
                </a:solidFill>
                <a:effectLst/>
                <a:latin typeface="Arial" panose="020B0604020202020204" pitchFamily="34" charset="0"/>
              </a:rPr>
              <a:t>T-shirt à la « </a:t>
            </a:r>
            <a:r>
              <a:rPr lang="fr-CA" b="0" i="0" dirty="0" err="1">
                <a:solidFill>
                  <a:srgbClr val="202122"/>
                </a:solidFill>
                <a:effectLst/>
                <a:latin typeface="Arial" panose="020B0604020202020204" pitchFamily="34" charset="0"/>
              </a:rPr>
              <a:t>Jerusalem</a:t>
            </a:r>
            <a:r>
              <a:rPr lang="fr-CA" b="0" i="0" dirty="0">
                <a:solidFill>
                  <a:srgbClr val="202122"/>
                </a:solidFill>
                <a:effectLst/>
                <a:latin typeface="Arial" panose="020B0604020202020204" pitchFamily="34" charset="0"/>
              </a:rPr>
              <a:t> Pride 2012</a:t>
            </a:r>
            <a:r>
              <a:rPr lang="fr-CA" b="0" i="0" dirty="0">
                <a:solidFill>
                  <a:srgbClr val="202122"/>
                </a:solidFill>
                <a:effectLst/>
                <a:latin typeface="Arial" panose="020B0604020202020204" pitchFamily="34" charset="0"/>
                <a:hlinkClick r:id="rId3"/>
              </a:rPr>
              <a:t> »</a:t>
            </a:r>
          </a:p>
          <a:p>
            <a:r>
              <a:rPr lang="fr-CA" b="0" i="0" u="sng" dirty="0">
                <a:effectLst/>
                <a:latin typeface="Arial" panose="020B0604020202020204" pitchFamily="34" charset="0"/>
                <a:hlinkClick r:id="rId3"/>
              </a:rPr>
              <a:t>Neil Ward</a:t>
            </a:r>
            <a:endParaRPr lang="fr-CA" b="0" i="0" u="sng" dirty="0">
              <a:solidFill>
                <a:srgbClr val="202122"/>
              </a:solidFill>
              <a:effectLst/>
              <a:latin typeface="Arial" panose="020B0604020202020204" pitchFamily="34" charset="0"/>
            </a:endParaRPr>
          </a:p>
          <a:p>
            <a:r>
              <a:rPr lang="fr-CA" dirty="0"/>
              <a:t>https://fr.wikipedia.org/wiki/Queer#/media/Fichier:Queer_Riot.jpg</a:t>
            </a:r>
            <a:endParaRPr lang="fr-CA" b="0" i="0" u="sng" dirty="0">
              <a:solidFill>
                <a:srgbClr val="202122"/>
              </a:solidFill>
              <a:effectLst/>
              <a:latin typeface="Arial" panose="020B0604020202020204" pitchFamily="34" charset="0"/>
            </a:endParaRPr>
          </a:p>
          <a:p>
            <a:r>
              <a:rPr lang="fr-CA" b="0" i="0" u="sng" dirty="0">
                <a:effectLst/>
                <a:latin typeface="Arial" panose="020B0604020202020204" pitchFamily="34" charset="0"/>
                <a:hlinkClick r:id="rId4"/>
              </a:rPr>
              <a:t>CC BY 2.0</a:t>
            </a:r>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4</a:t>
            </a:fld>
            <a:endParaRPr lang="fr-CA"/>
          </a:p>
        </p:txBody>
      </p:sp>
    </p:spTree>
    <p:extLst>
      <p:ext uri="{BB962C8B-B14F-4D97-AF65-F5344CB8AC3E}">
        <p14:creationId xmlns:p14="http://schemas.microsoft.com/office/powerpoint/2010/main" val="226364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2800" b="0" i="0" dirty="0">
                <a:solidFill>
                  <a:srgbClr val="202122"/>
                </a:solidFill>
                <a:effectLst/>
                <a:latin typeface="Arial" panose="020B0604020202020204" pitchFamily="34" charset="0"/>
              </a:rPr>
              <a:t>Judith Butler (théoricienne queer)</a:t>
            </a:r>
            <a:endParaRPr lang="fr-CA" sz="1800" dirty="0">
              <a:effectLst/>
              <a:latin typeface="Times New Roman" panose="02020603050405020304" pitchFamily="18" charset="0"/>
              <a:ea typeface="Times New Roman" panose="02020603050405020304" pitchFamily="18" charset="0"/>
            </a:endParaRPr>
          </a:p>
          <a:p>
            <a:r>
              <a:rPr lang="fr-CA" sz="2800" b="0" i="0" dirty="0" err="1">
                <a:solidFill>
                  <a:srgbClr val="54595D"/>
                </a:solidFill>
                <a:effectLst/>
                <a:latin typeface="Arial" panose="020B0604020202020204" pitchFamily="34" charset="0"/>
              </a:rPr>
              <a:t>University</a:t>
            </a:r>
            <a:r>
              <a:rPr lang="fr-CA" sz="2800" b="0" i="0" dirty="0">
                <a:solidFill>
                  <a:srgbClr val="54595D"/>
                </a:solidFill>
                <a:effectLst/>
                <a:latin typeface="Arial" panose="020B0604020202020204" pitchFamily="34" charset="0"/>
              </a:rPr>
              <a:t> of California, Berkeley </a:t>
            </a:r>
          </a:p>
          <a:p>
            <a:r>
              <a:rPr lang="fr-CA" sz="1800" dirty="0">
                <a:effectLst/>
                <a:latin typeface="Times New Roman" panose="02020603050405020304" pitchFamily="18" charset="0"/>
                <a:ea typeface="Times New Roman" panose="02020603050405020304" pitchFamily="18" charset="0"/>
              </a:rPr>
              <a:t>https://en.wikipedia.org/wiki/Judith_Butler#/media/File:JudithButler2013.jpg</a:t>
            </a:r>
            <a:endParaRPr lang="fr-CA" sz="2800" b="0" i="0" dirty="0">
              <a:solidFill>
                <a:srgbClr val="54595D"/>
              </a:solidFill>
              <a:effectLst/>
              <a:latin typeface="Arial" panose="020B0604020202020204" pitchFamily="34" charset="0"/>
              <a:ea typeface="Times New Roman" panose="02020603050405020304" pitchFamily="18" charset="0"/>
            </a:endParaRPr>
          </a:p>
          <a:p>
            <a:r>
              <a:rPr lang="fr-CA" sz="2800" b="0" i="0" u="sng" dirty="0">
                <a:effectLst/>
                <a:latin typeface="Arial" panose="020B0604020202020204" pitchFamily="34" charset="0"/>
                <a:hlinkClick r:id="rId3"/>
              </a:rPr>
              <a:t>CC0</a:t>
            </a:r>
            <a:endParaRPr lang="fr-CA" sz="2800" b="0" i="0" u="sng" dirty="0">
              <a:effectLst/>
              <a:latin typeface="Arial" panose="020B0604020202020204" pitchFamily="34" charset="0"/>
            </a:endParaRPr>
          </a:p>
          <a:p>
            <a:endParaRPr lang="fr-CA" sz="1800" dirty="0">
              <a:effectLst/>
              <a:latin typeface="Times New Roman" panose="02020603050405020304" pitchFamily="18" charset="0"/>
              <a:ea typeface="Times New Roman" panose="02020603050405020304" pitchFamily="18" charset="0"/>
            </a:endParaRPr>
          </a:p>
          <a:p>
            <a:r>
              <a:rPr lang="fr-CA" sz="1800" dirty="0">
                <a:effectLst/>
                <a:latin typeface="Times New Roman" panose="02020603050405020304" pitchFamily="18" charset="0"/>
                <a:ea typeface="Times New Roman" panose="02020603050405020304" pitchFamily="18" charset="0"/>
              </a:rPr>
              <a:t>« Cette remise en doute perturbe les politiques traditionnelles et les structures sociales qui reposent sur des dichotomies binaires qui, en apparence rigides, s’avèrent plutôt fragiles. » Désirée </a:t>
            </a:r>
            <a:r>
              <a:rPr lang="fr-CA" sz="1800" dirty="0" err="1">
                <a:effectLst/>
                <a:latin typeface="Times New Roman" panose="02020603050405020304" pitchFamily="18" charset="0"/>
                <a:ea typeface="Times New Roman" panose="02020603050405020304" pitchFamily="18" charset="0"/>
              </a:rPr>
              <a:t>Nore</a:t>
            </a:r>
            <a:r>
              <a:rPr lang="fr-CA" sz="1800" dirty="0">
                <a:effectLst/>
                <a:latin typeface="Times New Roman" panose="02020603050405020304" pitchFamily="18" charset="0"/>
                <a:ea typeface="Times New Roman" panose="02020603050405020304" pitchFamily="18" charset="0"/>
              </a:rPr>
              <a:t> Duchesne, texte perspectives queers Projet </a:t>
            </a:r>
            <a:r>
              <a:rPr lang="fr-CA" sz="1800" dirty="0" err="1">
                <a:effectLst/>
                <a:latin typeface="Times New Roman" panose="02020603050405020304" pitchFamily="18" charset="0"/>
                <a:ea typeface="Times New Roman" panose="02020603050405020304" pitchFamily="18" charset="0"/>
              </a:rPr>
              <a:t>Atopos</a:t>
            </a:r>
            <a:r>
              <a:rPr lang="fr-CA" sz="1800" dirty="0">
                <a:effectLst/>
                <a:latin typeface="Times New Roman" panose="02020603050405020304" pitchFamily="18" charset="0"/>
                <a:ea typeface="Times New Roman" panose="02020603050405020304" pitchFamily="18" charset="0"/>
              </a:rPr>
              <a:t>, p. 2 </a:t>
            </a:r>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5</a:t>
            </a:fld>
            <a:endParaRPr lang="fr-CA"/>
          </a:p>
        </p:txBody>
      </p:sp>
    </p:spTree>
    <p:extLst>
      <p:ext uri="{BB962C8B-B14F-4D97-AF65-F5344CB8AC3E}">
        <p14:creationId xmlns:p14="http://schemas.microsoft.com/office/powerpoint/2010/main" val="223354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2800" b="0" i="0" dirty="0">
                <a:solidFill>
                  <a:srgbClr val="202122"/>
                </a:solidFill>
                <a:effectLst/>
                <a:latin typeface="Arial" panose="020B0604020202020204" pitchFamily="34" charset="0"/>
              </a:rPr>
              <a:t>“</a:t>
            </a:r>
            <a:r>
              <a:rPr lang="en-US" sz="2800" b="0" i="0" u="sng" dirty="0">
                <a:effectLst/>
                <a:latin typeface="Arial" panose="020B0604020202020204" pitchFamily="34" charset="0"/>
                <a:hlinkClick r:id="rId3" tooltip="w:AIDS Coalition to Unleash Power"/>
              </a:rPr>
              <a:t>AIDS Coalition</a:t>
            </a:r>
            <a:r>
              <a:rPr lang="en-US" sz="2800" b="0" i="0" u="sng" dirty="0">
                <a:effectLst/>
                <a:latin typeface="Arial" panose="020B0604020202020204" pitchFamily="34" charset="0"/>
              </a:rPr>
              <a:t>”</a:t>
            </a:r>
          </a:p>
          <a:p>
            <a:r>
              <a:rPr lang="fr-CA" sz="2800" b="0" i="0" u="none" strike="noStrike" dirty="0" err="1">
                <a:effectLst/>
                <a:latin typeface="Arial" panose="020B0604020202020204" pitchFamily="34" charset="0"/>
                <a:hlinkClick r:id="rId4"/>
              </a:rPr>
              <a:t>Riekhavoc</a:t>
            </a:r>
            <a:r>
              <a:rPr lang="en-US" sz="2800" b="0" i="0" u="sng" strike="noStrike" dirty="0">
                <a:effectLst/>
                <a:latin typeface="Arial" panose="020B0604020202020204" pitchFamily="34" charset="0"/>
              </a:rPr>
              <a:t> </a:t>
            </a:r>
          </a:p>
          <a:p>
            <a:r>
              <a:rPr lang="fr-CA" sz="1800" b="0" i="0" dirty="0">
                <a:solidFill>
                  <a:srgbClr val="1E1D1A"/>
                </a:solidFill>
                <a:effectLst/>
                <a:latin typeface="Times New Roman" panose="02020603050405020304" pitchFamily="18" charset="0"/>
              </a:rPr>
              <a:t>https://en.wikipedia.org/wiki/File:Uganda_Anti-Homosexuality_Bill_protest.jpg</a:t>
            </a:r>
            <a:endParaRPr lang="en-US" sz="2800" b="0" i="0" u="sng" strike="noStrike" dirty="0">
              <a:solidFill>
                <a:srgbClr val="1E1D1A"/>
              </a:solidFill>
              <a:effectLst/>
              <a:latin typeface="Arial" panose="020B0604020202020204" pitchFamily="34" charset="0"/>
            </a:endParaRPr>
          </a:p>
          <a:p>
            <a:r>
              <a:rPr lang="fr-CA" sz="2800" b="1" i="0" dirty="0">
                <a:solidFill>
                  <a:srgbClr val="333333"/>
                </a:solidFill>
                <a:effectLst/>
                <a:latin typeface="Roboto Condensed" panose="02000000000000000000" pitchFamily="2" charset="0"/>
              </a:rPr>
              <a:t>CC BY-SA 2.0</a:t>
            </a:r>
            <a:endParaRPr lang="fr-CA" sz="1800" b="0" i="0" dirty="0">
              <a:solidFill>
                <a:srgbClr val="1E1D1A"/>
              </a:solidFill>
              <a:effectLst/>
              <a:latin typeface="Times New Roman" panose="02020603050405020304" pitchFamily="18" charset="0"/>
            </a:endParaRPr>
          </a:p>
          <a:p>
            <a:endParaRPr lang="fr-CA" sz="1800" b="0" i="0" dirty="0">
              <a:solidFill>
                <a:srgbClr val="1E1D1A"/>
              </a:solidFill>
              <a:effectLst/>
              <a:latin typeface="Times New Roman" panose="02020603050405020304" pitchFamily="18" charset="0"/>
            </a:endParaRPr>
          </a:p>
          <a:p>
            <a:r>
              <a:rPr lang="fr-CA" sz="1800" b="0" i="0" dirty="0">
                <a:solidFill>
                  <a:srgbClr val="1E1D1A"/>
                </a:solidFill>
                <a:effectLst/>
                <a:latin typeface="Times New Roman" panose="02020603050405020304" pitchFamily="18" charset="0"/>
              </a:rPr>
              <a:t>« </a:t>
            </a:r>
            <a:r>
              <a:rPr lang="fr-CA" sz="1800" b="1" i="0" dirty="0">
                <a:solidFill>
                  <a:srgbClr val="1E1D1A"/>
                </a:solidFill>
                <a:effectLst/>
                <a:latin typeface="Times New Roman" panose="02020603050405020304" pitchFamily="18" charset="0"/>
              </a:rPr>
              <a:t>Queer</a:t>
            </a:r>
            <a:r>
              <a:rPr lang="fr-CA" sz="1800" b="0" i="0" dirty="0">
                <a:solidFill>
                  <a:srgbClr val="1E1D1A"/>
                </a:solidFill>
                <a:effectLst/>
                <a:latin typeface="Times New Roman" panose="02020603050405020304" pitchFamily="18" charset="0"/>
              </a:rPr>
              <a:t>, terme anglais pour signifier ″bizarre″ ou ″étrange″, est un mot parapluie employé à la fois pour parler des identités 2ELGBTQIA+ et pour signifier un projet politique spécifique de résistance aux rapports de pouvoirs régissant la sexualité, le genre et les corps, projet voulant aller au-delà du fait d’être queer pour mettre l’accent sur l’action et le mouvement. » Désirée </a:t>
            </a:r>
            <a:r>
              <a:rPr lang="fr-CA" sz="1800" b="0" i="0" dirty="0" err="1">
                <a:solidFill>
                  <a:srgbClr val="1E1D1A"/>
                </a:solidFill>
                <a:effectLst/>
                <a:latin typeface="Times New Roman" panose="02020603050405020304" pitchFamily="18" charset="0"/>
              </a:rPr>
              <a:t>Nore</a:t>
            </a:r>
            <a:r>
              <a:rPr lang="fr-CA" sz="1800" b="0" i="0" dirty="0">
                <a:solidFill>
                  <a:srgbClr val="1E1D1A"/>
                </a:solidFill>
                <a:effectLst/>
                <a:latin typeface="Times New Roman" panose="02020603050405020304" pitchFamily="18" charset="0"/>
              </a:rPr>
              <a:t> Duchesne, texte perspectives queers Projet </a:t>
            </a:r>
            <a:r>
              <a:rPr lang="fr-CA" sz="1800" b="0" i="0" dirty="0" err="1">
                <a:solidFill>
                  <a:srgbClr val="1E1D1A"/>
                </a:solidFill>
                <a:effectLst/>
                <a:latin typeface="Times New Roman" panose="02020603050405020304" pitchFamily="18" charset="0"/>
              </a:rPr>
              <a:t>Atopos</a:t>
            </a:r>
            <a:r>
              <a:rPr lang="fr-CA" sz="1800" b="0" i="0" dirty="0">
                <a:solidFill>
                  <a:srgbClr val="1E1D1A"/>
                </a:solidFill>
                <a:effectLst/>
                <a:latin typeface="Times New Roman" panose="02020603050405020304" pitchFamily="18" charset="0"/>
              </a:rPr>
              <a:t>, p. 2 </a:t>
            </a:r>
          </a:p>
          <a:p>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6</a:t>
            </a:fld>
            <a:endParaRPr lang="fr-CA"/>
          </a:p>
        </p:txBody>
      </p:sp>
    </p:spTree>
    <p:extLst>
      <p:ext uri="{BB962C8B-B14F-4D97-AF65-F5344CB8AC3E}">
        <p14:creationId xmlns:p14="http://schemas.microsoft.com/office/powerpoint/2010/main" val="149323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Drapeau </a:t>
            </a:r>
            <a:r>
              <a:rPr lang="fr-CA" sz="1200" b="1" dirty="0">
                <a:effectLst/>
                <a:latin typeface="Times New Roman" panose="02020603050405020304" pitchFamily="18" charset="0"/>
                <a:ea typeface="Times New Roman" panose="02020603050405020304" pitchFamily="18" charset="0"/>
              </a:rPr>
              <a:t>2ELGBTQIA,</a:t>
            </a:r>
          </a:p>
          <a:p>
            <a:r>
              <a:rPr lang="fr-CA" b="0" i="0" u="sng" dirty="0">
                <a:effectLst/>
                <a:latin typeface="Arial" panose="020B0604020202020204" pitchFamily="34" charset="0"/>
                <a:hlinkClick r:id="rId3"/>
              </a:rPr>
              <a:t>Ludovic </a:t>
            </a:r>
            <a:r>
              <a:rPr lang="fr-CA" b="0" i="0" u="sng" dirty="0" err="1">
                <a:effectLst/>
                <a:latin typeface="Arial" panose="020B0604020202020204" pitchFamily="34" charset="0"/>
                <a:hlinkClick r:id="rId3"/>
              </a:rPr>
              <a:t>Bertron</a:t>
            </a:r>
            <a:endParaRPr lang="fr-CA" sz="1200" b="1" i="0" u="sng" dirty="0">
              <a:effectLst/>
              <a:latin typeface="Times New Roman" panose="02020603050405020304" pitchFamily="18" charset="0"/>
            </a:endParaRPr>
          </a:p>
          <a:p>
            <a:r>
              <a:rPr lang="fr-CA" dirty="0"/>
              <a:t>https://commons.wikimedia.org/wiki/File:Rainbow_flag_and_blue_skies.jpg</a:t>
            </a:r>
            <a:endParaRPr lang="fr-CA" sz="1200" b="1" i="0" u="sng" dirty="0">
              <a:effectLst/>
              <a:latin typeface="Times New Roman" panose="02020603050405020304" pitchFamily="18" charset="0"/>
            </a:endParaRPr>
          </a:p>
          <a:p>
            <a:r>
              <a:rPr lang="fr-CA" b="1" i="0" dirty="0">
                <a:solidFill>
                  <a:srgbClr val="333333"/>
                </a:solidFill>
                <a:effectLst/>
                <a:latin typeface="Roboto Condensed" panose="02000000000000000000" pitchFamily="2" charset="0"/>
              </a:rPr>
              <a:t>CC BY 2.0</a:t>
            </a:r>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7</a:t>
            </a:fld>
            <a:endParaRPr lang="fr-CA"/>
          </a:p>
        </p:txBody>
      </p:sp>
    </p:spTree>
    <p:extLst>
      <p:ext uri="{BB962C8B-B14F-4D97-AF65-F5344CB8AC3E}">
        <p14:creationId xmlns:p14="http://schemas.microsoft.com/office/powerpoint/2010/main" val="54751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Georgia" panose="02040502050405020303" pitchFamily="18" charset="0"/>
              </a:rPr>
              <a:t>Défilé</a:t>
            </a:r>
            <a:r>
              <a:rPr lang="en-US" b="0" i="0" dirty="0">
                <a:solidFill>
                  <a:srgbClr val="000000"/>
                </a:solidFill>
                <a:effectLst/>
                <a:latin typeface="Georgia" panose="02040502050405020303" pitchFamily="18" charset="0"/>
              </a:rPr>
              <a:t> de la </a:t>
            </a:r>
            <a:r>
              <a:rPr lang="en-US" b="0" i="0" dirty="0" err="1">
                <a:solidFill>
                  <a:srgbClr val="000000"/>
                </a:solidFill>
                <a:effectLst/>
                <a:latin typeface="Georgia" panose="02040502050405020303" pitchFamily="18" charset="0"/>
              </a:rPr>
              <a:t>Fierté</a:t>
            </a:r>
            <a:r>
              <a:rPr lang="en-US" b="0" i="0" dirty="0">
                <a:solidFill>
                  <a:srgbClr val="000000"/>
                </a:solidFill>
                <a:effectLst/>
                <a:latin typeface="Georgia" panose="02040502050405020303" pitchFamily="18" charset="0"/>
              </a:rPr>
              <a:t> à </a:t>
            </a:r>
            <a:r>
              <a:rPr lang="en-US" b="0" i="0" dirty="0" err="1">
                <a:solidFill>
                  <a:srgbClr val="000000"/>
                </a:solidFill>
                <a:effectLst/>
                <a:latin typeface="Georgia" panose="02040502050405020303" pitchFamily="18" charset="0"/>
              </a:rPr>
              <a:t>Londres</a:t>
            </a:r>
            <a:endParaRPr lang="en-US" b="0" i="0" dirty="0">
              <a:solidFill>
                <a:srgbClr val="000000"/>
              </a:solidFill>
              <a:effectLst/>
              <a:latin typeface="Georgia" panose="02040502050405020303" pitchFamily="18" charset="0"/>
            </a:endParaRPr>
          </a:p>
          <a:p>
            <a:r>
              <a:rPr lang="fr-CA" b="0" i="0" dirty="0">
                <a:solidFill>
                  <a:srgbClr val="000000"/>
                </a:solidFill>
                <a:effectLst/>
                <a:latin typeface="Georgia" panose="02040502050405020303" pitchFamily="18" charset="0"/>
              </a:rPr>
              <a:t> </a:t>
            </a:r>
            <a:r>
              <a:rPr lang="fr-CA" b="1" i="0" dirty="0">
                <a:effectLst/>
                <a:latin typeface="Georgia" panose="02040502050405020303" pitchFamily="18" charset="0"/>
                <a:hlinkClick r:id="rId3" tooltip="View profile"/>
              </a:rPr>
              <a:t>Robert Lamb</a:t>
            </a:r>
            <a:endParaRPr lang="fr-CA" b="1" i="0" dirty="0">
              <a:effectLst/>
              <a:latin typeface="Georgia" panose="02040502050405020303" pitchFamily="18" charset="0"/>
            </a:endParaRPr>
          </a:p>
          <a:p>
            <a:r>
              <a:rPr lang="fr-CA" dirty="0"/>
              <a:t>https://www.geograph.org.uk/photo/5834319</a:t>
            </a:r>
            <a:endParaRPr lang="fr-CA" b="1" i="0" dirty="0">
              <a:effectLst/>
              <a:latin typeface="Georgia" panose="02040502050405020303" pitchFamily="18" charset="0"/>
            </a:endParaRPr>
          </a:p>
          <a:p>
            <a:r>
              <a:rPr lang="fr-CA" b="1" i="0" dirty="0">
                <a:solidFill>
                  <a:srgbClr val="333333"/>
                </a:solidFill>
                <a:effectLst/>
                <a:latin typeface="Roboto Condensed" panose="02000000000000000000" pitchFamily="2" charset="0"/>
              </a:rPr>
              <a:t>CC BY-SA 2.0</a:t>
            </a:r>
            <a:r>
              <a:rPr lang="fr-CA" b="1" i="0" dirty="0">
                <a:solidFill>
                  <a:srgbClr val="333333"/>
                </a:solidFill>
                <a:effectLst/>
                <a:latin typeface="Georgia" panose="02040502050405020303" pitchFamily="18" charset="0"/>
              </a:rPr>
              <a:t> </a:t>
            </a:r>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8</a:t>
            </a:fld>
            <a:endParaRPr lang="fr-CA"/>
          </a:p>
        </p:txBody>
      </p:sp>
    </p:spTree>
    <p:extLst>
      <p:ext uri="{BB962C8B-B14F-4D97-AF65-F5344CB8AC3E}">
        <p14:creationId xmlns:p14="http://schemas.microsoft.com/office/powerpoint/2010/main" val="3786034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0" dirty="0">
                <a:solidFill>
                  <a:srgbClr val="202122"/>
                </a:solidFill>
                <a:effectLst/>
                <a:latin typeface="Arial" panose="020B0604020202020204" pitchFamily="34" charset="0"/>
              </a:rPr>
              <a:t>Harvey Milk</a:t>
            </a:r>
          </a:p>
          <a:p>
            <a:r>
              <a:rPr lang="fr-CA" b="0" i="0" dirty="0">
                <a:solidFill>
                  <a:srgbClr val="54595D"/>
                </a:solidFill>
                <a:effectLst/>
                <a:latin typeface="Arial" panose="020B0604020202020204" pitchFamily="34" charset="0"/>
              </a:rPr>
              <a:t>Daniel Nicoletta</a:t>
            </a:r>
            <a:endParaRPr lang="en-US" b="0" i="0" dirty="0">
              <a:solidFill>
                <a:srgbClr val="202122"/>
              </a:solidFill>
              <a:effectLst/>
              <a:latin typeface="Arial" panose="020B0604020202020204" pitchFamily="34" charset="0"/>
            </a:endParaRPr>
          </a:p>
          <a:p>
            <a:r>
              <a:rPr lang="fr-CA" dirty="0"/>
              <a:t>https://en.wikipedia.org/wiki/Harvey_Milk#/media/File:Harvey_Milk_in_1978_at_Mayor_Moscone's_Desk.jpg</a:t>
            </a:r>
            <a:endParaRPr lang="en-US" b="0" i="0" dirty="0">
              <a:solidFill>
                <a:srgbClr val="202122"/>
              </a:solidFill>
              <a:effectLst/>
              <a:latin typeface="Arial" panose="020B0604020202020204" pitchFamily="34" charset="0"/>
            </a:endParaRPr>
          </a:p>
          <a:p>
            <a:r>
              <a:rPr lang="fr-CA" b="0" i="0" u="none" strike="noStrike" dirty="0">
                <a:effectLst/>
                <a:latin typeface="Arial" panose="020B0604020202020204" pitchFamily="34" charset="0"/>
                <a:hlinkClick r:id="rId3"/>
              </a:rPr>
              <a:t>CC BY-SA 3.0</a:t>
            </a:r>
            <a:r>
              <a:rPr lang="en-US" b="0" i="0" u="none" strike="noStrike" dirty="0">
                <a:solidFill>
                  <a:srgbClr val="202122"/>
                </a:solidFill>
                <a:effectLst/>
                <a:latin typeface="Arial" panose="020B0604020202020204" pitchFamily="34" charset="0"/>
              </a:rPr>
              <a:t> </a:t>
            </a:r>
            <a:endParaRPr lang="fr-CA" dirty="0"/>
          </a:p>
        </p:txBody>
      </p:sp>
      <p:sp>
        <p:nvSpPr>
          <p:cNvPr id="4" name="Espace réservé du numéro de diapositive 3"/>
          <p:cNvSpPr>
            <a:spLocks noGrp="1"/>
          </p:cNvSpPr>
          <p:nvPr>
            <p:ph type="sldNum" sz="quarter" idx="5"/>
          </p:nvPr>
        </p:nvSpPr>
        <p:spPr/>
        <p:txBody>
          <a:bodyPr/>
          <a:lstStyle/>
          <a:p>
            <a:fld id="{011CE0D2-2F14-4318-92AD-831D9860E3B7}" type="slidenum">
              <a:rPr lang="fr-CA" smtClean="0"/>
              <a:t>9</a:t>
            </a:fld>
            <a:endParaRPr lang="fr-CA"/>
          </a:p>
        </p:txBody>
      </p:sp>
    </p:spTree>
    <p:extLst>
      <p:ext uri="{BB962C8B-B14F-4D97-AF65-F5344CB8AC3E}">
        <p14:creationId xmlns:p14="http://schemas.microsoft.com/office/powerpoint/2010/main" val="41852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0107B66-3AC9-4FCD-87E8-AAED5F6C991C}" type="datetime1">
              <a:rPr lang="fr-CA" smtClean="0"/>
              <a:t>2025-04-28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CB3C9D6-9287-4C3F-9189-33E9DA85BFC6}" type="slidenum">
              <a:rPr lang="fr-CA" smtClean="0"/>
              <a:t>‹N°›</a:t>
            </a:fld>
            <a:endParaRPr lang="fr-CA"/>
          </a:p>
        </p:txBody>
      </p:sp>
    </p:spTree>
    <p:extLst>
      <p:ext uri="{BB962C8B-B14F-4D97-AF65-F5344CB8AC3E}">
        <p14:creationId xmlns:p14="http://schemas.microsoft.com/office/powerpoint/2010/main" val="3887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AFCE897-1A02-478A-BC89-C9B491717668}" type="datetime1">
              <a:rPr lang="fr-CA" smtClean="0"/>
              <a:t>2025-04-28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CB3C9D6-9287-4C3F-9189-33E9DA85BFC6}" type="slidenum">
              <a:rPr lang="fr-CA" smtClean="0"/>
              <a:t>‹N°›</a:t>
            </a:fld>
            <a:endParaRPr lang="fr-CA"/>
          </a:p>
        </p:txBody>
      </p:sp>
    </p:spTree>
    <p:extLst>
      <p:ext uri="{BB962C8B-B14F-4D97-AF65-F5344CB8AC3E}">
        <p14:creationId xmlns:p14="http://schemas.microsoft.com/office/powerpoint/2010/main" val="11156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F65F30-CD44-4759-90EB-7F1B5BAC0510}" type="datetime1">
              <a:rPr lang="fr-CA" smtClean="0"/>
              <a:t>2025-04-28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CB3C9D6-9287-4C3F-9189-33E9DA85BFC6}" type="slidenum">
              <a:rPr lang="fr-CA" smtClean="0"/>
              <a:t>‹N°›</a:t>
            </a:fld>
            <a:endParaRPr lang="fr-CA"/>
          </a:p>
        </p:txBody>
      </p:sp>
    </p:spTree>
    <p:extLst>
      <p:ext uri="{BB962C8B-B14F-4D97-AF65-F5344CB8AC3E}">
        <p14:creationId xmlns:p14="http://schemas.microsoft.com/office/powerpoint/2010/main" val="172357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493F69-F1C3-46EA-A9D4-63FCD44CB363}" type="datetime1">
              <a:rPr lang="fr-CA" smtClean="0"/>
              <a:t>2025-04-28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CB3C9D6-9287-4C3F-9189-33E9DA85BFC6}" type="slidenum">
              <a:rPr lang="fr-CA" smtClean="0"/>
              <a:t>‹N°›</a:t>
            </a:fld>
            <a:endParaRPr lang="fr-CA"/>
          </a:p>
        </p:txBody>
      </p:sp>
    </p:spTree>
    <p:extLst>
      <p:ext uri="{BB962C8B-B14F-4D97-AF65-F5344CB8AC3E}">
        <p14:creationId xmlns:p14="http://schemas.microsoft.com/office/powerpoint/2010/main" val="110505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07B3D46-0A2A-4646-9532-0AB3B9974D2E}" type="datetime1">
              <a:rPr lang="fr-CA" smtClean="0"/>
              <a:t>2025-04-28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CB3C9D6-9287-4C3F-9189-33E9DA85BFC6}" type="slidenum">
              <a:rPr lang="fr-CA" smtClean="0"/>
              <a:t>‹N°›</a:t>
            </a:fld>
            <a:endParaRPr lang="fr-CA"/>
          </a:p>
        </p:txBody>
      </p:sp>
    </p:spTree>
    <p:extLst>
      <p:ext uri="{BB962C8B-B14F-4D97-AF65-F5344CB8AC3E}">
        <p14:creationId xmlns:p14="http://schemas.microsoft.com/office/powerpoint/2010/main" val="16476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6F6E2AD-40C3-48B1-8BD4-F54301AEF3E0}" type="datetime1">
              <a:rPr lang="fr-CA" smtClean="0"/>
              <a:t>2025-04-28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CB3C9D6-9287-4C3F-9189-33E9DA85BFC6}" type="slidenum">
              <a:rPr lang="fr-CA" smtClean="0"/>
              <a:t>‹N°›</a:t>
            </a:fld>
            <a:endParaRPr lang="fr-CA"/>
          </a:p>
        </p:txBody>
      </p:sp>
    </p:spTree>
    <p:extLst>
      <p:ext uri="{BB962C8B-B14F-4D97-AF65-F5344CB8AC3E}">
        <p14:creationId xmlns:p14="http://schemas.microsoft.com/office/powerpoint/2010/main" val="419171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5CDB739-C260-4F55-8DF4-62DE29E39BF8}" type="datetime1">
              <a:rPr lang="fr-CA" smtClean="0"/>
              <a:t>2025-04-28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8CB3C9D6-9287-4C3F-9189-33E9DA85BFC6}" type="slidenum">
              <a:rPr lang="fr-CA" smtClean="0"/>
              <a:t>‹N°›</a:t>
            </a:fld>
            <a:endParaRPr lang="fr-CA"/>
          </a:p>
        </p:txBody>
      </p:sp>
    </p:spTree>
    <p:extLst>
      <p:ext uri="{BB962C8B-B14F-4D97-AF65-F5344CB8AC3E}">
        <p14:creationId xmlns:p14="http://schemas.microsoft.com/office/powerpoint/2010/main" val="232841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468E3AC-CA7B-4A01-9A3E-0EF3085A89E5}" type="datetime1">
              <a:rPr lang="fr-CA" smtClean="0"/>
              <a:t>2025-04-28</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8CB3C9D6-9287-4C3F-9189-33E9DA85BFC6}" type="slidenum">
              <a:rPr lang="fr-CA" smtClean="0"/>
              <a:t>‹N°›</a:t>
            </a:fld>
            <a:endParaRPr lang="fr-CA"/>
          </a:p>
        </p:txBody>
      </p:sp>
    </p:spTree>
    <p:extLst>
      <p:ext uri="{BB962C8B-B14F-4D97-AF65-F5344CB8AC3E}">
        <p14:creationId xmlns:p14="http://schemas.microsoft.com/office/powerpoint/2010/main" val="36511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E086B-69FD-4EC5-BD4E-08EE470CBD1D}" type="datetime1">
              <a:rPr lang="fr-CA" smtClean="0"/>
              <a:t>2025-04-28</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8CB3C9D6-9287-4C3F-9189-33E9DA85BFC6}" type="slidenum">
              <a:rPr lang="fr-CA" smtClean="0"/>
              <a:t>‹N°›</a:t>
            </a:fld>
            <a:endParaRPr lang="fr-CA"/>
          </a:p>
        </p:txBody>
      </p:sp>
    </p:spTree>
    <p:extLst>
      <p:ext uri="{BB962C8B-B14F-4D97-AF65-F5344CB8AC3E}">
        <p14:creationId xmlns:p14="http://schemas.microsoft.com/office/powerpoint/2010/main" val="391123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18ADC01-8AB3-4255-8856-84AE54D8A749}" type="datetime1">
              <a:rPr lang="fr-CA" smtClean="0"/>
              <a:t>2025-04-28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CB3C9D6-9287-4C3F-9189-33E9DA85BFC6}" type="slidenum">
              <a:rPr lang="fr-CA" smtClean="0"/>
              <a:t>‹N°›</a:t>
            </a:fld>
            <a:endParaRPr lang="fr-CA"/>
          </a:p>
        </p:txBody>
      </p:sp>
    </p:spTree>
    <p:extLst>
      <p:ext uri="{BB962C8B-B14F-4D97-AF65-F5344CB8AC3E}">
        <p14:creationId xmlns:p14="http://schemas.microsoft.com/office/powerpoint/2010/main" val="303019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F8F3219-95CD-4E1C-B60B-013D27F348B5}" type="datetime1">
              <a:rPr lang="fr-CA" smtClean="0"/>
              <a:t>2025-04-28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CB3C9D6-9287-4C3F-9189-33E9DA85BFC6}" type="slidenum">
              <a:rPr lang="fr-CA" smtClean="0"/>
              <a:t>‹N°›</a:t>
            </a:fld>
            <a:endParaRPr lang="fr-CA"/>
          </a:p>
        </p:txBody>
      </p:sp>
    </p:spTree>
    <p:extLst>
      <p:ext uri="{BB962C8B-B14F-4D97-AF65-F5344CB8AC3E}">
        <p14:creationId xmlns:p14="http://schemas.microsoft.com/office/powerpoint/2010/main" val="28460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5D959308-03BF-47A2-ADAD-D6020F7B7C17}" type="datetime1">
              <a:rPr lang="fr-CA" smtClean="0"/>
              <a:t>2025-04-28</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CB3C9D6-9287-4C3F-9189-33E9DA85BFC6}" type="slidenum">
              <a:rPr lang="fr-CA" smtClean="0"/>
              <a:t>‹N°›</a:t>
            </a:fld>
            <a:endParaRPr lang="fr-CA"/>
          </a:p>
        </p:txBody>
      </p:sp>
    </p:spTree>
    <p:extLst>
      <p:ext uri="{BB962C8B-B14F-4D97-AF65-F5344CB8AC3E}">
        <p14:creationId xmlns:p14="http://schemas.microsoft.com/office/powerpoint/2010/main" val="13114403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devoir.com/opinion/libre-opinion/560412/libre-opinion-legault-n-est-pas-le-bienvenu-au-defile-de-la-fiert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ledevoir.com/opinion/idees/560598/soyez-les-bienvenus-au-defile-de-fierte-montrea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5706B244-CB69-A590-B3A8-69F60B363165}"/>
              </a:ext>
            </a:extLst>
          </p:cNvPr>
          <p:cNvSpPr txBox="1">
            <a:spLocks/>
          </p:cNvSpPr>
          <p:nvPr/>
        </p:nvSpPr>
        <p:spPr>
          <a:xfrm>
            <a:off x="3570515" y="403746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dirty="0"/>
              <a:t>Projet </a:t>
            </a:r>
            <a:r>
              <a:rPr lang="fr-CA" dirty="0" err="1"/>
              <a:t>Atopos</a:t>
            </a:r>
            <a:r>
              <a:rPr lang="fr-CA" dirty="0"/>
              <a:t> </a:t>
            </a:r>
          </a:p>
          <a:p>
            <a:r>
              <a:rPr lang="fr-CA" dirty="0"/>
              <a:t>Module 11</a:t>
            </a:r>
          </a:p>
          <a:p>
            <a:r>
              <a:rPr lang="fr-CA" dirty="0"/>
              <a:t>Perspectives queers</a:t>
            </a:r>
          </a:p>
        </p:txBody>
      </p:sp>
      <p:sp>
        <p:nvSpPr>
          <p:cNvPr id="5" name="Titre 3">
            <a:extLst>
              <a:ext uri="{FF2B5EF4-FFF2-40B4-BE49-F238E27FC236}">
                <a16:creationId xmlns:a16="http://schemas.microsoft.com/office/drawing/2014/main" id="{25DB92A0-14A7-E367-EA67-21F1FB163E70}"/>
              </a:ext>
            </a:extLst>
          </p:cNvPr>
          <p:cNvSpPr txBox="1">
            <a:spLocks/>
          </p:cNvSpPr>
          <p:nvPr/>
        </p:nvSpPr>
        <p:spPr>
          <a:xfrm>
            <a:off x="6367054" y="536873"/>
            <a:ext cx="5491571" cy="15140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CA" dirty="0"/>
          </a:p>
        </p:txBody>
      </p:sp>
      <p:sp>
        <p:nvSpPr>
          <p:cNvPr id="6" name="Explosion : 14 points 5">
            <a:extLst>
              <a:ext uri="{FF2B5EF4-FFF2-40B4-BE49-F238E27FC236}">
                <a16:creationId xmlns:a16="http://schemas.microsoft.com/office/drawing/2014/main" id="{BEE6A903-3FFC-5CC1-D775-757319948E19}"/>
              </a:ext>
            </a:extLst>
          </p:cNvPr>
          <p:cNvSpPr/>
          <p:nvPr/>
        </p:nvSpPr>
        <p:spPr>
          <a:xfrm>
            <a:off x="333375" y="-264886"/>
            <a:ext cx="4093028" cy="4542971"/>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rgbClr val="000000"/>
                </a:solidFill>
              </a:rPr>
              <a:t>À insérer : image de présentation à l’exemple de la version 1 </a:t>
            </a:r>
          </a:p>
        </p:txBody>
      </p:sp>
      <p:pic>
        <p:nvPicPr>
          <p:cNvPr id="7" name="titre-module2.png" descr="titre-module2.png">
            <a:extLst>
              <a:ext uri="{FF2B5EF4-FFF2-40B4-BE49-F238E27FC236}">
                <a16:creationId xmlns:a16="http://schemas.microsoft.com/office/drawing/2014/main" id="{B23A579D-1551-63F9-49A5-033171287A2A}"/>
              </a:ext>
            </a:extLst>
          </p:cNvPr>
          <p:cNvPicPr>
            <a:picLocks noChangeAspect="1"/>
          </p:cNvPicPr>
          <p:nvPr/>
        </p:nvPicPr>
        <p:blipFill>
          <a:blip r:embed="rId3"/>
          <a:stretch>
            <a:fillRect/>
          </a:stretch>
        </p:blipFill>
        <p:spPr>
          <a:xfrm>
            <a:off x="391749" y="3197009"/>
            <a:ext cx="5478594" cy="3081709"/>
          </a:xfrm>
          <a:prstGeom prst="rect">
            <a:avLst/>
          </a:prstGeom>
          <a:ln w="12700">
            <a:miter lim="400000"/>
          </a:ln>
        </p:spPr>
      </p:pic>
    </p:spTree>
    <p:extLst>
      <p:ext uri="{BB962C8B-B14F-4D97-AF65-F5344CB8AC3E}">
        <p14:creationId xmlns:p14="http://schemas.microsoft.com/office/powerpoint/2010/main" val="275814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92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BD1A916-E1AB-4A36-9BA5-00A83B4F3D98}"/>
              </a:ext>
            </a:extLst>
          </p:cNvPr>
          <p:cNvSpPr>
            <a:spLocks noGrp="1"/>
          </p:cNvSpPr>
          <p:nvPr>
            <p:ph type="title"/>
          </p:nvPr>
        </p:nvSpPr>
        <p:spPr>
          <a:xfrm>
            <a:off x="640080" y="325369"/>
            <a:ext cx="4368602" cy="1956841"/>
          </a:xfrm>
        </p:spPr>
        <p:txBody>
          <a:bodyPr anchor="b">
            <a:normAutofit/>
          </a:bodyPr>
          <a:lstStyle/>
          <a:p>
            <a:r>
              <a:rPr lang="fr-CA" sz="4200" b="0" i="0">
                <a:effectLst/>
                <a:latin typeface="WordVisi_MSFontService"/>
              </a:rPr>
              <a:t>Approche progressiste queer</a:t>
            </a:r>
            <a:endParaRPr lang="fr-CA" sz="4200"/>
          </a:p>
        </p:txBody>
      </p:sp>
      <p:sp>
        <p:nvSpPr>
          <p:cNvPr id="92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FF7012C-BAE2-ECE7-99A0-4FC32316174C}"/>
              </a:ext>
            </a:extLst>
          </p:cNvPr>
          <p:cNvSpPr>
            <a:spLocks noGrp="1"/>
          </p:cNvSpPr>
          <p:nvPr>
            <p:ph idx="1"/>
          </p:nvPr>
        </p:nvSpPr>
        <p:spPr>
          <a:xfrm>
            <a:off x="367384" y="2736374"/>
            <a:ext cx="4641298" cy="3985101"/>
          </a:xfrm>
        </p:spPr>
        <p:txBody>
          <a:bodyPr>
            <a:normAutofit fontScale="92500" lnSpcReduction="10000"/>
          </a:bodyPr>
          <a:lstStyle/>
          <a:p>
            <a:pPr rtl="0" fontAlgn="base">
              <a:buFont typeface="Arial" panose="020B0604020202020204" pitchFamily="34" charset="0"/>
              <a:buChar char="•"/>
            </a:pPr>
            <a:r>
              <a:rPr lang="fr-CA" sz="3000" dirty="0">
                <a:latin typeface="Times New Roman" panose="02020603050405020304" pitchFamily="18" charset="0"/>
              </a:rPr>
              <a:t>Elle r</a:t>
            </a:r>
            <a:r>
              <a:rPr lang="fr-CA" sz="3000" b="0" i="0" dirty="0">
                <a:effectLst/>
                <a:latin typeface="Times New Roman" panose="02020603050405020304" pitchFamily="18" charset="0"/>
              </a:rPr>
              <a:t>emet davantage en question la </a:t>
            </a:r>
            <a:r>
              <a:rPr lang="fr-CA" sz="3000" b="0" i="0" dirty="0" err="1">
                <a:effectLst/>
                <a:latin typeface="Times New Roman" panose="02020603050405020304" pitchFamily="18" charset="0"/>
              </a:rPr>
              <a:t>cishétéronormativité</a:t>
            </a:r>
            <a:r>
              <a:rPr lang="fr-CA" sz="3000" b="0" i="0" dirty="0">
                <a:effectLst/>
                <a:latin typeface="Times New Roman" panose="02020603050405020304" pitchFamily="18" charset="0"/>
              </a:rPr>
              <a:t> et souhaite des changements sociaux plus larges.  </a:t>
            </a:r>
          </a:p>
          <a:p>
            <a:pPr rtl="0" fontAlgn="base">
              <a:buFont typeface="Arial" panose="020B0604020202020204" pitchFamily="34" charset="0"/>
              <a:buChar char="•"/>
            </a:pPr>
            <a:r>
              <a:rPr lang="fr-CA" sz="3000" b="0" i="0" dirty="0">
                <a:effectLst/>
                <a:latin typeface="Times New Roman" panose="02020603050405020304" pitchFamily="18" charset="0"/>
              </a:rPr>
              <a:t>Elle favorise la création d’organisations et d’espaces pour et par les communautés concernées (bars, défilé de la Fierté, bibliothèques queers, etc.). </a:t>
            </a:r>
          </a:p>
          <a:p>
            <a:endParaRPr lang="fr-CA" sz="2200" dirty="0"/>
          </a:p>
        </p:txBody>
      </p:sp>
      <p:pic>
        <p:nvPicPr>
          <p:cNvPr id="9218" name="Picture 2" descr="rainbow colors">
            <a:extLst>
              <a:ext uri="{FF2B5EF4-FFF2-40B4-BE49-F238E27FC236}">
                <a16:creationId xmlns:a16="http://schemas.microsoft.com/office/drawing/2014/main" id="{8223C900-6EFA-7C0A-EDA0-BDBBED02A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84" r="1821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6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5C48410-96A8-49B0-0FC2-751C1A31025C}"/>
              </a:ext>
            </a:extLst>
          </p:cNvPr>
          <p:cNvSpPr>
            <a:spLocks noGrp="1"/>
          </p:cNvSpPr>
          <p:nvPr>
            <p:ph type="title"/>
          </p:nvPr>
        </p:nvSpPr>
        <p:spPr>
          <a:xfrm>
            <a:off x="640080" y="325369"/>
            <a:ext cx="4368602" cy="1956841"/>
          </a:xfrm>
        </p:spPr>
        <p:txBody>
          <a:bodyPr anchor="b">
            <a:normAutofit/>
          </a:bodyPr>
          <a:lstStyle/>
          <a:p>
            <a:r>
              <a:rPr lang="fr-CA" sz="4200" b="0" i="0" dirty="0">
                <a:effectLst/>
                <a:latin typeface="Times New Roman" panose="02020603050405020304" pitchFamily="18" charset="0"/>
              </a:rPr>
              <a:t>Approche progressiste radicale </a:t>
            </a:r>
            <a:endParaRPr lang="fr-CA" sz="4200" dirty="0"/>
          </a:p>
        </p:txBody>
      </p:sp>
      <p:sp>
        <p:nvSpPr>
          <p:cNvPr id="102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ACE8A63-34C7-E482-3C9C-C22B102C04CA}"/>
              </a:ext>
            </a:extLst>
          </p:cNvPr>
          <p:cNvSpPr>
            <a:spLocks noGrp="1"/>
          </p:cNvSpPr>
          <p:nvPr>
            <p:ph idx="1"/>
          </p:nvPr>
        </p:nvSpPr>
        <p:spPr>
          <a:xfrm>
            <a:off x="308472" y="2872898"/>
            <a:ext cx="4700210" cy="3775425"/>
          </a:xfrm>
        </p:spPr>
        <p:txBody>
          <a:bodyPr>
            <a:normAutofit/>
          </a:bodyPr>
          <a:lstStyle/>
          <a:p>
            <a:pPr rtl="0" fontAlgn="base">
              <a:buFont typeface="Arial" panose="020B0604020202020204" pitchFamily="34" charset="0"/>
              <a:buChar char="•"/>
            </a:pPr>
            <a:r>
              <a:rPr lang="fr-CA" dirty="0">
                <a:latin typeface="Times New Roman" panose="02020603050405020304" pitchFamily="18" charset="0"/>
              </a:rPr>
              <a:t>A</a:t>
            </a:r>
            <a:r>
              <a:rPr lang="fr-CA" b="0" i="0" dirty="0">
                <a:effectLst/>
                <a:latin typeface="Times New Roman" panose="02020603050405020304" pitchFamily="18" charset="0"/>
              </a:rPr>
              <a:t>bolition de l’État souhaitée. </a:t>
            </a:r>
          </a:p>
          <a:p>
            <a:pPr rtl="0" fontAlgn="base">
              <a:buFont typeface="Arial" panose="020B0604020202020204" pitchFamily="34" charset="0"/>
              <a:buChar char="•"/>
            </a:pPr>
            <a:r>
              <a:rPr lang="fr-CA" b="0" i="0" dirty="0">
                <a:effectLst/>
                <a:latin typeface="Times New Roman" panose="02020603050405020304" pitchFamily="18" charset="0"/>
              </a:rPr>
              <a:t>Abolition des systèmes d’oppression (colonialisme, </a:t>
            </a:r>
            <a:r>
              <a:rPr lang="fr-CA" b="0" i="0" dirty="0" err="1">
                <a:effectLst/>
                <a:latin typeface="Times New Roman" panose="02020603050405020304" pitchFamily="18" charset="0"/>
              </a:rPr>
              <a:t>cishétéronormativité</a:t>
            </a:r>
            <a:r>
              <a:rPr lang="fr-CA" b="0" i="0" dirty="0">
                <a:effectLst/>
                <a:latin typeface="Times New Roman" panose="02020603050405020304" pitchFamily="18" charset="0"/>
              </a:rPr>
              <a:t>, capitalisme, etc.).  </a:t>
            </a:r>
          </a:p>
          <a:p>
            <a:pPr rtl="0" fontAlgn="base">
              <a:buFont typeface="Arial" panose="020B0604020202020204" pitchFamily="34" charset="0"/>
              <a:buChar char="•"/>
            </a:pPr>
            <a:r>
              <a:rPr lang="fr-CA" b="0" i="0" dirty="0">
                <a:effectLst/>
                <a:latin typeface="Times New Roman" panose="02020603050405020304" pitchFamily="18" charset="0"/>
              </a:rPr>
              <a:t>Transformation sociétale large et profonde plutôt que l’assimilation et les réformes.</a:t>
            </a:r>
          </a:p>
          <a:p>
            <a:endParaRPr lang="fr-CA" sz="2200" dirty="0"/>
          </a:p>
        </p:txBody>
      </p:sp>
      <p:pic>
        <p:nvPicPr>
          <p:cNvPr id="10242" name="Picture 2" descr="undefined">
            <a:extLst>
              <a:ext uri="{FF2B5EF4-FFF2-40B4-BE49-F238E27FC236}">
                <a16:creationId xmlns:a16="http://schemas.microsoft.com/office/drawing/2014/main" id="{E6886D31-0A5B-ECA6-893F-8F79E6077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398" r="13400" b="2"/>
          <a:stretch/>
        </p:blipFill>
        <p:spPr bwMode="auto">
          <a:xfrm>
            <a:off x="531017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2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4" name="Rectangle 1127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4578DC0-4C94-7D4F-0381-61C23DF7B778}"/>
              </a:ext>
            </a:extLst>
          </p:cNvPr>
          <p:cNvSpPr>
            <a:spLocks noGrp="1"/>
          </p:cNvSpPr>
          <p:nvPr>
            <p:ph type="title"/>
          </p:nvPr>
        </p:nvSpPr>
        <p:spPr>
          <a:xfrm>
            <a:off x="640080" y="325369"/>
            <a:ext cx="4368602" cy="1956841"/>
          </a:xfrm>
        </p:spPr>
        <p:txBody>
          <a:bodyPr anchor="b">
            <a:normAutofit/>
          </a:bodyPr>
          <a:lstStyle/>
          <a:p>
            <a:r>
              <a:rPr lang="fr-CA" sz="5400" b="0" i="0">
                <a:effectLst/>
                <a:latin typeface="WordVisi_MSFontService"/>
              </a:rPr>
              <a:t>Comparaison des approches </a:t>
            </a:r>
            <a:endParaRPr lang="fr-CA" sz="5400"/>
          </a:p>
        </p:txBody>
      </p:sp>
      <p:sp>
        <p:nvSpPr>
          <p:cNvPr id="1127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FCDC804-C9FE-7BD2-E868-549A534FAB70}"/>
              </a:ext>
            </a:extLst>
          </p:cNvPr>
          <p:cNvSpPr>
            <a:spLocks noGrp="1"/>
          </p:cNvSpPr>
          <p:nvPr>
            <p:ph idx="1"/>
          </p:nvPr>
        </p:nvSpPr>
        <p:spPr>
          <a:xfrm>
            <a:off x="188536" y="2817483"/>
            <a:ext cx="4958499" cy="3903992"/>
          </a:xfrm>
        </p:spPr>
        <p:txBody>
          <a:bodyPr>
            <a:normAutofit fontScale="92500" lnSpcReduction="10000"/>
          </a:bodyPr>
          <a:lstStyle/>
          <a:p>
            <a:pPr fontAlgn="base"/>
            <a:r>
              <a:rPr lang="fr-CA" b="1" i="0" dirty="0">
                <a:effectLst/>
                <a:latin typeface="Times New Roman" panose="02020603050405020304" pitchFamily="18" charset="0"/>
              </a:rPr>
              <a:t>Approches libérale et progressiste : </a:t>
            </a:r>
            <a:r>
              <a:rPr lang="fr-CA" b="0" i="0" dirty="0">
                <a:effectLst/>
                <a:latin typeface="Times New Roman" panose="02020603050405020304" pitchFamily="18" charset="0"/>
              </a:rPr>
              <a:t>l’État est un élément nécessaire (lois et financement des groupes communautaires). </a:t>
            </a:r>
          </a:p>
          <a:p>
            <a:pPr fontAlgn="base"/>
            <a:r>
              <a:rPr lang="fr-CA" b="1" i="0" dirty="0">
                <a:effectLst/>
                <a:latin typeface="Times New Roman" panose="02020603050405020304" pitchFamily="18" charset="0"/>
              </a:rPr>
              <a:t>Approche radicale : </a:t>
            </a:r>
            <a:r>
              <a:rPr lang="fr-CA" b="0" i="0" dirty="0">
                <a:effectLst/>
                <a:latin typeface="Times New Roman" panose="02020603050405020304" pitchFamily="18" charset="0"/>
              </a:rPr>
              <a:t>l’État renforce les cadres hétéronormatifs et des institutions comme la famille traditionnelle nucléaire doivent être abolies pour que cesse la violence.  </a:t>
            </a:r>
          </a:p>
          <a:p>
            <a:endParaRPr lang="fr-CA" sz="2200" dirty="0"/>
          </a:p>
        </p:txBody>
      </p:sp>
      <p:pic>
        <p:nvPicPr>
          <p:cNvPr id="5" name="Picture 4">
            <a:extLst>
              <a:ext uri="{FF2B5EF4-FFF2-40B4-BE49-F238E27FC236}">
                <a16:creationId xmlns:a16="http://schemas.microsoft.com/office/drawing/2014/main" id="{6617274D-C2AF-E052-8F23-D24EC42AE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59" r="1508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31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1229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D5B25E-77F0-0310-6A6A-C215260D12AC}"/>
              </a:ext>
            </a:extLst>
          </p:cNvPr>
          <p:cNvSpPr>
            <a:spLocks noGrp="1"/>
          </p:cNvSpPr>
          <p:nvPr>
            <p:ph type="title"/>
          </p:nvPr>
        </p:nvSpPr>
        <p:spPr>
          <a:xfrm>
            <a:off x="640080" y="325369"/>
            <a:ext cx="4368602" cy="1956841"/>
          </a:xfrm>
        </p:spPr>
        <p:txBody>
          <a:bodyPr anchor="b">
            <a:normAutofit/>
          </a:bodyPr>
          <a:lstStyle/>
          <a:p>
            <a:r>
              <a:rPr lang="fr-CA" sz="3400" b="0" i="0" dirty="0">
                <a:effectLst/>
                <a:latin typeface="Times New Roman" panose="02020603050405020304" pitchFamily="18" charset="0"/>
              </a:rPr>
              <a:t>Exercice  : réactions à la présence de Legault à la Fierté (2019)</a:t>
            </a:r>
            <a:endParaRPr lang="fr-CA" sz="3400" dirty="0"/>
          </a:p>
        </p:txBody>
      </p:sp>
      <p:sp>
        <p:nvSpPr>
          <p:cNvPr id="1229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EA77F80-B794-411C-5A97-084DC5767771}"/>
              </a:ext>
            </a:extLst>
          </p:cNvPr>
          <p:cNvSpPr>
            <a:spLocks noGrp="1"/>
          </p:cNvSpPr>
          <p:nvPr>
            <p:ph idx="1"/>
          </p:nvPr>
        </p:nvSpPr>
        <p:spPr>
          <a:xfrm>
            <a:off x="143219" y="2872899"/>
            <a:ext cx="5166957" cy="3848576"/>
          </a:xfrm>
        </p:spPr>
        <p:txBody>
          <a:bodyPr>
            <a:normAutofit/>
          </a:bodyPr>
          <a:lstStyle/>
          <a:p>
            <a:pPr rtl="0" fontAlgn="base">
              <a:buFont typeface="Arial" panose="020B0604020202020204" pitchFamily="34" charset="0"/>
              <a:buChar char="•"/>
            </a:pPr>
            <a:r>
              <a:rPr lang="fr-CA" sz="2400" b="0" i="0" dirty="0">
                <a:effectLst/>
                <a:latin typeface="Times New Roman" panose="02020603050405020304" pitchFamily="18" charset="0"/>
              </a:rPr>
              <a:t>Comparez les deux lettres d’opinion ci-dessous. À quelle tendance du mouvement queer peut être associée  chacune des lettres?   </a:t>
            </a:r>
          </a:p>
          <a:p>
            <a:pPr rtl="0" fontAlgn="base">
              <a:buFont typeface="Arial" panose="020B0604020202020204" pitchFamily="34" charset="0"/>
              <a:buChar char="•"/>
            </a:pPr>
            <a:r>
              <a:rPr lang="fr-CA" sz="2400" b="0" i="0" dirty="0">
                <a:effectLst/>
                <a:latin typeface="Times New Roman" panose="02020603050405020304" pitchFamily="18" charset="0"/>
              </a:rPr>
              <a:t>Quelles sont les raisons qui justifient votre réponse? Que pensez-vous de ce débat?  </a:t>
            </a:r>
          </a:p>
          <a:p>
            <a:pPr rtl="0" fontAlgn="base">
              <a:buFont typeface="Arial" panose="020B0604020202020204" pitchFamily="34" charset="0"/>
              <a:buChar char="•"/>
            </a:pPr>
            <a:r>
              <a:rPr lang="fr-CA" sz="1500" b="0" i="0" u="sng" strike="noStrike" dirty="0">
                <a:effectLst/>
                <a:latin typeface="Times New Roman" panose="02020603050405020304" pitchFamily="18" charset="0"/>
                <a:hlinkClick r:id="rId3"/>
              </a:rPr>
              <a:t>https://www.ledevoir.com/opinion/libre-opinion/560412/libre-opinion-legault-n-est-pas-le-bienvenu-au-defile-de-la-fierte</a:t>
            </a:r>
            <a:r>
              <a:rPr lang="fr-CA" sz="1500" b="0" i="0" dirty="0">
                <a:effectLst/>
                <a:latin typeface="Times New Roman" panose="02020603050405020304" pitchFamily="18" charset="0"/>
              </a:rPr>
              <a:t>  </a:t>
            </a:r>
          </a:p>
          <a:p>
            <a:pPr rtl="0" fontAlgn="base">
              <a:buFont typeface="Arial" panose="020B0604020202020204" pitchFamily="34" charset="0"/>
              <a:buChar char="•"/>
            </a:pPr>
            <a:r>
              <a:rPr lang="fr-CA" sz="1500" b="0" i="0" u="sng" strike="noStrike" dirty="0">
                <a:effectLst/>
                <a:latin typeface="Times New Roman" panose="02020603050405020304" pitchFamily="18" charset="0"/>
                <a:hlinkClick r:id="rId4"/>
              </a:rPr>
              <a:t>https://www.ledevoir.com/opinion/idees/560598/soyez-les-bienvenus-au-defile-de-fierte-montreal</a:t>
            </a:r>
            <a:r>
              <a:rPr lang="fr-CA" sz="1500" b="0" i="0" dirty="0">
                <a:effectLst/>
                <a:latin typeface="Times New Roman" panose="02020603050405020304" pitchFamily="18" charset="0"/>
              </a:rPr>
              <a:t> </a:t>
            </a:r>
          </a:p>
          <a:p>
            <a:endParaRPr lang="fr-CA" sz="1500" dirty="0"/>
          </a:p>
        </p:txBody>
      </p:sp>
      <p:pic>
        <p:nvPicPr>
          <p:cNvPr id="12290" name="Picture 2" descr="undefined">
            <a:extLst>
              <a:ext uri="{FF2B5EF4-FFF2-40B4-BE49-F238E27FC236}">
                <a16:creationId xmlns:a16="http://schemas.microsoft.com/office/drawing/2014/main" id="{4AEC89F2-3AF9-7513-EB0A-1EF706E9D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858" r="818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85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4" name="Rectangle 13323">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9B64AEA-2DE8-EB42-656A-27B710A1F2FE}"/>
              </a:ext>
            </a:extLst>
          </p:cNvPr>
          <p:cNvSpPr>
            <a:spLocks noGrp="1"/>
          </p:cNvSpPr>
          <p:nvPr>
            <p:ph type="title"/>
          </p:nvPr>
        </p:nvSpPr>
        <p:spPr>
          <a:xfrm>
            <a:off x="640080" y="329184"/>
            <a:ext cx="6894576" cy="1783080"/>
          </a:xfrm>
        </p:spPr>
        <p:txBody>
          <a:bodyPr anchor="b">
            <a:normAutofit/>
          </a:bodyPr>
          <a:lstStyle/>
          <a:p>
            <a:r>
              <a:rPr lang="fr-CA" sz="5400" dirty="0">
                <a:latin typeface="WordVisi_MSFontService"/>
              </a:rPr>
              <a:t>L</a:t>
            </a:r>
            <a:r>
              <a:rPr lang="fr-CA" sz="5400" b="0" i="0" dirty="0">
                <a:effectLst/>
                <a:latin typeface="WordVisi_MSFontService"/>
              </a:rPr>
              <a:t>uttes multiples</a:t>
            </a:r>
            <a:endParaRPr lang="fr-CA" sz="5400" dirty="0"/>
          </a:p>
        </p:txBody>
      </p:sp>
      <p:sp>
        <p:nvSpPr>
          <p:cNvPr id="1332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D0F5936-2A33-DF8A-4CF6-DA271D16BECE}"/>
              </a:ext>
            </a:extLst>
          </p:cNvPr>
          <p:cNvSpPr>
            <a:spLocks noGrp="1"/>
          </p:cNvSpPr>
          <p:nvPr>
            <p:ph idx="1"/>
          </p:nvPr>
        </p:nvSpPr>
        <p:spPr>
          <a:xfrm>
            <a:off x="143219" y="2459736"/>
            <a:ext cx="7788925" cy="4225162"/>
          </a:xfrm>
        </p:spPr>
        <p:txBody>
          <a:bodyPr>
            <a:normAutofit/>
          </a:bodyPr>
          <a:lstStyle/>
          <a:p>
            <a:pPr rtl="0" fontAlgn="base">
              <a:buFont typeface="Arial" panose="020B0604020202020204" pitchFamily="34" charset="0"/>
              <a:buChar char="•"/>
            </a:pPr>
            <a:r>
              <a:rPr lang="fr-CA" b="0" i="0" dirty="0">
                <a:effectLst/>
                <a:latin typeface="Times New Roman" panose="02020603050405020304" pitchFamily="18" charset="0"/>
              </a:rPr>
              <a:t>Le mouvement queer s’entrelace avec d’autres luttes pour la justice sociale (les mouvements antiracistes et féministes).  </a:t>
            </a:r>
          </a:p>
          <a:p>
            <a:pPr rtl="0" fontAlgn="base">
              <a:buFont typeface="Arial" panose="020B0604020202020204" pitchFamily="34" charset="0"/>
              <a:buChar char="•"/>
            </a:pPr>
            <a:r>
              <a:rPr lang="fr-CA" b="0" i="0" dirty="0">
                <a:effectLst/>
                <a:latin typeface="Times New Roman" panose="02020603050405020304" pitchFamily="18" charset="0"/>
              </a:rPr>
              <a:t>Il existe des tensions possibles avec d’autres mouvements sociaux. Par exemple, le mouvement féministe est parfois critiqué pour être transphobe.</a:t>
            </a:r>
          </a:p>
          <a:p>
            <a:pPr rtl="0" fontAlgn="base">
              <a:buFont typeface="Arial" panose="020B0604020202020204" pitchFamily="34" charset="0"/>
              <a:buChar char="•"/>
            </a:pPr>
            <a:r>
              <a:rPr lang="fr-CA" b="0" i="0" dirty="0">
                <a:effectLst/>
                <a:latin typeface="Times New Roman" panose="02020603050405020304" pitchFamily="18" charset="0"/>
              </a:rPr>
              <a:t>Les théories queers analysent les liens entre racisme, capitalisme, transphobie et homophobie. </a:t>
            </a:r>
          </a:p>
          <a:p>
            <a:endParaRPr lang="fr-CA" sz="2200" dirty="0"/>
          </a:p>
        </p:txBody>
      </p:sp>
      <p:pic>
        <p:nvPicPr>
          <p:cNvPr id="5" name="Picture 2" descr="undefined">
            <a:extLst>
              <a:ext uri="{FF2B5EF4-FFF2-40B4-BE49-F238E27FC236}">
                <a16:creationId xmlns:a16="http://schemas.microsoft.com/office/drawing/2014/main" id="{57C6C0B3-D74B-A864-25C5-E3AFB4BEB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233" r="-1" b="5993"/>
          <a:stretch/>
        </p:blipFill>
        <p:spPr bwMode="auto">
          <a:xfrm>
            <a:off x="8150763" y="329183"/>
            <a:ext cx="3440369" cy="342996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a:extLst>
              <a:ext uri="{FF2B5EF4-FFF2-40B4-BE49-F238E27FC236}">
                <a16:creationId xmlns:a16="http://schemas.microsoft.com/office/drawing/2014/main" id="{19F68B2F-8BD3-311D-25F5-CD1C02227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 b="9265"/>
          <a:stretch/>
        </p:blipFill>
        <p:spPr bwMode="auto">
          <a:xfrm>
            <a:off x="8262761" y="4079193"/>
            <a:ext cx="3198086"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85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0" name="Rectangle 1433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E3458A-CF78-D194-D466-4758D8A0C29A}"/>
              </a:ext>
            </a:extLst>
          </p:cNvPr>
          <p:cNvSpPr>
            <a:spLocks noGrp="1"/>
          </p:cNvSpPr>
          <p:nvPr>
            <p:ph type="title"/>
          </p:nvPr>
        </p:nvSpPr>
        <p:spPr>
          <a:xfrm>
            <a:off x="572493" y="238539"/>
            <a:ext cx="11018520" cy="1434415"/>
          </a:xfrm>
        </p:spPr>
        <p:txBody>
          <a:bodyPr anchor="b">
            <a:normAutofit/>
          </a:bodyPr>
          <a:lstStyle/>
          <a:p>
            <a:r>
              <a:rPr lang="fr-CA" sz="5400" b="0" i="0">
                <a:effectLst/>
                <a:latin typeface="Times New Roman" panose="02020603050405020304" pitchFamily="18" charset="0"/>
              </a:rPr>
              <a:t>Concepts politiques queers </a:t>
            </a:r>
            <a:endParaRPr lang="fr-CA" sz="5400"/>
          </a:p>
        </p:txBody>
      </p:sp>
      <p:sp>
        <p:nvSpPr>
          <p:cNvPr id="1434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E5388E4-01A1-9D33-D504-62666FFFB445}"/>
              </a:ext>
            </a:extLst>
          </p:cNvPr>
          <p:cNvSpPr>
            <a:spLocks noGrp="1"/>
          </p:cNvSpPr>
          <p:nvPr>
            <p:ph idx="1"/>
          </p:nvPr>
        </p:nvSpPr>
        <p:spPr>
          <a:xfrm>
            <a:off x="572493" y="2071316"/>
            <a:ext cx="6713552" cy="4119172"/>
          </a:xfrm>
        </p:spPr>
        <p:txBody>
          <a:bodyPr anchor="t">
            <a:normAutofit lnSpcReduction="10000"/>
          </a:bodyPr>
          <a:lstStyle/>
          <a:p>
            <a:pPr rtl="0" fontAlgn="base">
              <a:buFont typeface="Arial" panose="020B0604020202020204" pitchFamily="34" charset="0"/>
              <a:buChar char="•"/>
            </a:pPr>
            <a:r>
              <a:rPr lang="fr-CA" sz="3200" b="0" i="0" dirty="0">
                <a:effectLst/>
                <a:latin typeface="Times New Roman" panose="02020603050405020304" pitchFamily="18" charset="0"/>
              </a:rPr>
              <a:t>Homonationalisme : association entre des personnes LGBTQ+ et un nationalisme, utilisé pour mettre en lumière les liens entre l'oppression des communautés du Moyen-Orient et celle des personnes 2ELGBTQIA+.</a:t>
            </a:r>
          </a:p>
          <a:p>
            <a:pPr rtl="0" fontAlgn="base">
              <a:buFont typeface="Arial" panose="020B0604020202020204" pitchFamily="34" charset="0"/>
              <a:buChar char="•"/>
            </a:pPr>
            <a:r>
              <a:rPr lang="fr-CA" sz="3200" b="0" i="1" dirty="0" err="1">
                <a:effectLst/>
                <a:latin typeface="Times New Roman" panose="02020603050405020304" pitchFamily="18" charset="0"/>
              </a:rPr>
              <a:t>Pinkwashing</a:t>
            </a:r>
            <a:r>
              <a:rPr lang="fr-CA" sz="3200" b="0" i="1" dirty="0">
                <a:effectLst/>
                <a:latin typeface="Times New Roman" panose="02020603050405020304" pitchFamily="18" charset="0"/>
              </a:rPr>
              <a:t> </a:t>
            </a:r>
            <a:r>
              <a:rPr lang="fr-CA" sz="3200" b="0" i="0" dirty="0">
                <a:effectLst/>
                <a:latin typeface="Times New Roman" panose="02020603050405020304" pitchFamily="18" charset="0"/>
              </a:rPr>
              <a:t>: utilisation de la promotion des droits 2ELGBTQIA+ pour défendre d’autres intérêts.</a:t>
            </a:r>
            <a:endParaRPr lang="fr-CA" dirty="0"/>
          </a:p>
        </p:txBody>
      </p:sp>
      <p:pic>
        <p:nvPicPr>
          <p:cNvPr id="14338" name="Picture 2" descr="undefined">
            <a:extLst>
              <a:ext uri="{FF2B5EF4-FFF2-40B4-BE49-F238E27FC236}">
                <a16:creationId xmlns:a16="http://schemas.microsoft.com/office/drawing/2014/main" id="{A6C97237-31A1-A1E9-44B8-B5D184E13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152" r="1263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70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CEF07-2CFE-5013-12BE-E5063CF561A4}"/>
              </a:ext>
            </a:extLst>
          </p:cNvPr>
          <p:cNvSpPr>
            <a:spLocks noGrp="1"/>
          </p:cNvSpPr>
          <p:nvPr>
            <p:ph type="title"/>
          </p:nvPr>
        </p:nvSpPr>
        <p:spPr>
          <a:xfrm>
            <a:off x="531784" y="551945"/>
            <a:ext cx="4818888" cy="1481328"/>
          </a:xfrm>
        </p:spPr>
        <p:txBody>
          <a:bodyPr anchor="b">
            <a:normAutofit/>
          </a:bodyPr>
          <a:lstStyle/>
          <a:p>
            <a:r>
              <a:rPr lang="fr-CA" sz="5000" b="0" i="0">
                <a:effectLst/>
                <a:latin typeface="Times New Roman" panose="02020603050405020304" pitchFamily="18" charset="0"/>
              </a:rPr>
              <a:t>Pensée transféministe</a:t>
            </a:r>
            <a:endParaRPr lang="fr-CA" sz="5000"/>
          </a:p>
        </p:txBody>
      </p:sp>
      <p:sp>
        <p:nvSpPr>
          <p:cNvPr id="3" name="Espace réservé du contenu 2">
            <a:extLst>
              <a:ext uri="{FF2B5EF4-FFF2-40B4-BE49-F238E27FC236}">
                <a16:creationId xmlns:a16="http://schemas.microsoft.com/office/drawing/2014/main" id="{88E8E7E8-02F5-D2E8-B63F-DEB5CA127597}"/>
              </a:ext>
            </a:extLst>
          </p:cNvPr>
          <p:cNvSpPr>
            <a:spLocks noGrp="1"/>
          </p:cNvSpPr>
          <p:nvPr>
            <p:ph idx="1"/>
          </p:nvPr>
        </p:nvSpPr>
        <p:spPr>
          <a:xfrm>
            <a:off x="630935" y="2660903"/>
            <a:ext cx="5229689" cy="3960233"/>
          </a:xfrm>
        </p:spPr>
        <p:txBody>
          <a:bodyPr anchor="t">
            <a:normAutofit fontScale="92500" lnSpcReduction="10000"/>
          </a:bodyPr>
          <a:lstStyle/>
          <a:p>
            <a:pPr rtl="0" fontAlgn="base">
              <a:spcBef>
                <a:spcPts val="1200"/>
              </a:spcBef>
              <a:spcAft>
                <a:spcPts val="1200"/>
              </a:spcAft>
            </a:pPr>
            <a:r>
              <a:rPr lang="fr-CA" b="0" i="0" dirty="0">
                <a:effectLst/>
                <a:latin typeface="Times New Roman" panose="02020603050405020304" pitchFamily="18" charset="0"/>
              </a:rPr>
              <a:t>Le transféminisme réévalue les normes de la corporalité et du genre dans une perspective féministe.   </a:t>
            </a:r>
            <a:endParaRPr lang="fr-CA" b="0" i="0" dirty="0">
              <a:effectLst/>
              <a:latin typeface="Segoe UI" panose="020B0502040204020203" pitchFamily="34" charset="0"/>
            </a:endParaRPr>
          </a:p>
          <a:p>
            <a:pPr rtl="0" fontAlgn="base">
              <a:spcBef>
                <a:spcPts val="1200"/>
              </a:spcBef>
              <a:spcAft>
                <a:spcPts val="1200"/>
              </a:spcAft>
            </a:pPr>
            <a:r>
              <a:rPr lang="fr-CA" dirty="0">
                <a:latin typeface="Times New Roman" panose="02020603050405020304" pitchFamily="18" charset="0"/>
              </a:rPr>
              <a:t>Il d</a:t>
            </a:r>
            <a:r>
              <a:rPr lang="fr-CA" b="0" i="0" dirty="0">
                <a:effectLst/>
                <a:latin typeface="Times New Roman" panose="02020603050405020304" pitchFamily="18" charset="0"/>
              </a:rPr>
              <a:t>énonce les violences et</a:t>
            </a:r>
            <a:r>
              <a:rPr lang="fr-CA" dirty="0">
                <a:latin typeface="Times New Roman" panose="02020603050405020304" pitchFamily="18" charset="0"/>
              </a:rPr>
              <a:t> les</a:t>
            </a:r>
            <a:r>
              <a:rPr lang="fr-CA" b="0" i="0" dirty="0">
                <a:effectLst/>
                <a:latin typeface="Times New Roman" panose="02020603050405020304" pitchFamily="18" charset="0"/>
              </a:rPr>
              <a:t> inégalités subies par les femmes queers et trans.  </a:t>
            </a:r>
            <a:endParaRPr lang="fr-CA" b="0" i="0" dirty="0">
              <a:effectLst/>
              <a:latin typeface="Segoe UI" panose="020B0502040204020203" pitchFamily="34" charset="0"/>
            </a:endParaRPr>
          </a:p>
          <a:p>
            <a:pPr rtl="0" fontAlgn="base">
              <a:spcBef>
                <a:spcPts val="1200"/>
              </a:spcBef>
              <a:spcAft>
                <a:spcPts val="1200"/>
              </a:spcAft>
            </a:pPr>
            <a:r>
              <a:rPr lang="fr-CA" dirty="0">
                <a:latin typeface="Times New Roman" panose="02020603050405020304" pitchFamily="18" charset="0"/>
              </a:rPr>
              <a:t>Il m</a:t>
            </a:r>
            <a:r>
              <a:rPr lang="fr-CA" b="0" i="0" dirty="0">
                <a:effectLst/>
                <a:latin typeface="Times New Roman" panose="02020603050405020304" pitchFamily="18" charset="0"/>
              </a:rPr>
              <a:t>ontre que le droit à l’autonomie corporelle est difficilement reconnu. </a:t>
            </a:r>
            <a:endParaRPr lang="fr-CA" b="0" i="0" dirty="0">
              <a:effectLst/>
              <a:latin typeface="Segoe UI" panose="020B0502040204020203" pitchFamily="34" charset="0"/>
            </a:endParaRPr>
          </a:p>
          <a:p>
            <a:endParaRPr lang="fr-CA" sz="2200" dirty="0"/>
          </a:p>
        </p:txBody>
      </p:sp>
      <p:sp>
        <p:nvSpPr>
          <p:cNvPr id="4" name="Rectangle 3">
            <a:extLst>
              <a:ext uri="{FF2B5EF4-FFF2-40B4-BE49-F238E27FC236}">
                <a16:creationId xmlns:a16="http://schemas.microsoft.com/office/drawing/2014/main" id="{9A538E5A-643D-E3BE-B9A3-2440566B0C27}"/>
              </a:ext>
            </a:extLst>
          </p:cNvPr>
          <p:cNvSpPr/>
          <p:nvPr/>
        </p:nvSpPr>
        <p:spPr>
          <a:xfrm>
            <a:off x="6521986" y="892367"/>
            <a:ext cx="5138230" cy="519282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5362" name="Picture 2" descr="undefined">
            <a:extLst>
              <a:ext uri="{FF2B5EF4-FFF2-40B4-BE49-F238E27FC236}">
                <a16:creationId xmlns:a16="http://schemas.microsoft.com/office/drawing/2014/main" id="{DABB0BE3-15B1-9587-8A82-D3877E3AD3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1376" y="772807"/>
            <a:ext cx="5519449" cy="551944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5F2543D4-903E-E285-3E6E-6E3836B23A26}"/>
              </a:ext>
            </a:extLst>
          </p:cNvPr>
          <p:cNvPicPr>
            <a:picLocks noChangeAspect="1"/>
          </p:cNvPicPr>
          <p:nvPr/>
        </p:nvPicPr>
        <p:blipFill>
          <a:blip r:embed="rId4"/>
          <a:stretch>
            <a:fillRect/>
          </a:stretch>
        </p:blipFill>
        <p:spPr>
          <a:xfrm>
            <a:off x="473174" y="2131320"/>
            <a:ext cx="3381847" cy="304843"/>
          </a:xfrm>
          <a:prstGeom prst="rect">
            <a:avLst/>
          </a:prstGeom>
        </p:spPr>
      </p:pic>
    </p:spTree>
    <p:extLst>
      <p:ext uri="{BB962C8B-B14F-4D97-AF65-F5344CB8AC3E}">
        <p14:creationId xmlns:p14="http://schemas.microsoft.com/office/powerpoint/2010/main" val="181102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88" name="Rectangle 1638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364802-51E9-FC3D-8E18-8070B7D17ADC}"/>
              </a:ext>
            </a:extLst>
          </p:cNvPr>
          <p:cNvSpPr>
            <a:spLocks noGrp="1"/>
          </p:cNvSpPr>
          <p:nvPr>
            <p:ph type="title"/>
          </p:nvPr>
        </p:nvSpPr>
        <p:spPr>
          <a:xfrm>
            <a:off x="572493" y="238539"/>
            <a:ext cx="11018520" cy="1434415"/>
          </a:xfrm>
        </p:spPr>
        <p:txBody>
          <a:bodyPr anchor="b">
            <a:normAutofit/>
          </a:bodyPr>
          <a:lstStyle/>
          <a:p>
            <a:r>
              <a:rPr lang="fr-CA" sz="4600" b="0" i="0" dirty="0">
                <a:effectLst/>
                <a:latin typeface="Times New Roman" panose="02020603050405020304" pitchFamily="18" charset="0"/>
              </a:rPr>
              <a:t>Pensée </a:t>
            </a:r>
            <a:r>
              <a:rPr lang="fr-CA" sz="4600" b="0" i="0" dirty="0" err="1">
                <a:effectLst/>
                <a:latin typeface="Times New Roman" panose="02020603050405020304" pitchFamily="18" charset="0"/>
              </a:rPr>
              <a:t>transféministe</a:t>
            </a:r>
            <a:r>
              <a:rPr lang="fr-CA" sz="4600" b="0" i="0" dirty="0">
                <a:effectLst/>
                <a:latin typeface="Times New Roman" panose="02020603050405020304" pitchFamily="18" charset="0"/>
              </a:rPr>
              <a:t> : exister c’est résister </a:t>
            </a:r>
            <a:endParaRPr lang="fr-CA" sz="4600" dirty="0"/>
          </a:p>
        </p:txBody>
      </p:sp>
      <p:sp>
        <p:nvSpPr>
          <p:cNvPr id="1638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F352548-0C8F-A3B5-C384-AA6ACED088A6}"/>
              </a:ext>
            </a:extLst>
          </p:cNvPr>
          <p:cNvSpPr>
            <a:spLocks noGrp="1"/>
          </p:cNvSpPr>
          <p:nvPr>
            <p:ph idx="1"/>
          </p:nvPr>
        </p:nvSpPr>
        <p:spPr>
          <a:xfrm>
            <a:off x="572493" y="2071316"/>
            <a:ext cx="6713552" cy="4119172"/>
          </a:xfrm>
        </p:spPr>
        <p:txBody>
          <a:bodyPr anchor="t">
            <a:normAutofit/>
          </a:bodyPr>
          <a:lstStyle/>
          <a:p>
            <a:pPr rtl="0" fontAlgn="base">
              <a:buFont typeface="Arial" panose="020B0604020202020204" pitchFamily="34" charset="0"/>
              <a:buChar char="•"/>
            </a:pPr>
            <a:r>
              <a:rPr lang="fr-CA" b="0" i="0" dirty="0">
                <a:effectLst/>
                <a:latin typeface="Times New Roman" panose="02020603050405020304" pitchFamily="18" charset="0"/>
              </a:rPr>
              <a:t>Les personnes trans, boucs émissaires de l’extrême droite, sont </a:t>
            </a:r>
            <a:r>
              <a:rPr lang="fr-CA" dirty="0">
                <a:latin typeface="Times New Roman" panose="02020603050405020304" pitchFamily="18" charset="0"/>
              </a:rPr>
              <a:t>d</a:t>
            </a:r>
            <a:r>
              <a:rPr lang="fr-CA" b="0" i="0" dirty="0">
                <a:effectLst/>
                <a:latin typeface="Times New Roman" panose="02020603050405020304" pitchFamily="18" charset="0"/>
              </a:rPr>
              <a:t>es preuves vivantes que les identités de genre sont négociées et performées.  </a:t>
            </a:r>
          </a:p>
          <a:p>
            <a:pPr rtl="0" fontAlgn="base">
              <a:buFont typeface="Arial" panose="020B0604020202020204" pitchFamily="34" charset="0"/>
              <a:buChar char="•"/>
            </a:pPr>
            <a:r>
              <a:rPr lang="fr-CA" b="0" i="0" dirty="0">
                <a:effectLst/>
                <a:latin typeface="Times New Roman" panose="02020603050405020304" pitchFamily="18" charset="0"/>
              </a:rPr>
              <a:t>Elles dérogent de la norme et questionnent notre relation à notre corps. </a:t>
            </a:r>
          </a:p>
          <a:p>
            <a:pPr rtl="0" fontAlgn="base">
              <a:buFont typeface="Arial" panose="020B0604020202020204" pitchFamily="34" charset="0"/>
              <a:buChar char="•"/>
            </a:pPr>
            <a:r>
              <a:rPr lang="fr-CA" b="0" i="0" dirty="0">
                <a:effectLst/>
                <a:latin typeface="Times New Roman" panose="02020603050405020304" pitchFamily="18" charset="0"/>
              </a:rPr>
              <a:t>Les expériences trans sont des actes de résistance et de nouvelles formes d'existence et d'identité politiques.  </a:t>
            </a:r>
          </a:p>
          <a:p>
            <a:endParaRPr lang="fr-CA" sz="2200" dirty="0"/>
          </a:p>
        </p:txBody>
      </p:sp>
      <p:pic>
        <p:nvPicPr>
          <p:cNvPr id="16386" name="Picture 2">
            <a:extLst>
              <a:ext uri="{FF2B5EF4-FFF2-40B4-BE49-F238E27FC236}">
                <a16:creationId xmlns:a16="http://schemas.microsoft.com/office/drawing/2014/main" id="{9E6D8118-5CA7-C1E7-5506-AB80E768C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671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89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8B1C7E1-8093-6C53-EA3A-B4C74A88A8D0}"/>
              </a:ext>
            </a:extLst>
          </p:cNvPr>
          <p:cNvSpPr>
            <a:spLocks noGrp="1"/>
          </p:cNvSpPr>
          <p:nvPr>
            <p:ph type="ctrTitle"/>
          </p:nvPr>
        </p:nvSpPr>
        <p:spPr>
          <a:xfrm>
            <a:off x="640080" y="329184"/>
            <a:ext cx="6894576" cy="1783080"/>
          </a:xfrm>
        </p:spPr>
        <p:txBody>
          <a:bodyPr vert="horz" lIns="91440" tIns="45720" rIns="91440" bIns="45720" rtlCol="0" anchor="b">
            <a:normAutofit/>
          </a:bodyPr>
          <a:lstStyle/>
          <a:p>
            <a:pPr algn="l"/>
            <a:r>
              <a:rPr lang="en-US" sz="5400" b="0" i="0">
                <a:effectLst/>
              </a:rPr>
              <a:t>Décolonisation de la </a:t>
            </a:r>
            <a:r>
              <a:rPr lang="en-US" sz="5400" b="0" i="1">
                <a:effectLst/>
              </a:rPr>
              <a:t>queerness</a:t>
            </a:r>
            <a:endParaRPr lang="en-US" sz="5400"/>
          </a:p>
        </p:txBody>
      </p:sp>
      <p:sp>
        <p:nvSpPr>
          <p:cNvPr id="10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61E99113-56CF-719C-1F67-32C81217E9AF}"/>
              </a:ext>
            </a:extLst>
          </p:cNvPr>
          <p:cNvSpPr>
            <a:spLocks noGrp="1"/>
          </p:cNvSpPr>
          <p:nvPr>
            <p:ph type="subTitle" idx="1"/>
          </p:nvPr>
        </p:nvSpPr>
        <p:spPr>
          <a:xfrm>
            <a:off x="132202" y="2581472"/>
            <a:ext cx="7821976" cy="4276528"/>
          </a:xfrm>
        </p:spPr>
        <p:txBody>
          <a:bodyPr vert="horz" lIns="91440" tIns="45720" rIns="91440" bIns="45720" rtlCol="0">
            <a:normAutofit/>
          </a:bodyPr>
          <a:lstStyle/>
          <a:p>
            <a:pPr indent="-228600" algn="l"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La </a:t>
            </a:r>
            <a:r>
              <a:rPr lang="en-US" b="0" i="0" dirty="0" err="1">
                <a:effectLst/>
                <a:latin typeface="Times New Roman" panose="02020603050405020304" pitchFamily="18" charset="0"/>
                <a:cs typeface="Times New Roman" panose="02020603050405020304" pitchFamily="18" charset="0"/>
              </a:rPr>
              <a:t>colonisation</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tente</a:t>
            </a:r>
            <a:r>
              <a:rPr lang="en-US" b="0" i="0" dirty="0">
                <a:effectLst/>
                <a:latin typeface="Times New Roman" panose="02020603050405020304" pitchFamily="18" charset="0"/>
                <a:cs typeface="Times New Roman" panose="02020603050405020304" pitchFamily="18" charset="0"/>
              </a:rPr>
              <a:t> de </a:t>
            </a:r>
            <a:r>
              <a:rPr lang="en-US" b="0" i="0" dirty="0" err="1">
                <a:effectLst/>
                <a:latin typeface="Times New Roman" panose="02020603050405020304" pitchFamily="18" charset="0"/>
                <a:cs typeface="Times New Roman" panose="02020603050405020304" pitchFamily="18" charset="0"/>
              </a:rPr>
              <a:t>détruire</a:t>
            </a:r>
            <a:r>
              <a:rPr lang="en-US" b="0" i="0" dirty="0">
                <a:effectLst/>
                <a:latin typeface="Times New Roman" panose="02020603050405020304" pitchFamily="18" charset="0"/>
                <a:cs typeface="Times New Roman" panose="02020603050405020304" pitchFamily="18" charset="0"/>
              </a:rPr>
              <a:t> les modes de vie des Premiers </a:t>
            </a:r>
            <a:r>
              <a:rPr lang="en-US" dirty="0" err="1">
                <a:latin typeface="Times New Roman" panose="02020603050405020304" pitchFamily="18" charset="0"/>
                <a:cs typeface="Times New Roman" panose="02020603050405020304" pitchFamily="18" charset="0"/>
              </a:rPr>
              <a:t>P</a:t>
            </a:r>
            <a:r>
              <a:rPr lang="en-US" b="0" i="0" dirty="0" err="1">
                <a:effectLst/>
                <a:latin typeface="Times New Roman" panose="02020603050405020304" pitchFamily="18" charset="0"/>
                <a:cs typeface="Times New Roman" panose="02020603050405020304" pitchFamily="18" charset="0"/>
              </a:rPr>
              <a:t>euples</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notamment</a:t>
            </a:r>
            <a:r>
              <a:rPr lang="en-US" b="0" i="0" dirty="0">
                <a:effectLst/>
                <a:latin typeface="Times New Roman" panose="02020603050405020304" pitchFamily="18" charset="0"/>
                <a:cs typeface="Times New Roman" panose="02020603050405020304" pitchFamily="18" charset="0"/>
              </a:rPr>
              <a:t> la </a:t>
            </a:r>
            <a:r>
              <a:rPr lang="en-US" b="0" i="0" dirty="0" err="1">
                <a:effectLst/>
                <a:latin typeface="Times New Roman" panose="02020603050405020304" pitchFamily="18" charset="0"/>
                <a:cs typeface="Times New Roman" panose="02020603050405020304" pitchFamily="18" charset="0"/>
              </a:rPr>
              <a:t>bispiritualité</a:t>
            </a:r>
            <a:r>
              <a:rPr lang="en-US" b="0" i="0" dirty="0">
                <a:effectLst/>
                <a:latin typeface="Times New Roman" panose="02020603050405020304" pitchFamily="18" charset="0"/>
                <a:cs typeface="Times New Roman" panose="02020603050405020304" pitchFamily="18" charset="0"/>
              </a:rPr>
              <a:t>).  </a:t>
            </a:r>
          </a:p>
          <a:p>
            <a:pPr indent="-228600" algn="l"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La </a:t>
            </a:r>
            <a:r>
              <a:rPr lang="en-US" b="0" i="0" dirty="0" err="1">
                <a:effectLst/>
                <a:latin typeface="Times New Roman" panose="02020603050405020304" pitchFamily="18" charset="0"/>
                <a:cs typeface="Times New Roman" panose="02020603050405020304" pitchFamily="18" charset="0"/>
              </a:rPr>
              <a:t>résistance</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autochtone</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nourrit</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une</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réflexion</a:t>
            </a:r>
            <a:r>
              <a:rPr lang="en-US" b="0" i="0" dirty="0">
                <a:effectLst/>
                <a:latin typeface="Times New Roman" panose="02020603050405020304" pitchFamily="18" charset="0"/>
                <a:cs typeface="Times New Roman" panose="02020603050405020304" pitchFamily="18" charset="0"/>
              </a:rPr>
              <a:t> politique, </a:t>
            </a:r>
            <a:r>
              <a:rPr lang="en-US" b="0" i="0" dirty="0" err="1">
                <a:effectLst/>
                <a:latin typeface="Times New Roman" panose="02020603050405020304" pitchFamily="18" charset="0"/>
                <a:cs typeface="Times New Roman" panose="02020603050405020304" pitchFamily="18" charset="0"/>
              </a:rPr>
              <a:t>sociale</a:t>
            </a:r>
            <a:r>
              <a:rPr lang="en-US" b="0" i="0" dirty="0">
                <a:effectLst/>
                <a:latin typeface="Times New Roman" panose="02020603050405020304" pitchFamily="18" charset="0"/>
                <a:cs typeface="Times New Roman" panose="02020603050405020304" pitchFamily="18" charset="0"/>
              </a:rPr>
              <a:t> et spirituelle du genre et de la </a:t>
            </a:r>
            <a:r>
              <a:rPr lang="en-US" b="0" i="0" dirty="0" err="1">
                <a:effectLst/>
                <a:latin typeface="Times New Roman" panose="02020603050405020304" pitchFamily="18" charset="0"/>
                <a:cs typeface="Times New Roman" panose="02020603050405020304" pitchFamily="18" charset="0"/>
              </a:rPr>
              <a:t>sexualité</a:t>
            </a:r>
            <a:r>
              <a:rPr lang="en-US" b="0" i="0" dirty="0">
                <a:effectLst/>
                <a:latin typeface="Times New Roman" panose="02020603050405020304" pitchFamily="18" charset="0"/>
                <a:cs typeface="Times New Roman" panose="02020603050405020304" pitchFamily="18" charset="0"/>
              </a:rPr>
              <a:t>. Il </a:t>
            </a:r>
            <a:r>
              <a:rPr lang="en-US" b="0" i="0" dirty="0" err="1">
                <a:effectLst/>
                <a:latin typeface="Times New Roman" panose="02020603050405020304" pitchFamily="18" charset="0"/>
                <a:cs typeface="Times New Roman" panose="02020603050405020304" pitchFamily="18" charset="0"/>
              </a:rPr>
              <a:t>s’agit</a:t>
            </a:r>
            <a:r>
              <a:rPr lang="en-US" b="0" i="0" dirty="0">
                <a:effectLst/>
                <a:latin typeface="Times New Roman" panose="02020603050405020304" pitchFamily="18" charset="0"/>
                <a:cs typeface="Times New Roman" panose="02020603050405020304" pitchFamily="18" charset="0"/>
              </a:rPr>
              <a:t> d’un savoir </a:t>
            </a:r>
            <a:r>
              <a:rPr lang="en-US" b="0" i="0" dirty="0" err="1">
                <a:effectLst/>
                <a:latin typeface="Times New Roman" panose="02020603050405020304" pitchFamily="18" charset="0"/>
                <a:cs typeface="Times New Roman" panose="02020603050405020304" pitchFamily="18" charset="0"/>
              </a:rPr>
              <a:t>fluide</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difficilement</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compréhensible</a:t>
            </a:r>
            <a:r>
              <a:rPr lang="en-US" b="0" i="0" dirty="0">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au</a:t>
            </a:r>
            <a:r>
              <a:rPr lang="en-US" b="0" i="0" dirty="0">
                <a:effectLst/>
                <a:latin typeface="Times New Roman" panose="02020603050405020304" pitchFamily="18" charset="0"/>
                <a:cs typeface="Times New Roman" panose="02020603050405020304" pitchFamily="18" charset="0"/>
              </a:rPr>
              <a:t> travers des </a:t>
            </a:r>
            <a:r>
              <a:rPr lang="en-US" b="0" i="0" dirty="0" err="1">
                <a:effectLst/>
                <a:latin typeface="Times New Roman" panose="02020603050405020304" pitchFamily="18" charset="0"/>
                <a:cs typeface="Times New Roman" panose="02020603050405020304" pitchFamily="18" charset="0"/>
              </a:rPr>
              <a:t>langues</a:t>
            </a:r>
            <a:r>
              <a:rPr lang="en-US" b="0" i="0" dirty="0">
                <a:effectLst/>
                <a:latin typeface="Times New Roman" panose="02020603050405020304" pitchFamily="18" charset="0"/>
                <a:cs typeface="Times New Roman" panose="02020603050405020304" pitchFamily="18" charset="0"/>
              </a:rPr>
              <a:t> et des </a:t>
            </a:r>
            <a:r>
              <a:rPr lang="en-US" b="0" i="0" dirty="0" err="1">
                <a:effectLst/>
                <a:latin typeface="Times New Roman" panose="02020603050405020304" pitchFamily="18" charset="0"/>
                <a:cs typeface="Times New Roman" panose="02020603050405020304" pitchFamily="18" charset="0"/>
              </a:rPr>
              <a:t>savoirs</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coloniaux</a:t>
            </a:r>
            <a:r>
              <a:rPr lang="en-US" b="0" i="0" dirty="0">
                <a:effectLst/>
                <a:latin typeface="Times New Roman" panose="02020603050405020304" pitchFamily="18" charset="0"/>
                <a:cs typeface="Times New Roman" panose="02020603050405020304" pitchFamily="18" charset="0"/>
              </a:rPr>
              <a:t>. </a:t>
            </a:r>
          </a:p>
          <a:p>
            <a:pPr indent="-228600" algn="l"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L’é</a:t>
            </a:r>
            <a:r>
              <a:rPr lang="en-US" b="0" i="0" dirty="0" err="1">
                <a:effectLst/>
                <a:latin typeface="Times New Roman" panose="02020603050405020304" pitchFamily="18" charset="0"/>
                <a:cs typeface="Times New Roman" panose="02020603050405020304" pitchFamily="18" charset="0"/>
              </a:rPr>
              <a:t>mergence</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d’une</a:t>
            </a:r>
            <a:r>
              <a:rPr lang="en-US" b="0" i="0" dirty="0">
                <a:effectLst/>
                <a:latin typeface="Times New Roman" panose="02020603050405020304" pitchFamily="18" charset="0"/>
                <a:cs typeface="Times New Roman" panose="02020603050405020304" pitchFamily="18" charset="0"/>
              </a:rPr>
              <a:t> pensée politique queer </a:t>
            </a:r>
            <a:r>
              <a:rPr lang="en-US" b="0" i="0" dirty="0" err="1">
                <a:effectLst/>
                <a:latin typeface="Times New Roman" panose="02020603050405020304" pitchFamily="18" charset="0"/>
                <a:cs typeface="Times New Roman" panose="02020603050405020304" pitchFamily="18" charset="0"/>
              </a:rPr>
              <a:t>actualise</a:t>
            </a:r>
            <a:r>
              <a:rPr lang="en-US" b="0" i="0" dirty="0">
                <a:effectLst/>
                <a:latin typeface="Times New Roman" panose="02020603050405020304" pitchFamily="18" charset="0"/>
                <a:cs typeface="Times New Roman" panose="02020603050405020304" pitchFamily="18" charset="0"/>
              </a:rPr>
              <a:t> les traditions </a:t>
            </a:r>
            <a:r>
              <a:rPr lang="en-US" b="0" i="0" dirty="0" err="1">
                <a:effectLst/>
                <a:latin typeface="Times New Roman" panose="02020603050405020304" pitchFamily="18" charset="0"/>
                <a:cs typeface="Times New Roman" panose="02020603050405020304" pitchFamily="18" charset="0"/>
              </a:rPr>
              <a:t>autochtones</a:t>
            </a:r>
            <a:r>
              <a:rPr lang="en-US" b="0" i="0" dirty="0">
                <a:effectLst/>
                <a:latin typeface="Times New Roman" panose="02020603050405020304" pitchFamily="18" charset="0"/>
                <a:cs typeface="Times New Roman" panose="02020603050405020304" pitchFamily="18" charset="0"/>
              </a:rPr>
              <a:t>.  </a:t>
            </a:r>
          </a:p>
          <a:p>
            <a:pPr indent="-228600" algn="l" fontAlgn="base">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Il </a:t>
            </a:r>
            <a:r>
              <a:rPr lang="en-US" dirty="0">
                <a:latin typeface="Times New Roman" panose="02020603050405020304" pitchFamily="18" charset="0"/>
                <a:cs typeface="Times New Roman" panose="02020603050405020304" pitchFamily="18" charset="0"/>
              </a:rPr>
              <a:t>y a </a:t>
            </a:r>
            <a:r>
              <a:rPr lang="en-US" dirty="0" err="1">
                <a:latin typeface="Times New Roman" panose="02020603050405020304" pitchFamily="18" charset="0"/>
                <a:cs typeface="Times New Roman" panose="02020603050405020304" pitchFamily="18" charset="0"/>
              </a:rPr>
              <a:t>u</a:t>
            </a:r>
            <a:r>
              <a:rPr lang="en-US" b="0" i="0" dirty="0" err="1">
                <a:effectLst/>
                <a:latin typeface="Times New Roman" panose="02020603050405020304" pitchFamily="18" charset="0"/>
                <a:cs typeface="Times New Roman" panose="02020603050405020304" pitchFamily="18" charset="0"/>
              </a:rPr>
              <a:t>tilisation</a:t>
            </a:r>
            <a:r>
              <a:rPr lang="en-US" b="0" i="0" dirty="0">
                <a:effectLst/>
                <a:latin typeface="Times New Roman" panose="02020603050405020304" pitchFamily="18" charset="0"/>
                <a:cs typeface="Times New Roman" panose="02020603050405020304" pitchFamily="18" charset="0"/>
              </a:rPr>
              <a:t> de </a:t>
            </a:r>
            <a:r>
              <a:rPr lang="en-US" b="0" i="0" dirty="0" err="1">
                <a:effectLst/>
                <a:latin typeface="Times New Roman" panose="02020603050405020304" pitchFamily="18" charset="0"/>
                <a:cs typeface="Times New Roman" panose="02020603050405020304" pitchFamily="18" charset="0"/>
              </a:rPr>
              <a:t>l’art</a:t>
            </a:r>
            <a:r>
              <a:rPr lang="en-US" b="0" i="0" dirty="0">
                <a:effectLst/>
                <a:latin typeface="Times New Roman" panose="02020603050405020304" pitchFamily="18" charset="0"/>
                <a:cs typeface="Times New Roman" panose="02020603050405020304" pitchFamily="18" charset="0"/>
              </a:rPr>
              <a:t> pour imaginer un rapport au genre, à la </a:t>
            </a:r>
            <a:r>
              <a:rPr lang="en-US" b="0" i="0" dirty="0" err="1">
                <a:effectLst/>
                <a:latin typeface="Times New Roman" panose="02020603050405020304" pitchFamily="18" charset="0"/>
                <a:cs typeface="Times New Roman" panose="02020603050405020304" pitchFamily="18" charset="0"/>
              </a:rPr>
              <a:t>sexualité</a:t>
            </a:r>
            <a:r>
              <a:rPr lang="en-US" b="0" i="0" dirty="0">
                <a:effectLst/>
                <a:latin typeface="Times New Roman" panose="02020603050405020304" pitchFamily="18" charset="0"/>
                <a:cs typeface="Times New Roman" panose="02020603050405020304" pitchFamily="18" charset="0"/>
              </a:rPr>
              <a:t>, aux </a:t>
            </a:r>
            <a:r>
              <a:rPr lang="en-US" b="0" i="0" dirty="0" err="1">
                <a:effectLst/>
                <a:latin typeface="Times New Roman" panose="02020603050405020304" pitchFamily="18" charset="0"/>
                <a:cs typeface="Times New Roman" panose="02020603050405020304" pitchFamily="18" charset="0"/>
              </a:rPr>
              <a:t>territoires</a:t>
            </a:r>
            <a:r>
              <a:rPr lang="en-US" b="0" i="0" dirty="0">
                <a:effectLst/>
                <a:latin typeface="Times New Roman" panose="02020603050405020304" pitchFamily="18" charset="0"/>
                <a:cs typeface="Times New Roman" panose="02020603050405020304" pitchFamily="18" charset="0"/>
              </a:rPr>
              <a:t>, etc.   </a:t>
            </a:r>
          </a:p>
          <a:p>
            <a:pPr indent="-228600" algn="l">
              <a:buFont typeface="Arial" panose="020B0604020202020204" pitchFamily="34" charset="0"/>
              <a:buChar char="•"/>
            </a:pPr>
            <a:endParaRPr lang="en-US" sz="1700" dirty="0"/>
          </a:p>
        </p:txBody>
      </p:sp>
      <p:pic>
        <p:nvPicPr>
          <p:cNvPr id="1026" name="Picture 2" descr="undefined">
            <a:extLst>
              <a:ext uri="{FF2B5EF4-FFF2-40B4-BE49-F238E27FC236}">
                <a16:creationId xmlns:a16="http://schemas.microsoft.com/office/drawing/2014/main" id="{40645FD1-0E27-ECA0-8D57-773FD730A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31" r="21150"/>
          <a:stretch/>
        </p:blipFill>
        <p:spPr bwMode="auto">
          <a:xfrm>
            <a:off x="8218303" y="329183"/>
            <a:ext cx="3305290" cy="3429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3C8EBA-A5C7-FDBA-81C8-0F404B4F7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84" r="9173" b="2"/>
          <a:stretch/>
        </p:blipFill>
        <p:spPr bwMode="auto">
          <a:xfrm>
            <a:off x="8160368" y="4079193"/>
            <a:ext cx="3402872"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566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6DE60-8451-AF7B-1922-EDBA9B9192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2188CA-BBA7-428C-5115-752EC96B9980}"/>
              </a:ext>
            </a:extLst>
          </p:cNvPr>
          <p:cNvSpPr>
            <a:spLocks noGrp="1"/>
          </p:cNvSpPr>
          <p:nvPr>
            <p:ph type="ctrTitle"/>
          </p:nvPr>
        </p:nvSpPr>
        <p:spPr>
          <a:xfrm>
            <a:off x="4835054" y="-491862"/>
            <a:ext cx="6251110" cy="1783080"/>
          </a:xfrm>
        </p:spPr>
        <p:txBody>
          <a:bodyPr vert="horz" lIns="91440" tIns="45720" rIns="91440" bIns="45720" rtlCol="0" anchor="b">
            <a:normAutofit/>
          </a:bodyPr>
          <a:lstStyle/>
          <a:p>
            <a:pPr algn="l"/>
            <a:r>
              <a:rPr lang="en-US" sz="5400" b="0" i="0" dirty="0" err="1">
                <a:effectLst/>
              </a:rPr>
              <a:t>Temporalité</a:t>
            </a:r>
            <a:r>
              <a:rPr lang="en-US" sz="5400" b="0" i="0" dirty="0">
                <a:effectLst/>
              </a:rPr>
              <a:t> queer </a:t>
            </a:r>
            <a:endParaRPr lang="en-US" sz="5400" dirty="0"/>
          </a:p>
        </p:txBody>
      </p:sp>
      <p:sp>
        <p:nvSpPr>
          <p:cNvPr id="3" name="Sous-titre 2">
            <a:extLst>
              <a:ext uri="{FF2B5EF4-FFF2-40B4-BE49-F238E27FC236}">
                <a16:creationId xmlns:a16="http://schemas.microsoft.com/office/drawing/2014/main" id="{1CF9473D-AC40-5E89-0D65-6FC76BC29721}"/>
              </a:ext>
            </a:extLst>
          </p:cNvPr>
          <p:cNvSpPr>
            <a:spLocks noGrp="1"/>
          </p:cNvSpPr>
          <p:nvPr>
            <p:ph type="subTitle" idx="1"/>
          </p:nvPr>
        </p:nvSpPr>
        <p:spPr>
          <a:xfrm>
            <a:off x="4661226" y="1674455"/>
            <a:ext cx="7146414" cy="4864457"/>
          </a:xfrm>
        </p:spPr>
        <p:txBody>
          <a:bodyPr vert="horz" lIns="91440" tIns="45720" rIns="91440" bIns="45720" rtlCol="0">
            <a:normAutofit fontScale="85000" lnSpcReduction="20000"/>
          </a:bodyPr>
          <a:lstStyle/>
          <a:p>
            <a:pPr marL="342900" indent="-342900" algn="l">
              <a:buFont typeface="Arial" panose="020B0604020202020204" pitchFamily="34" charset="0"/>
              <a:buChar char="•"/>
            </a:pPr>
            <a:r>
              <a:rPr lang="fr-CA" sz="3800" b="0" i="0" dirty="0">
                <a:effectLst/>
                <a:latin typeface="Times New Roman" panose="02020603050405020304" pitchFamily="18" charset="0"/>
              </a:rPr>
              <a:t>La temporalité, notamment le défilement des vies individuelles, n’est pas purement naturelle. Elle est pensée à partir des normes hétéronormatives (par exemple, l’importance du mariage et de la parentalité).</a:t>
            </a:r>
          </a:p>
          <a:p>
            <a:pPr marL="342900" indent="-342900" algn="l">
              <a:buFont typeface="Arial" panose="020B0604020202020204" pitchFamily="34" charset="0"/>
              <a:buChar char="•"/>
            </a:pPr>
            <a:r>
              <a:rPr lang="fr-CA" sz="3800" b="0" i="0" dirty="0">
                <a:effectLst/>
                <a:latin typeface="Times New Roman" panose="02020603050405020304" pitchFamily="18" charset="0"/>
              </a:rPr>
              <a:t>Les personnes queers choisissent et valorisent des expériences en dehors des trajectoires vues comme normales (jusqu’aux postures antisociales, </a:t>
            </a:r>
            <a:r>
              <a:rPr lang="fr-CA" sz="3800" b="0" i="0" dirty="0" err="1">
                <a:effectLst/>
                <a:latin typeface="Times New Roman" panose="02020603050405020304" pitchFamily="18" charset="0"/>
              </a:rPr>
              <a:t>antiproductives</a:t>
            </a:r>
            <a:r>
              <a:rPr lang="fr-CA" sz="3800" b="0" i="0" dirty="0">
                <a:effectLst/>
                <a:latin typeface="Times New Roman" panose="02020603050405020304" pitchFamily="18" charset="0"/>
              </a:rPr>
              <a:t>, masochistes, etc.) et des parcours de vie qui vont à l’encontre de l’ordre social.</a:t>
            </a:r>
          </a:p>
          <a:p>
            <a:pPr indent="-228600" algn="l">
              <a:buFont typeface="Arial" panose="020B0604020202020204" pitchFamily="34" charset="0"/>
              <a:buChar char="•"/>
            </a:pPr>
            <a:endParaRPr lang="en-US" sz="1700" dirty="0"/>
          </a:p>
        </p:txBody>
      </p:sp>
      <p:pic>
        <p:nvPicPr>
          <p:cNvPr id="3074" name="Picture 2" descr="personne de 3/4 en plan américain, aux cheveux courts et aux bras tatoués.">
            <a:extLst>
              <a:ext uri="{FF2B5EF4-FFF2-40B4-BE49-F238E27FC236}">
                <a16:creationId xmlns:a16="http://schemas.microsoft.com/office/drawing/2014/main" id="{4A9A9342-528C-812E-5D02-85EEB938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65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5C5690E9-C740-D3BC-47D1-24C6E4967C74}"/>
              </a:ext>
            </a:extLst>
          </p:cNvPr>
          <p:cNvSpPr txBox="1"/>
          <p:nvPr/>
        </p:nvSpPr>
        <p:spPr>
          <a:xfrm>
            <a:off x="4153359" y="6419812"/>
            <a:ext cx="61253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dirty="0">
                <a:effectLst/>
                <a:latin typeface="Linux Libertine"/>
              </a:rPr>
              <a:t>J. Jack </a:t>
            </a:r>
            <a:r>
              <a:rPr lang="fr-CA" sz="1800" b="0" i="0" dirty="0" err="1">
                <a:effectLst/>
                <a:latin typeface="Linux Libertine"/>
              </a:rPr>
              <a:t>Halberstam</a:t>
            </a:r>
            <a:endParaRPr lang="fr-CA" sz="1800" b="0" i="0" dirty="0">
              <a:effectLst/>
              <a:latin typeface="Linux Libertine"/>
            </a:endParaRPr>
          </a:p>
        </p:txBody>
      </p:sp>
      <p:pic>
        <p:nvPicPr>
          <p:cNvPr id="10" name="Image 9">
            <a:extLst>
              <a:ext uri="{FF2B5EF4-FFF2-40B4-BE49-F238E27FC236}">
                <a16:creationId xmlns:a16="http://schemas.microsoft.com/office/drawing/2014/main" id="{F770149E-DFFF-1E86-8673-A2DB5B21CE0E}"/>
              </a:ext>
            </a:extLst>
          </p:cNvPr>
          <p:cNvPicPr>
            <a:picLocks noChangeAspect="1"/>
          </p:cNvPicPr>
          <p:nvPr/>
        </p:nvPicPr>
        <p:blipFill>
          <a:blip r:embed="rId4"/>
          <a:stretch>
            <a:fillRect/>
          </a:stretch>
        </p:blipFill>
        <p:spPr>
          <a:xfrm>
            <a:off x="4852586" y="1343164"/>
            <a:ext cx="3381847" cy="304843"/>
          </a:xfrm>
          <a:prstGeom prst="rect">
            <a:avLst/>
          </a:prstGeom>
        </p:spPr>
      </p:pic>
    </p:spTree>
    <p:extLst>
      <p:ext uri="{BB962C8B-B14F-4D97-AF65-F5344CB8AC3E}">
        <p14:creationId xmlns:p14="http://schemas.microsoft.com/office/powerpoint/2010/main" val="246059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E142E32-E27F-7834-2904-7C45E48BFB7F}"/>
              </a:ext>
            </a:extLst>
          </p:cNvPr>
          <p:cNvSpPr>
            <a:spLocks noGrp="1"/>
          </p:cNvSpPr>
          <p:nvPr>
            <p:ph type="title"/>
          </p:nvPr>
        </p:nvSpPr>
        <p:spPr>
          <a:xfrm>
            <a:off x="640080" y="4777739"/>
            <a:ext cx="3418990" cy="1412119"/>
          </a:xfrm>
        </p:spPr>
        <p:txBody>
          <a:bodyPr>
            <a:normAutofit/>
          </a:bodyPr>
          <a:lstStyle/>
          <a:p>
            <a:r>
              <a:rPr lang="fr-CA" sz="3400" dirty="0">
                <a:latin typeface="Times New Roman" panose="02020603050405020304" pitchFamily="18" charset="0"/>
              </a:rPr>
              <a:t>Repenser les enjeux politiques  </a:t>
            </a:r>
            <a:endParaRPr lang="fr-CA" sz="3400" dirty="0"/>
          </a:p>
        </p:txBody>
      </p:sp>
      <p:pic>
        <p:nvPicPr>
          <p:cNvPr id="1026" name="Picture 2" descr="Une image contenant habits, chaussures, personne, dessin humoristique&#10;&#10;Le contenu généré par l’IA peut être incorrect.">
            <a:extLst>
              <a:ext uri="{FF2B5EF4-FFF2-40B4-BE49-F238E27FC236}">
                <a16:creationId xmlns:a16="http://schemas.microsoft.com/office/drawing/2014/main" id="{028BB2E5-B282-45BF-927E-6BECEB6FA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00" r="5200"/>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03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BD4F619-5F3E-6702-C269-4F07D54CEF04}"/>
              </a:ext>
            </a:extLst>
          </p:cNvPr>
          <p:cNvSpPr>
            <a:spLocks noGrp="1"/>
          </p:cNvSpPr>
          <p:nvPr>
            <p:ph idx="1"/>
          </p:nvPr>
        </p:nvSpPr>
        <p:spPr>
          <a:xfrm>
            <a:off x="4572695" y="4698001"/>
            <a:ext cx="7399810" cy="2039306"/>
          </a:xfrm>
        </p:spPr>
        <p:txBody>
          <a:bodyPr anchor="ctr">
            <a:normAutofit fontScale="85000" lnSpcReduction="20000"/>
          </a:bodyPr>
          <a:lstStyle/>
          <a:p>
            <a:pPr rtl="0" fontAlgn="base">
              <a:buFont typeface="Arial" panose="020B0604020202020204" pitchFamily="34" charset="0"/>
              <a:buChar char="•"/>
            </a:pPr>
            <a:r>
              <a:rPr lang="fr-CA" sz="3400" b="0" i="0" dirty="0">
                <a:effectLst/>
                <a:latin typeface="Times New Roman" panose="02020603050405020304" pitchFamily="18" charset="0"/>
              </a:rPr>
              <a:t>La politique n’est pas uniquement une affaire d’institutions.   </a:t>
            </a:r>
          </a:p>
          <a:p>
            <a:pPr rtl="0" fontAlgn="base">
              <a:buFont typeface="Arial" panose="020B0604020202020204" pitchFamily="34" charset="0"/>
              <a:buChar char="•"/>
            </a:pPr>
            <a:r>
              <a:rPr lang="fr-CA" sz="3400" b="0" i="0" dirty="0">
                <a:effectLst/>
                <a:latin typeface="Times New Roman" panose="02020603050405020304" pitchFamily="18" charset="0"/>
              </a:rPr>
              <a:t>Le privé est politique.  </a:t>
            </a:r>
          </a:p>
          <a:p>
            <a:pPr rtl="0" fontAlgn="base">
              <a:buFont typeface="Arial" panose="020B0604020202020204" pitchFamily="34" charset="0"/>
              <a:buChar char="•"/>
            </a:pPr>
            <a:r>
              <a:rPr lang="fr-CA" sz="3400" b="0" i="0" dirty="0">
                <a:effectLst/>
                <a:latin typeface="Times New Roman" panose="02020603050405020304" pitchFamily="18" charset="0"/>
              </a:rPr>
              <a:t>Le queer reconnaît la dimension politique du corps et de la sexualité. </a:t>
            </a:r>
          </a:p>
          <a:p>
            <a:endParaRPr lang="fr-CA" sz="1900" dirty="0"/>
          </a:p>
        </p:txBody>
      </p:sp>
    </p:spTree>
    <p:extLst>
      <p:ext uri="{BB962C8B-B14F-4D97-AF65-F5344CB8AC3E}">
        <p14:creationId xmlns:p14="http://schemas.microsoft.com/office/powerpoint/2010/main" val="99692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26F0737-DEE7-4B50-4114-E8714A201A69}"/>
              </a:ext>
            </a:extLst>
          </p:cNvPr>
          <p:cNvSpPr>
            <a:spLocks noGrp="1"/>
          </p:cNvSpPr>
          <p:nvPr>
            <p:ph type="title"/>
          </p:nvPr>
        </p:nvSpPr>
        <p:spPr>
          <a:xfrm>
            <a:off x="630936" y="640080"/>
            <a:ext cx="4818888" cy="1481328"/>
          </a:xfrm>
        </p:spPr>
        <p:txBody>
          <a:bodyPr anchor="b">
            <a:normAutofit/>
          </a:bodyPr>
          <a:lstStyle/>
          <a:p>
            <a:r>
              <a:rPr lang="fr-CA" sz="5000" b="0" i="0">
                <a:effectLst/>
                <a:latin typeface="WordVisi_MSFontService"/>
              </a:rPr>
              <a:t>Négativité queer</a:t>
            </a:r>
            <a:endParaRPr lang="fr-CA" sz="5000"/>
          </a:p>
        </p:txBody>
      </p:sp>
      <p:sp>
        <p:nvSpPr>
          <p:cNvPr id="410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E5DCC8C-35A5-D620-7FED-FD478CF6C1A9}"/>
              </a:ext>
            </a:extLst>
          </p:cNvPr>
          <p:cNvSpPr>
            <a:spLocks noGrp="1"/>
          </p:cNvSpPr>
          <p:nvPr>
            <p:ph idx="1"/>
          </p:nvPr>
        </p:nvSpPr>
        <p:spPr>
          <a:xfrm>
            <a:off x="630935" y="2660903"/>
            <a:ext cx="5780881" cy="4060571"/>
          </a:xfrm>
        </p:spPr>
        <p:txBody>
          <a:bodyPr anchor="t">
            <a:normAutofit lnSpcReduction="10000"/>
          </a:bodyPr>
          <a:lstStyle/>
          <a:p>
            <a:pPr rtl="0" fontAlgn="base">
              <a:buFont typeface="Arial" panose="020B0604020202020204" pitchFamily="34" charset="0"/>
              <a:buChar char="•"/>
            </a:pPr>
            <a:r>
              <a:rPr lang="fr-CA" b="0" i="0" dirty="0">
                <a:effectLst/>
                <a:latin typeface="Times New Roman" panose="02020603050405020304" pitchFamily="18" charset="0"/>
              </a:rPr>
              <a:t>Concept qui émerge pendant la crise du VIH/SIDA des années 1980 et 1990 (Lee Edelman).  </a:t>
            </a:r>
          </a:p>
          <a:p>
            <a:pPr rtl="0" fontAlgn="base">
              <a:buFont typeface="Arial" panose="020B0604020202020204" pitchFamily="34" charset="0"/>
              <a:buChar char="•"/>
            </a:pPr>
            <a:r>
              <a:rPr lang="fr-CA" b="0" i="0" dirty="0">
                <a:effectLst/>
                <a:latin typeface="Times New Roman" panose="02020603050405020304" pitchFamily="18" charset="0"/>
              </a:rPr>
              <a:t>Rejet de l’impératif de reproduction et problématisation de l’idée d’un soi stable réalisé au sein de l’ordre social.   </a:t>
            </a:r>
          </a:p>
          <a:p>
            <a:pPr rtl="0" fontAlgn="base">
              <a:buFont typeface="Arial" panose="020B0604020202020204" pitchFamily="34" charset="0"/>
              <a:buChar char="•"/>
            </a:pPr>
            <a:r>
              <a:rPr lang="fr-CA" b="0" i="0" dirty="0">
                <a:effectLst/>
                <a:latin typeface="Times New Roman" panose="02020603050405020304" pitchFamily="18" charset="0"/>
              </a:rPr>
              <a:t>Réticence à l’intégration aux normes et aux impératifs de progrès, de  production et de rationalisation.   </a:t>
            </a:r>
          </a:p>
          <a:p>
            <a:endParaRPr lang="fr-CA" sz="2200" dirty="0"/>
          </a:p>
        </p:txBody>
      </p:sp>
      <p:pic>
        <p:nvPicPr>
          <p:cNvPr id="4100" name="Picture 4" descr="undefined">
            <a:extLst>
              <a:ext uri="{FF2B5EF4-FFF2-40B4-BE49-F238E27FC236}">
                <a16:creationId xmlns:a16="http://schemas.microsoft.com/office/drawing/2014/main" id="{10EAA796-C68C-BFC7-1A46-E600CEB600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59956" y="640080"/>
            <a:ext cx="373715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740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1696DFE-6D0F-3712-3E39-95DA89715FAF}"/>
              </a:ext>
            </a:extLst>
          </p:cNvPr>
          <p:cNvSpPr>
            <a:spLocks noGrp="1"/>
          </p:cNvSpPr>
          <p:nvPr>
            <p:ph type="title"/>
          </p:nvPr>
        </p:nvSpPr>
        <p:spPr>
          <a:xfrm>
            <a:off x="640080" y="329184"/>
            <a:ext cx="6894576" cy="1783080"/>
          </a:xfrm>
        </p:spPr>
        <p:txBody>
          <a:bodyPr anchor="b">
            <a:normAutofit/>
          </a:bodyPr>
          <a:lstStyle/>
          <a:p>
            <a:r>
              <a:rPr lang="fr-CA" sz="5400" b="0" i="0">
                <a:effectLst/>
                <a:latin typeface="WordVisi_MSFontService"/>
              </a:rPr>
              <a:t>Critiques</a:t>
            </a:r>
            <a:endParaRPr lang="fr-CA" sz="5400" dirty="0"/>
          </a:p>
        </p:txBody>
      </p:sp>
      <p:sp>
        <p:nvSpPr>
          <p:cNvPr id="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DCD7C4E-52BF-5B9B-15A8-624AE435D20F}"/>
              </a:ext>
            </a:extLst>
          </p:cNvPr>
          <p:cNvSpPr>
            <a:spLocks noGrp="1"/>
          </p:cNvSpPr>
          <p:nvPr>
            <p:ph idx="1"/>
          </p:nvPr>
        </p:nvSpPr>
        <p:spPr>
          <a:xfrm>
            <a:off x="640080" y="2706624"/>
            <a:ext cx="6894576" cy="3483864"/>
          </a:xfrm>
        </p:spPr>
        <p:txBody>
          <a:bodyPr>
            <a:normAutofit/>
          </a:bodyPr>
          <a:lstStyle/>
          <a:p>
            <a:pPr rtl="0" fontAlgn="base">
              <a:buFont typeface="Arial" panose="020B0604020202020204" pitchFamily="34" charset="0"/>
              <a:buChar char="•"/>
            </a:pPr>
            <a:r>
              <a:rPr lang="fr-CA" sz="3200" b="0" i="0" dirty="0">
                <a:effectLst/>
                <a:latin typeface="Times New Roman" panose="02020603050405020304" pitchFamily="18" charset="0"/>
              </a:rPr>
              <a:t>La pensée queer implique une critique des normes de genre et de sexualité. </a:t>
            </a:r>
          </a:p>
          <a:p>
            <a:pPr rtl="0" fontAlgn="base">
              <a:buFont typeface="Arial" panose="020B0604020202020204" pitchFamily="34" charset="0"/>
              <a:buChar char="•"/>
            </a:pPr>
            <a:r>
              <a:rPr lang="fr-CA" sz="3200" b="0" i="0" dirty="0">
                <a:effectLst/>
                <a:latin typeface="Times New Roman" panose="02020603050405020304" pitchFamily="18" charset="0"/>
              </a:rPr>
              <a:t>Le modèle traditionnel constitue un repère pour la majorité.   </a:t>
            </a:r>
          </a:p>
          <a:p>
            <a:pPr rtl="0" fontAlgn="base">
              <a:buFont typeface="Arial" panose="020B0604020202020204" pitchFamily="34" charset="0"/>
              <a:buChar char="•"/>
            </a:pPr>
            <a:r>
              <a:rPr lang="fr-CA" sz="3200" b="0" i="0" dirty="0">
                <a:effectLst/>
                <a:latin typeface="Times New Roman" panose="02020603050405020304" pitchFamily="18" charset="0"/>
              </a:rPr>
              <a:t>Pourquoi devrions-nous redéfinir les catégories « normal » et « déviant » par la marge?  </a:t>
            </a:r>
          </a:p>
          <a:p>
            <a:endParaRPr lang="fr-CA" sz="2200" dirty="0"/>
          </a:p>
        </p:txBody>
      </p:sp>
      <p:pic>
        <p:nvPicPr>
          <p:cNvPr id="5" name="Picture 6">
            <a:extLst>
              <a:ext uri="{FF2B5EF4-FFF2-40B4-BE49-F238E27FC236}">
                <a16:creationId xmlns:a16="http://schemas.microsoft.com/office/drawing/2014/main" id="{37CB3570-90C7-736F-2B0C-A7462D3F7C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39181" y="329183"/>
            <a:ext cx="1663534" cy="34299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38F028CF-7924-9A66-02F2-A13758DDFDC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31638" y="4079193"/>
            <a:ext cx="3260332"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58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4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CF28F6B-6D0E-BDB8-AB1F-F972A82AF054}"/>
              </a:ext>
            </a:extLst>
          </p:cNvPr>
          <p:cNvSpPr>
            <a:spLocks noGrp="1"/>
          </p:cNvSpPr>
          <p:nvPr>
            <p:ph type="title"/>
          </p:nvPr>
        </p:nvSpPr>
        <p:spPr>
          <a:xfrm>
            <a:off x="640080" y="329184"/>
            <a:ext cx="6894576" cy="1783080"/>
          </a:xfrm>
        </p:spPr>
        <p:txBody>
          <a:bodyPr anchor="b">
            <a:normAutofit/>
          </a:bodyPr>
          <a:lstStyle/>
          <a:p>
            <a:pPr rtl="0" fontAlgn="base"/>
            <a:r>
              <a:rPr lang="fr-CA" sz="3800" b="0" i="0" dirty="0">
                <a:effectLst/>
                <a:latin typeface="Times New Roman" panose="02020603050405020304" pitchFamily="18" charset="0"/>
              </a:rPr>
              <a:t>Réponses </a:t>
            </a:r>
            <a:br>
              <a:rPr lang="fr-CA" sz="3800" b="0" i="0" dirty="0">
                <a:effectLst/>
                <a:latin typeface="Segoe UI" panose="020B0502040204020203" pitchFamily="34" charset="0"/>
              </a:rPr>
            </a:br>
            <a:r>
              <a:rPr lang="fr-CA" sz="3800" b="0" i="0" dirty="0">
                <a:effectLst/>
                <a:latin typeface="Times New Roman" panose="02020603050405020304" pitchFamily="18" charset="0"/>
              </a:rPr>
              <a:t> </a:t>
            </a:r>
            <a:br>
              <a:rPr lang="fr-CA" sz="3800" b="0" i="0" dirty="0">
                <a:effectLst/>
                <a:latin typeface="Segoe UI" panose="020B0502040204020203" pitchFamily="34" charset="0"/>
              </a:rPr>
            </a:br>
            <a:endParaRPr lang="fr-CA" sz="3800" dirty="0"/>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ED340D6-602C-2C22-00B9-094266F9D68A}"/>
              </a:ext>
            </a:extLst>
          </p:cNvPr>
          <p:cNvSpPr>
            <a:spLocks noGrp="1"/>
          </p:cNvSpPr>
          <p:nvPr>
            <p:ph idx="1"/>
          </p:nvPr>
        </p:nvSpPr>
        <p:spPr>
          <a:xfrm>
            <a:off x="640080" y="2706624"/>
            <a:ext cx="6894576" cy="3483864"/>
          </a:xfrm>
        </p:spPr>
        <p:txBody>
          <a:bodyPr>
            <a:normAutofit fontScale="92500" lnSpcReduction="10000"/>
          </a:bodyPr>
          <a:lstStyle/>
          <a:p>
            <a:pPr rtl="0" fontAlgn="base">
              <a:buFont typeface="Arial" panose="020B0604020202020204" pitchFamily="34" charset="0"/>
              <a:buChar char="•"/>
            </a:pPr>
            <a:r>
              <a:rPr lang="fr-CA" sz="4000" b="0" i="0" dirty="0">
                <a:effectLst/>
                <a:latin typeface="Times New Roman" panose="02020603050405020304" pitchFamily="18" charset="0"/>
              </a:rPr>
              <a:t>Certes, les perspectives queers proposent de réviser ou d’abolir certaines normes. </a:t>
            </a:r>
          </a:p>
          <a:p>
            <a:pPr rtl="0" fontAlgn="base">
              <a:buFont typeface="Arial" panose="020B0604020202020204" pitchFamily="34" charset="0"/>
              <a:buChar char="•"/>
            </a:pPr>
            <a:r>
              <a:rPr lang="fr-CA" sz="4000" b="0" i="0" dirty="0">
                <a:effectLst/>
                <a:latin typeface="Times New Roman" panose="02020603050405020304" pitchFamily="18" charset="0"/>
              </a:rPr>
              <a:t>Le but est de reconnaître les identités, les pratiques, les droits et les besoins de toutes et de tous.  </a:t>
            </a:r>
            <a:r>
              <a:rPr lang="fr-CA" sz="2200" b="0" i="0" dirty="0">
                <a:effectLst/>
                <a:latin typeface="Times New Roman" panose="02020603050405020304" pitchFamily="18" charset="0"/>
              </a:rPr>
              <a:t> </a:t>
            </a:r>
          </a:p>
          <a:p>
            <a:endParaRPr lang="fr-CA" sz="2200" dirty="0"/>
          </a:p>
        </p:txBody>
      </p:sp>
      <p:pic>
        <p:nvPicPr>
          <p:cNvPr id="6148" name="Picture 4" descr="File:Time Magazine cover April 13, 2015.webp">
            <a:extLst>
              <a:ext uri="{FF2B5EF4-FFF2-40B4-BE49-F238E27FC236}">
                <a16:creationId xmlns:a16="http://schemas.microsoft.com/office/drawing/2014/main" id="{41268599-F01D-DF16-7F94-A7D0F0076B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84710" y="329183"/>
            <a:ext cx="2572476" cy="342996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 man with long hair and a beard, dressed as Jesus, holds up a sign reading &quot;I'm Cool With It&quot; atop a rainbow background. He is standing in front of a group of protesters holding anti-LGBT signs on the back of a semi truck, underneath a banner reading, &quot;Homosexuality is Sin! Return to Jesus!&quot;. A line of police stand in between, guarding the protesters.">
            <a:extLst>
              <a:ext uri="{FF2B5EF4-FFF2-40B4-BE49-F238E27FC236}">
                <a16:creationId xmlns:a16="http://schemas.microsoft.com/office/drawing/2014/main" id="{62668B11-A4AA-9134-2662-543715A57F3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10956" y="4079193"/>
            <a:ext cx="2901696"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246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1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F8B96D-A331-9A7D-9515-BB5F6E780991}"/>
              </a:ext>
            </a:extLst>
          </p:cNvPr>
          <p:cNvSpPr>
            <a:spLocks noGrp="1"/>
          </p:cNvSpPr>
          <p:nvPr>
            <p:ph type="title"/>
          </p:nvPr>
        </p:nvSpPr>
        <p:spPr>
          <a:xfrm>
            <a:off x="640080" y="325369"/>
            <a:ext cx="4368602" cy="1956841"/>
          </a:xfrm>
        </p:spPr>
        <p:txBody>
          <a:bodyPr anchor="b">
            <a:normAutofit/>
          </a:bodyPr>
          <a:lstStyle/>
          <a:p>
            <a:r>
              <a:rPr lang="fr-CA" sz="5400" b="0" i="0" dirty="0">
                <a:effectLst/>
                <a:latin typeface="WordVisi_MSFontService"/>
              </a:rPr>
              <a:t>Conclusion  </a:t>
            </a:r>
            <a:endParaRPr lang="fr-CA" sz="5400" dirty="0"/>
          </a:p>
        </p:txBody>
      </p:sp>
      <p:sp>
        <p:nvSpPr>
          <p:cNvPr id="71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8CD9591-3E0B-A022-BAB7-43ED6FDD925B}"/>
              </a:ext>
            </a:extLst>
          </p:cNvPr>
          <p:cNvSpPr>
            <a:spLocks noGrp="1"/>
          </p:cNvSpPr>
          <p:nvPr>
            <p:ph idx="1"/>
          </p:nvPr>
        </p:nvSpPr>
        <p:spPr>
          <a:xfrm>
            <a:off x="100677" y="2662500"/>
            <a:ext cx="5211025" cy="4216141"/>
          </a:xfrm>
        </p:spPr>
        <p:txBody>
          <a:bodyPr>
            <a:normAutofit fontScale="92500" lnSpcReduction="10000"/>
          </a:bodyPr>
          <a:lstStyle/>
          <a:p>
            <a:pPr rtl="0" fontAlgn="base">
              <a:buFont typeface="Arial" panose="020B0604020202020204" pitchFamily="34" charset="0"/>
              <a:buChar char="•"/>
            </a:pPr>
            <a:r>
              <a:rPr lang="fr-CA" sz="3200" b="0" i="0" dirty="0">
                <a:effectLst/>
                <a:latin typeface="Times New Roman" panose="02020603050405020304" pitchFamily="18" charset="0"/>
              </a:rPr>
              <a:t>Le mouvement queer ne se limite pas à une reconnaissance légale et sociale. </a:t>
            </a:r>
          </a:p>
          <a:p>
            <a:pPr rtl="0" fontAlgn="base">
              <a:buFont typeface="Arial" panose="020B0604020202020204" pitchFamily="34" charset="0"/>
              <a:buChar char="•"/>
            </a:pPr>
            <a:r>
              <a:rPr lang="fr-CA" sz="3200" b="0" i="0" dirty="0">
                <a:effectLst/>
                <a:latin typeface="Times New Roman" panose="02020603050405020304" pitchFamily="18" charset="0"/>
              </a:rPr>
              <a:t>Il réfléchit à l’émancipation au-delà de l’État. </a:t>
            </a:r>
          </a:p>
          <a:p>
            <a:pPr rtl="0" fontAlgn="base">
              <a:buFont typeface="Arial" panose="020B0604020202020204" pitchFamily="34" charset="0"/>
              <a:buChar char="•"/>
            </a:pPr>
            <a:r>
              <a:rPr lang="fr-CA" sz="3200" b="0" i="0" dirty="0">
                <a:effectLst/>
                <a:latin typeface="Times New Roman" panose="02020603050405020304" pitchFamily="18" charset="0"/>
              </a:rPr>
              <a:t>Il remet en question les normes et les attentes qui régissent les comportements individuels et collectifs.  </a:t>
            </a:r>
          </a:p>
          <a:p>
            <a:endParaRPr lang="fr-CA" sz="2200" dirty="0"/>
          </a:p>
        </p:txBody>
      </p:sp>
      <p:pic>
        <p:nvPicPr>
          <p:cNvPr id="7170" name="Picture 2" descr="undefined">
            <a:extLst>
              <a:ext uri="{FF2B5EF4-FFF2-40B4-BE49-F238E27FC236}">
                <a16:creationId xmlns:a16="http://schemas.microsoft.com/office/drawing/2014/main" id="{D17CD8FD-679A-68BB-1D66-2ACE886B6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34" r="853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6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072969-CC39-2DB3-D8C1-9FF3B82D22BF}"/>
              </a:ext>
            </a:extLst>
          </p:cNvPr>
          <p:cNvSpPr>
            <a:spLocks noGrp="1"/>
          </p:cNvSpPr>
          <p:nvPr>
            <p:ph type="title"/>
          </p:nvPr>
        </p:nvSpPr>
        <p:spPr>
          <a:xfrm>
            <a:off x="640080" y="325369"/>
            <a:ext cx="4368602" cy="1956841"/>
          </a:xfrm>
        </p:spPr>
        <p:txBody>
          <a:bodyPr anchor="b">
            <a:normAutofit/>
          </a:bodyPr>
          <a:lstStyle/>
          <a:p>
            <a:r>
              <a:rPr lang="fr-CA" sz="4200" b="0" i="0">
                <a:effectLst/>
                <a:latin typeface="WordVisi_MSFontService"/>
              </a:rPr>
              <a:t>Remise en question des normes</a:t>
            </a:r>
            <a:endParaRPr lang="fr-CA" sz="4200"/>
          </a:p>
        </p:txBody>
      </p:sp>
      <p:sp>
        <p:nvSpPr>
          <p:cNvPr id="205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3D98F18-2277-2316-C935-E11C6C05CD65}"/>
              </a:ext>
            </a:extLst>
          </p:cNvPr>
          <p:cNvSpPr>
            <a:spLocks noGrp="1"/>
          </p:cNvSpPr>
          <p:nvPr>
            <p:ph idx="1"/>
          </p:nvPr>
        </p:nvSpPr>
        <p:spPr>
          <a:xfrm>
            <a:off x="167641" y="2910066"/>
            <a:ext cx="5144062" cy="3811409"/>
          </a:xfrm>
        </p:spPr>
        <p:txBody>
          <a:bodyPr>
            <a:normAutofit fontScale="92500"/>
          </a:bodyPr>
          <a:lstStyle/>
          <a:p>
            <a:pPr rtl="0" fontAlgn="base">
              <a:buFont typeface="Arial" panose="020B0604020202020204" pitchFamily="34" charset="0"/>
              <a:buChar char="•"/>
            </a:pPr>
            <a:r>
              <a:rPr lang="fr-CA" b="0" i="0" dirty="0">
                <a:effectLst/>
                <a:latin typeface="Times New Roman" panose="02020603050405020304" pitchFamily="18" charset="0"/>
              </a:rPr>
              <a:t>Jusqu'aux années 1960 (au Québec notamment) les normes judéo-chrétiennes dominaient la structure sociale.  </a:t>
            </a:r>
          </a:p>
          <a:p>
            <a:pPr rtl="0" fontAlgn="base">
              <a:buFont typeface="Arial" panose="020B0604020202020204" pitchFamily="34" charset="0"/>
              <a:buChar char="•"/>
            </a:pPr>
            <a:r>
              <a:rPr lang="fr-CA" b="0" i="0" dirty="0">
                <a:effectLst/>
                <a:latin typeface="Times New Roman" panose="02020603050405020304" pitchFamily="18" charset="0"/>
              </a:rPr>
              <a:t>Les comportements hors des normes </a:t>
            </a:r>
            <a:r>
              <a:rPr lang="fr-CA" b="0" i="0" dirty="0" err="1">
                <a:effectLst/>
                <a:latin typeface="Times New Roman" panose="02020603050405020304" pitchFamily="18" charset="0"/>
              </a:rPr>
              <a:t>cishétéronormées</a:t>
            </a:r>
            <a:r>
              <a:rPr lang="fr-CA" b="0" i="0" dirty="0">
                <a:effectLst/>
                <a:latin typeface="Times New Roman" panose="02020603050405020304" pitchFamily="18" charset="0"/>
              </a:rPr>
              <a:t> étaient stigmatisés et marginalisés. </a:t>
            </a:r>
          </a:p>
          <a:p>
            <a:pPr rtl="0" fontAlgn="base">
              <a:buFont typeface="Arial" panose="020B0604020202020204" pitchFamily="34" charset="0"/>
              <a:buChar char="•"/>
            </a:pPr>
            <a:r>
              <a:rPr lang="fr-CA" b="0" i="0" dirty="0">
                <a:effectLst/>
                <a:latin typeface="Times New Roman" panose="02020603050405020304" pitchFamily="18" charset="0"/>
              </a:rPr>
              <a:t>Les communautés ​</a:t>
            </a:r>
            <a:r>
              <a:rPr lang="fr-CA" b="1" dirty="0">
                <a:effectLst/>
                <a:latin typeface="Times New Roman" panose="02020603050405020304" pitchFamily="18" charset="0"/>
                <a:ea typeface="Times New Roman" panose="02020603050405020304" pitchFamily="18" charset="0"/>
              </a:rPr>
              <a:t>2ELGBTQIA+ </a:t>
            </a:r>
            <a:r>
              <a:rPr lang="fr-CA" b="0" i="0" dirty="0">
                <a:effectLst/>
                <a:latin typeface="Times New Roman" panose="02020603050405020304" pitchFamily="18" charset="0"/>
              </a:rPr>
              <a:t>remettent en question ces normes.  </a:t>
            </a:r>
          </a:p>
          <a:p>
            <a:endParaRPr lang="fr-CA" sz="2000" dirty="0"/>
          </a:p>
        </p:txBody>
      </p:sp>
      <p:pic>
        <p:nvPicPr>
          <p:cNvPr id="2052" name="Picture 4" descr="undefined">
            <a:extLst>
              <a:ext uri="{FF2B5EF4-FFF2-40B4-BE49-F238E27FC236}">
                <a16:creationId xmlns:a16="http://schemas.microsoft.com/office/drawing/2014/main" id="{FAE47B99-A791-DB02-C129-489183B78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99" r="2304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4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307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096F4F6-6C10-3F67-92D1-5C7C91276554}"/>
              </a:ext>
            </a:extLst>
          </p:cNvPr>
          <p:cNvSpPr>
            <a:spLocks noGrp="1"/>
          </p:cNvSpPr>
          <p:nvPr>
            <p:ph type="title"/>
          </p:nvPr>
        </p:nvSpPr>
        <p:spPr>
          <a:xfrm>
            <a:off x="640080" y="325369"/>
            <a:ext cx="4368602" cy="1956841"/>
          </a:xfrm>
        </p:spPr>
        <p:txBody>
          <a:bodyPr anchor="b">
            <a:normAutofit/>
          </a:bodyPr>
          <a:lstStyle/>
          <a:p>
            <a:r>
              <a:rPr lang="fr-CA" sz="4600" b="0" i="0">
                <a:effectLst/>
                <a:latin typeface="WordVisi_MSFontService"/>
              </a:rPr>
              <a:t>Réappropriation du mot « queer »</a:t>
            </a:r>
            <a:endParaRPr lang="fr-CA" sz="4600"/>
          </a:p>
        </p:txBody>
      </p:sp>
      <p:sp>
        <p:nvSpPr>
          <p:cNvPr id="307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9184AAF-36D6-5319-0EA8-AB5ECEB4C52C}"/>
              </a:ext>
            </a:extLst>
          </p:cNvPr>
          <p:cNvSpPr>
            <a:spLocks noGrp="1"/>
          </p:cNvSpPr>
          <p:nvPr>
            <p:ph idx="1"/>
          </p:nvPr>
        </p:nvSpPr>
        <p:spPr>
          <a:xfrm>
            <a:off x="167393" y="2652191"/>
            <a:ext cx="5007922" cy="4169232"/>
          </a:xfrm>
        </p:spPr>
        <p:txBody>
          <a:bodyPr>
            <a:normAutofit fontScale="92500" lnSpcReduction="10000"/>
          </a:bodyPr>
          <a:lstStyle/>
          <a:p>
            <a:pPr rtl="0" fontAlgn="base">
              <a:buFont typeface="Arial" panose="020B0604020202020204" pitchFamily="34" charset="0"/>
              <a:buChar char="•"/>
            </a:pPr>
            <a:r>
              <a:rPr lang="fr-CA" b="0" i="0" dirty="0">
                <a:effectLst/>
                <a:latin typeface="Times New Roman" panose="02020603050405020304" pitchFamily="18" charset="0"/>
              </a:rPr>
              <a:t>D’abord utilisé comme une insulte, le mot « queer » (« étrange ») a été réapproprié par les militantes et les militants.  </a:t>
            </a:r>
          </a:p>
          <a:p>
            <a:pPr rtl="0" fontAlgn="base">
              <a:buFont typeface="Arial" panose="020B0604020202020204" pitchFamily="34" charset="0"/>
              <a:buChar char="•"/>
            </a:pPr>
            <a:r>
              <a:rPr lang="fr-CA" dirty="0">
                <a:latin typeface="Times New Roman" panose="02020603050405020304" pitchFamily="18" charset="0"/>
              </a:rPr>
              <a:t>Ce mot </a:t>
            </a:r>
            <a:r>
              <a:rPr lang="fr-CA" b="0" i="0" dirty="0">
                <a:effectLst/>
                <a:latin typeface="Times New Roman" panose="02020603050405020304" pitchFamily="18" charset="0"/>
              </a:rPr>
              <a:t>parapluie est employé à la fois pour parler des identités 2ELGBTQIA+ et pour signifier un projet politique (accent sur l’action et le mouvement). </a:t>
            </a:r>
          </a:p>
          <a:p>
            <a:pPr rtl="0" fontAlgn="base">
              <a:buFont typeface="Arial" panose="020B0604020202020204" pitchFamily="34" charset="0"/>
              <a:buChar char="•"/>
            </a:pPr>
            <a:r>
              <a:rPr lang="fr-CA" b="0" i="0" dirty="0">
                <a:effectLst/>
                <a:latin typeface="Times New Roman" panose="02020603050405020304" pitchFamily="18" charset="0"/>
              </a:rPr>
              <a:t>Le mot « queer » évolue dans le temps (définition mouvante et partielle). </a:t>
            </a:r>
          </a:p>
          <a:p>
            <a:endParaRPr lang="fr-CA" sz="2000" dirty="0"/>
          </a:p>
        </p:txBody>
      </p:sp>
      <p:pic>
        <p:nvPicPr>
          <p:cNvPr id="3074" name="Picture 2" descr="undefined">
            <a:extLst>
              <a:ext uri="{FF2B5EF4-FFF2-40B4-BE49-F238E27FC236}">
                <a16:creationId xmlns:a16="http://schemas.microsoft.com/office/drawing/2014/main" id="{62E2CD3E-C1A1-8900-F0AF-A54D221F5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707" b="799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7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409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1564FD4-A300-C363-194B-CDAE751E3E17}"/>
              </a:ext>
            </a:extLst>
          </p:cNvPr>
          <p:cNvSpPr>
            <a:spLocks noGrp="1"/>
          </p:cNvSpPr>
          <p:nvPr>
            <p:ph type="title"/>
          </p:nvPr>
        </p:nvSpPr>
        <p:spPr>
          <a:xfrm>
            <a:off x="640080" y="325369"/>
            <a:ext cx="4368602" cy="1956841"/>
          </a:xfrm>
        </p:spPr>
        <p:txBody>
          <a:bodyPr anchor="b">
            <a:normAutofit fontScale="90000"/>
          </a:bodyPr>
          <a:lstStyle/>
          <a:p>
            <a:r>
              <a:rPr lang="fr-CA" sz="5000" b="0" i="0" dirty="0">
                <a:effectLst/>
                <a:latin typeface="Times New Roman" panose="02020603050405020304" pitchFamily="18" charset="0"/>
              </a:rPr>
              <a:t>Politiques queers comme théories</a:t>
            </a:r>
            <a:endParaRPr lang="fr-CA" sz="5000" dirty="0"/>
          </a:p>
        </p:txBody>
      </p:sp>
      <p:sp>
        <p:nvSpPr>
          <p:cNvPr id="41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DD91438-E819-42DD-5C12-C081987EA559}"/>
              </a:ext>
            </a:extLst>
          </p:cNvPr>
          <p:cNvSpPr>
            <a:spLocks noGrp="1"/>
          </p:cNvSpPr>
          <p:nvPr>
            <p:ph idx="1"/>
          </p:nvPr>
        </p:nvSpPr>
        <p:spPr>
          <a:xfrm>
            <a:off x="187287" y="2660146"/>
            <a:ext cx="5122889" cy="4390649"/>
          </a:xfrm>
        </p:spPr>
        <p:txBody>
          <a:bodyPr>
            <a:normAutofit fontScale="85000" lnSpcReduction="20000"/>
          </a:bodyPr>
          <a:lstStyle/>
          <a:p>
            <a:pPr rtl="0" fontAlgn="base">
              <a:buFont typeface="Arial" panose="020B0604020202020204" pitchFamily="34" charset="0"/>
              <a:buChar char="•"/>
            </a:pPr>
            <a:r>
              <a:rPr lang="fr-CA" sz="3000" b="0" i="0" dirty="0">
                <a:effectLst/>
                <a:latin typeface="Times New Roman" panose="02020603050405020304" pitchFamily="18" charset="0"/>
              </a:rPr>
              <a:t>La théorie queer apparaît au début des années 1990. </a:t>
            </a:r>
          </a:p>
          <a:p>
            <a:pPr rtl="0" fontAlgn="base">
              <a:buFont typeface="Arial" panose="020B0604020202020204" pitchFamily="34" charset="0"/>
              <a:buChar char="•"/>
            </a:pPr>
            <a:r>
              <a:rPr lang="fr-CA" sz="3000" b="0" i="0" dirty="0">
                <a:effectLst/>
                <a:latin typeface="Times New Roman" panose="02020603050405020304" pitchFamily="18" charset="0"/>
              </a:rPr>
              <a:t>C’est une approche critique qui rejette les catégories fixes de genre et de sexualité. </a:t>
            </a:r>
          </a:p>
          <a:p>
            <a:pPr rtl="0" fontAlgn="base">
              <a:buFont typeface="Arial" panose="020B0604020202020204" pitchFamily="34" charset="0"/>
              <a:buChar char="•"/>
            </a:pPr>
            <a:r>
              <a:rPr lang="fr-CA" sz="3000" b="0" i="0" dirty="0">
                <a:effectLst/>
                <a:latin typeface="Times New Roman" panose="02020603050405020304" pitchFamily="18" charset="0"/>
              </a:rPr>
              <a:t>Le genre et la sexualité ne sont pas des réalités naturelles, mais des constructions sociales.  </a:t>
            </a:r>
          </a:p>
          <a:p>
            <a:pPr rtl="0" fontAlgn="base">
              <a:buFont typeface="Arial" panose="020B0604020202020204" pitchFamily="34" charset="0"/>
              <a:buChar char="•"/>
            </a:pPr>
            <a:r>
              <a:rPr lang="fr-CA" sz="3000" b="0" i="0" dirty="0">
                <a:effectLst/>
                <a:latin typeface="Times New Roman" panose="02020603050405020304" pitchFamily="18" charset="0"/>
              </a:rPr>
              <a:t>Chacune et chacun a sa propre façon de se représenter, de pratiquer, de désirer et de vivre le fait d’être une personne 2ELGBTQIA+.  </a:t>
            </a:r>
          </a:p>
          <a:p>
            <a:endParaRPr lang="fr-CA" sz="1700" dirty="0"/>
          </a:p>
        </p:txBody>
      </p:sp>
      <p:pic>
        <p:nvPicPr>
          <p:cNvPr id="4098" name="Picture 2" descr="undefined">
            <a:extLst>
              <a:ext uri="{FF2B5EF4-FFF2-40B4-BE49-F238E27FC236}">
                <a16:creationId xmlns:a16="http://schemas.microsoft.com/office/drawing/2014/main" id="{2A1E4CFF-745B-B7D4-CE1A-A625772DA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480" b="1547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B602E1E-46C5-9072-8316-4E6B7D221895}"/>
              </a:ext>
            </a:extLst>
          </p:cNvPr>
          <p:cNvSpPr txBox="1"/>
          <p:nvPr/>
        </p:nvSpPr>
        <p:spPr>
          <a:xfrm>
            <a:off x="10705641" y="6153515"/>
            <a:ext cx="6097836" cy="369332"/>
          </a:xfrm>
          <a:prstGeom prst="rect">
            <a:avLst/>
          </a:prstGeom>
          <a:noFill/>
        </p:spPr>
        <p:txBody>
          <a:bodyPr wrap="square">
            <a:spAutoFit/>
          </a:bodyPr>
          <a:lstStyle/>
          <a:p>
            <a:r>
              <a:rPr lang="fr-CA" sz="1800" b="0" i="0" dirty="0">
                <a:effectLst/>
                <a:latin typeface="Arial" panose="020B0604020202020204" pitchFamily="34" charset="0"/>
              </a:rPr>
              <a:t>Judith Butler </a:t>
            </a:r>
            <a:endParaRPr lang="fr-CA" dirty="0"/>
          </a:p>
        </p:txBody>
      </p:sp>
    </p:spTree>
    <p:extLst>
      <p:ext uri="{BB962C8B-B14F-4D97-AF65-F5344CB8AC3E}">
        <p14:creationId xmlns:p14="http://schemas.microsoft.com/office/powerpoint/2010/main" val="298510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9" name="Freeform: Shape 514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F595E663-0034-6389-74C4-30ABA0BCB45A}"/>
              </a:ext>
            </a:extLst>
          </p:cNvPr>
          <p:cNvSpPr>
            <a:spLocks noGrp="1"/>
          </p:cNvSpPr>
          <p:nvPr>
            <p:ph type="ctrTitle"/>
          </p:nvPr>
        </p:nvSpPr>
        <p:spPr>
          <a:xfrm>
            <a:off x="0" y="-1195256"/>
            <a:ext cx="5132798" cy="2795160"/>
          </a:xfrm>
        </p:spPr>
        <p:txBody>
          <a:bodyPr>
            <a:normAutofit/>
          </a:bodyPr>
          <a:lstStyle/>
          <a:p>
            <a:r>
              <a:rPr lang="fr-CA" sz="4400" dirty="0">
                <a:latin typeface="Times New Roman" panose="02020603050405020304" pitchFamily="18" charset="0"/>
              </a:rPr>
              <a:t>O</a:t>
            </a:r>
            <a:r>
              <a:rPr lang="fr-CA" sz="4400" b="0" i="0" dirty="0">
                <a:effectLst/>
                <a:latin typeface="Times New Roman" panose="02020603050405020304" pitchFamily="18" charset="0"/>
              </a:rPr>
              <a:t>bjectifs du mouvement queer</a:t>
            </a:r>
            <a:endParaRPr lang="fr-CA" sz="4400" dirty="0"/>
          </a:p>
        </p:txBody>
      </p:sp>
      <p:sp>
        <p:nvSpPr>
          <p:cNvPr id="3" name="Sous-titre 2">
            <a:extLst>
              <a:ext uri="{FF2B5EF4-FFF2-40B4-BE49-F238E27FC236}">
                <a16:creationId xmlns:a16="http://schemas.microsoft.com/office/drawing/2014/main" id="{8F6E4505-E0BA-DE8A-9A6B-ED39BFB806D4}"/>
              </a:ext>
            </a:extLst>
          </p:cNvPr>
          <p:cNvSpPr>
            <a:spLocks noGrp="1"/>
          </p:cNvSpPr>
          <p:nvPr>
            <p:ph type="subTitle" idx="1"/>
          </p:nvPr>
        </p:nvSpPr>
        <p:spPr>
          <a:xfrm>
            <a:off x="198304" y="2380280"/>
            <a:ext cx="5132798" cy="4119672"/>
          </a:xfrm>
        </p:spPr>
        <p:txBody>
          <a:bodyPr>
            <a:normAutofit/>
          </a:bodyPr>
          <a:lstStyle/>
          <a:p>
            <a:pPr algn="l" rtl="0" fontAlgn="base">
              <a:buFont typeface="Arial" panose="020B0604020202020204" pitchFamily="34" charset="0"/>
              <a:buChar char="•"/>
            </a:pPr>
            <a:r>
              <a:rPr lang="fr-CA" sz="4000" b="0" i="0" dirty="0">
                <a:effectLst/>
                <a:latin typeface="Times New Roman" panose="02020603050405020304" pitchFamily="18" charset="0"/>
              </a:rPr>
              <a:t>Reconnaître et décriminaliser les identités et les pratiques queers. </a:t>
            </a:r>
          </a:p>
          <a:p>
            <a:pPr algn="l" rtl="0" fontAlgn="base">
              <a:buFont typeface="Arial" panose="020B0604020202020204" pitchFamily="34" charset="0"/>
              <a:buChar char="•"/>
            </a:pPr>
            <a:r>
              <a:rPr lang="fr-CA" sz="4000" b="0" i="0" dirty="0">
                <a:effectLst/>
                <a:latin typeface="Times New Roman" panose="02020603050405020304" pitchFamily="18" charset="0"/>
              </a:rPr>
              <a:t>Repenser la politique elle-même.  </a:t>
            </a:r>
          </a:p>
          <a:p>
            <a:endParaRPr lang="fr-CA" sz="1500" dirty="0"/>
          </a:p>
        </p:txBody>
      </p:sp>
      <p:pic>
        <p:nvPicPr>
          <p:cNvPr id="5122" name="Picture 2">
            <a:extLst>
              <a:ext uri="{FF2B5EF4-FFF2-40B4-BE49-F238E27FC236}">
                <a16:creationId xmlns:a16="http://schemas.microsoft.com/office/drawing/2014/main" id="{11BFDD5D-2A28-A973-1C43-ECE5FBE38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875" r="6172" b="-1"/>
          <a:stretch/>
        </p:blipFill>
        <p:spPr bwMode="auto">
          <a:xfrm>
            <a:off x="5906206" y="578738"/>
            <a:ext cx="5687738" cy="567054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631C2163-18EC-5046-B525-5F89E2E37EF5}"/>
              </a:ext>
            </a:extLst>
          </p:cNvPr>
          <p:cNvPicPr>
            <a:picLocks noChangeAspect="1"/>
          </p:cNvPicPr>
          <p:nvPr/>
        </p:nvPicPr>
        <p:blipFill>
          <a:blip r:embed="rId4"/>
          <a:stretch>
            <a:fillRect/>
          </a:stretch>
        </p:blipFill>
        <p:spPr>
          <a:xfrm>
            <a:off x="986402" y="1790562"/>
            <a:ext cx="3134162" cy="219106"/>
          </a:xfrm>
          <a:prstGeom prst="rect">
            <a:avLst/>
          </a:prstGeom>
        </p:spPr>
      </p:pic>
    </p:spTree>
    <p:extLst>
      <p:ext uri="{BB962C8B-B14F-4D97-AF65-F5344CB8AC3E}">
        <p14:creationId xmlns:p14="http://schemas.microsoft.com/office/powerpoint/2010/main" val="292562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4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D2D081A-4CB0-81A9-28D6-F36D22E54FDB}"/>
              </a:ext>
            </a:extLst>
          </p:cNvPr>
          <p:cNvSpPr>
            <a:spLocks noGrp="1"/>
          </p:cNvSpPr>
          <p:nvPr>
            <p:ph type="title"/>
          </p:nvPr>
        </p:nvSpPr>
        <p:spPr>
          <a:xfrm>
            <a:off x="640080" y="325369"/>
            <a:ext cx="4368602" cy="1956841"/>
          </a:xfrm>
        </p:spPr>
        <p:txBody>
          <a:bodyPr anchor="b">
            <a:normAutofit/>
          </a:bodyPr>
          <a:lstStyle/>
          <a:p>
            <a:r>
              <a:rPr lang="fr-CA" sz="4200" b="0" i="0" dirty="0">
                <a:effectLst/>
                <a:latin typeface="WordVisi_MSFontService"/>
              </a:rPr>
              <a:t>Politiques queers comme mouvements</a:t>
            </a:r>
            <a:endParaRPr lang="fr-CA" sz="4200" dirty="0"/>
          </a:p>
        </p:txBody>
      </p:sp>
      <p:sp>
        <p:nvSpPr>
          <p:cNvPr id="615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EB45F7E-23E9-E8DB-71EB-30891278657E}"/>
              </a:ext>
            </a:extLst>
          </p:cNvPr>
          <p:cNvSpPr>
            <a:spLocks noGrp="1"/>
          </p:cNvSpPr>
          <p:nvPr>
            <p:ph idx="1"/>
          </p:nvPr>
        </p:nvSpPr>
        <p:spPr>
          <a:xfrm>
            <a:off x="320591" y="2891187"/>
            <a:ext cx="4515814" cy="3812000"/>
          </a:xfrm>
        </p:spPr>
        <p:txBody>
          <a:bodyPr>
            <a:normAutofit fontScale="92500" lnSpcReduction="20000"/>
          </a:bodyPr>
          <a:lstStyle/>
          <a:p>
            <a:pPr fontAlgn="base"/>
            <a:r>
              <a:rPr lang="fr-CA" b="0" i="0" dirty="0">
                <a:effectLst/>
                <a:latin typeface="Times New Roman" panose="02020603050405020304" pitchFamily="18" charset="0"/>
              </a:rPr>
              <a:t>Elles s</a:t>
            </a:r>
            <a:r>
              <a:rPr lang="fr-CA" dirty="0">
                <a:latin typeface="Times New Roman" panose="02020603050405020304" pitchFamily="18" charset="0"/>
              </a:rPr>
              <a:t>ont a</a:t>
            </a:r>
            <a:r>
              <a:rPr lang="fr-CA" b="0" i="0" dirty="0">
                <a:effectLst/>
                <a:latin typeface="Times New Roman" panose="02020603050405020304" pitchFamily="18" charset="0"/>
              </a:rPr>
              <a:t>ncrées dans des mouvements sociaux. </a:t>
            </a:r>
          </a:p>
          <a:p>
            <a:pPr fontAlgn="base"/>
            <a:r>
              <a:rPr lang="fr-CA" b="0" i="0" dirty="0">
                <a:effectLst/>
                <a:latin typeface="Times New Roman" panose="02020603050405020304" pitchFamily="18" charset="0"/>
              </a:rPr>
              <a:t>Elles </a:t>
            </a:r>
            <a:r>
              <a:rPr lang="fr-CA" dirty="0">
                <a:latin typeface="Times New Roman" panose="02020603050405020304" pitchFamily="18" charset="0"/>
              </a:rPr>
              <a:t>reconnaissent </a:t>
            </a:r>
            <a:r>
              <a:rPr lang="fr-CA" b="0" i="0" dirty="0">
                <a:effectLst/>
                <a:latin typeface="Times New Roman" panose="02020603050405020304" pitchFamily="18" charset="0"/>
              </a:rPr>
              <a:t>non seulement le droit à l’émancipation, mais aussi la validité des discours et des vécus queers.  </a:t>
            </a:r>
          </a:p>
          <a:p>
            <a:pPr fontAlgn="base"/>
            <a:r>
              <a:rPr lang="fr-CA" b="0" i="0" dirty="0">
                <a:effectLst/>
                <a:latin typeface="Times New Roman" panose="02020603050405020304" pitchFamily="18" charset="0"/>
              </a:rPr>
              <a:t>Elles exigent plus que l’obtention de certains droits (mariage, changement de nom, etc.).  </a:t>
            </a:r>
          </a:p>
          <a:p>
            <a:endParaRPr lang="fr-CA" sz="2200" dirty="0"/>
          </a:p>
        </p:txBody>
      </p:sp>
      <p:pic>
        <p:nvPicPr>
          <p:cNvPr id="6148" name="Picture 4" descr="undefined">
            <a:extLst>
              <a:ext uri="{FF2B5EF4-FFF2-40B4-BE49-F238E27FC236}">
                <a16:creationId xmlns:a16="http://schemas.microsoft.com/office/drawing/2014/main" id="{FC0DF0F3-60F8-635E-649A-C42360BC3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245" r="805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7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1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5C30C71-23E9-397D-8744-44EF6DB60B87}"/>
              </a:ext>
            </a:extLst>
          </p:cNvPr>
          <p:cNvSpPr>
            <a:spLocks noGrp="1"/>
          </p:cNvSpPr>
          <p:nvPr>
            <p:ph type="title"/>
          </p:nvPr>
        </p:nvSpPr>
        <p:spPr>
          <a:xfrm>
            <a:off x="640080" y="325369"/>
            <a:ext cx="4368602" cy="1956841"/>
          </a:xfrm>
        </p:spPr>
        <p:txBody>
          <a:bodyPr anchor="b">
            <a:normAutofit/>
          </a:bodyPr>
          <a:lstStyle/>
          <a:p>
            <a:r>
              <a:rPr lang="fr-CA" sz="5400" b="0" i="0" dirty="0">
                <a:effectLst/>
                <a:latin typeface="Times New Roman" panose="02020603050405020304" pitchFamily="18" charset="0"/>
              </a:rPr>
              <a:t>Objectif et tendances </a:t>
            </a:r>
            <a:endParaRPr lang="fr-CA" sz="5400" dirty="0"/>
          </a:p>
        </p:txBody>
      </p:sp>
      <p:sp>
        <p:nvSpPr>
          <p:cNvPr id="71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70DD671-02D6-4E04-2EF2-13DC3EF1A8F8}"/>
              </a:ext>
            </a:extLst>
          </p:cNvPr>
          <p:cNvSpPr>
            <a:spLocks noGrp="1"/>
          </p:cNvSpPr>
          <p:nvPr>
            <p:ph idx="1"/>
          </p:nvPr>
        </p:nvSpPr>
        <p:spPr>
          <a:xfrm>
            <a:off x="503885" y="2854611"/>
            <a:ext cx="4504797" cy="3659732"/>
          </a:xfrm>
        </p:spPr>
        <p:txBody>
          <a:bodyPr>
            <a:normAutofit lnSpcReduction="10000"/>
          </a:bodyPr>
          <a:lstStyle/>
          <a:p>
            <a:pPr rtl="0" fontAlgn="base">
              <a:buFont typeface="Arial" panose="020B0604020202020204" pitchFamily="34" charset="0"/>
              <a:buChar char="•"/>
            </a:pPr>
            <a:r>
              <a:rPr lang="fr-CA" b="0" i="0" dirty="0">
                <a:effectLst/>
                <a:latin typeface="Times New Roman" panose="02020603050405020304" pitchFamily="18" charset="0"/>
              </a:rPr>
              <a:t>L’objectif principal commun est la libération des personnes des communautés impliquées. </a:t>
            </a:r>
          </a:p>
          <a:p>
            <a:pPr rtl="0" fontAlgn="base">
              <a:buFont typeface="Arial" panose="020B0604020202020204" pitchFamily="34" charset="0"/>
              <a:buChar char="•"/>
            </a:pPr>
            <a:r>
              <a:rPr lang="fr-CA" dirty="0">
                <a:latin typeface="Times New Roman" panose="02020603050405020304" pitchFamily="18" charset="0"/>
              </a:rPr>
              <a:t>Il y a p</a:t>
            </a:r>
            <a:r>
              <a:rPr lang="fr-CA" b="0" i="0" dirty="0">
                <a:effectLst/>
                <a:latin typeface="Times New Roman" panose="02020603050405020304" pitchFamily="18" charset="0"/>
              </a:rPr>
              <a:t>lusieurs tendances qui se positionnent différemment par rapport à l’État : approches libérale, progressiste et progressiste radicale.  </a:t>
            </a:r>
          </a:p>
          <a:p>
            <a:endParaRPr lang="fr-CA" sz="2200" dirty="0"/>
          </a:p>
        </p:txBody>
      </p:sp>
      <p:pic>
        <p:nvPicPr>
          <p:cNvPr id="7170" name="Picture 2" descr="View of the Pride flag and TfL logo being flown in the Pride London parade">
            <a:extLst>
              <a:ext uri="{FF2B5EF4-FFF2-40B4-BE49-F238E27FC236}">
                <a16:creationId xmlns:a16="http://schemas.microsoft.com/office/drawing/2014/main" id="{9161671E-21E3-B1F5-3F27-375623CB3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79" r="18820"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77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819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A55B802-305E-2F2E-76AA-103990AF8FAA}"/>
              </a:ext>
            </a:extLst>
          </p:cNvPr>
          <p:cNvSpPr>
            <a:spLocks noGrp="1"/>
          </p:cNvSpPr>
          <p:nvPr>
            <p:ph type="title"/>
          </p:nvPr>
        </p:nvSpPr>
        <p:spPr>
          <a:xfrm>
            <a:off x="640080" y="325369"/>
            <a:ext cx="4368602" cy="1956841"/>
          </a:xfrm>
        </p:spPr>
        <p:txBody>
          <a:bodyPr anchor="b">
            <a:normAutofit/>
          </a:bodyPr>
          <a:lstStyle/>
          <a:p>
            <a:r>
              <a:rPr lang="fr-CA" sz="5400" b="0" i="0">
                <a:effectLst/>
                <a:latin typeface="Times New Roman" panose="02020603050405020304" pitchFamily="18" charset="0"/>
              </a:rPr>
              <a:t>Approche libérale queer </a:t>
            </a:r>
            <a:endParaRPr lang="fr-CA" sz="5400"/>
          </a:p>
        </p:txBody>
      </p:sp>
      <p:sp>
        <p:nvSpPr>
          <p:cNvPr id="819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C93411F-E0BE-1255-CE2E-D9B459C43D77}"/>
              </a:ext>
            </a:extLst>
          </p:cNvPr>
          <p:cNvSpPr>
            <a:spLocks noGrp="1"/>
          </p:cNvSpPr>
          <p:nvPr>
            <p:ph idx="1"/>
          </p:nvPr>
        </p:nvSpPr>
        <p:spPr>
          <a:xfrm>
            <a:off x="364658" y="2872899"/>
            <a:ext cx="4548865" cy="3848576"/>
          </a:xfrm>
        </p:spPr>
        <p:txBody>
          <a:bodyPr>
            <a:normAutofit lnSpcReduction="10000"/>
          </a:bodyPr>
          <a:lstStyle/>
          <a:p>
            <a:pPr rtl="0" fontAlgn="base">
              <a:buFont typeface="Arial" panose="020B0604020202020204" pitchFamily="34" charset="0"/>
              <a:buChar char="•"/>
            </a:pPr>
            <a:r>
              <a:rPr lang="fr-CA" sz="3200" b="0" i="0" dirty="0">
                <a:effectLst/>
                <a:latin typeface="Times New Roman" panose="02020603050405020304" pitchFamily="18" charset="0"/>
              </a:rPr>
              <a:t>Approche libérale : défense des droits individuels et des libertés civiles.  </a:t>
            </a:r>
          </a:p>
          <a:p>
            <a:pPr rtl="0" fontAlgn="base">
              <a:buFont typeface="Arial" panose="020B0604020202020204" pitchFamily="34" charset="0"/>
              <a:buChar char="•"/>
            </a:pPr>
            <a:r>
              <a:rPr lang="fr-CA" sz="3200" b="0" i="0" dirty="0">
                <a:effectLst/>
                <a:latin typeface="Times New Roman" panose="02020603050405020304" pitchFamily="18" charset="0"/>
              </a:rPr>
              <a:t>Promotion de l'égalité des chances via l’intervention de l’État. </a:t>
            </a:r>
          </a:p>
          <a:p>
            <a:pPr rtl="0" fontAlgn="base">
              <a:buFont typeface="Arial" panose="020B0604020202020204" pitchFamily="34" charset="0"/>
              <a:buChar char="•"/>
            </a:pPr>
            <a:r>
              <a:rPr lang="fr-CA" sz="3200" b="0" i="0" dirty="0">
                <a:effectLst/>
                <a:latin typeface="Times New Roman" panose="02020603050405020304" pitchFamily="18" charset="0"/>
              </a:rPr>
              <a:t>Réformes légales. </a:t>
            </a:r>
          </a:p>
          <a:p>
            <a:endParaRPr lang="fr-CA" sz="2200" dirty="0"/>
          </a:p>
        </p:txBody>
      </p:sp>
      <p:pic>
        <p:nvPicPr>
          <p:cNvPr id="8194" name="Picture 2" descr="undefined">
            <a:extLst>
              <a:ext uri="{FF2B5EF4-FFF2-40B4-BE49-F238E27FC236}">
                <a16:creationId xmlns:a16="http://schemas.microsoft.com/office/drawing/2014/main" id="{8A3198F6-61A6-FE6F-1ACC-86437F53E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53" r="4252"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85977"/>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29D190A4A0DA44BC8F32B9AA7A24A3" ma:contentTypeVersion="26" ma:contentTypeDescription="Crée un document." ma:contentTypeScope="" ma:versionID="d78da73a64c7b9b878c41fbb23e8e751">
  <xsd:schema xmlns:xsd="http://www.w3.org/2001/XMLSchema" xmlns:xs="http://www.w3.org/2001/XMLSchema" xmlns:p="http://schemas.microsoft.com/office/2006/metadata/properties" xmlns:ns2="f08575e4-3095-4226-8591-87c5678e93b2" xmlns:ns3="6cf77df1-bc3e-421b-bf51-81a97a7b29e8" targetNamespace="http://schemas.microsoft.com/office/2006/metadata/properties" ma:root="true" ma:fieldsID="807040c1461ef5fe43ea736ff28f409d" ns2:_="" ns3:_="">
    <xsd:import namespace="f08575e4-3095-4226-8591-87c5678e93b2"/>
    <xsd:import namespace="6cf77df1-bc3e-421b-bf51-81a97a7b29e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Attribu_x00e9__x00e0_" minOccurs="0"/>
                <xsd:element ref="ns2:r_x00e9_sultat" minOccurs="0"/>
                <xsd:element ref="ns2:Partag_x00e9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8575e4-3095-4226-8591-87c5678e93b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e72b171d-f0bb-4c79-8ca6-fdd34839d6cf"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Attribu_x00e9__x00e0_" ma:index="21" nillable="true" ma:displayName="Attribué à" ma:format="Dropdown" ma:list="UserInfo" ma:SharePointGroup="0" ma:internalName="Attribu_x00e9__x00e0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_x00e9_sultat" ma:index="22" nillable="true" ma:displayName="résultat" ma:default="Entrez le choix n° 1" ma:internalName="r_x00e9_sultat">
      <xsd:simpleType>
        <xsd:restriction base="dms:Unknown">
          <xsd:enumeration value="Entrez le choix n° 1"/>
          <xsd:enumeration value="Entrez le choix n° 2"/>
          <xsd:enumeration value="Entrez le choix n° 3"/>
        </xsd:restriction>
      </xsd:simpleType>
    </xsd:element>
    <xsd:element name="Partag_x00e9_" ma:index="23" nillable="true" ma:displayName="Partagé" ma:default="0" ma:internalName="Partag_x00e9_">
      <xsd:simpleType>
        <xsd:restriction base="dms:Boolea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f77df1-bc3e-421b-bf51-81a97a7b29e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5b6d7df-de0a-44d6-b750-3c1801aff016}" ma:internalName="TaxCatchAll" ma:showField="CatchAllData" ma:web="6cf77df1-bc3e-421b-bf51-81a97a7b29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artag_x00e9_ xmlns="f08575e4-3095-4226-8591-87c5678e93b2">false</Partag_x00e9_>
    <r_x00e9_sultat xmlns="f08575e4-3095-4226-8591-87c5678e93b2">Entrez le choix n° 1</r_x00e9_sultat>
    <lcf76f155ced4ddcb4097134ff3c332f xmlns="f08575e4-3095-4226-8591-87c5678e93b2">
      <Terms xmlns="http://schemas.microsoft.com/office/infopath/2007/PartnerControls"/>
    </lcf76f155ced4ddcb4097134ff3c332f>
    <TaxCatchAll xmlns="6cf77df1-bc3e-421b-bf51-81a97a7b29e8" xsi:nil="true"/>
    <Attribu_x00e9__x00e0_ xmlns="f08575e4-3095-4226-8591-87c5678e93b2">
      <UserInfo>
        <DisplayName/>
        <AccountId xsi:nil="true"/>
        <AccountType/>
      </UserInfo>
    </Attribu_x00e9__x00e0_>
  </documentManagement>
</p:properties>
</file>

<file path=customXml/itemProps1.xml><?xml version="1.0" encoding="utf-8"?>
<ds:datastoreItem xmlns:ds="http://schemas.openxmlformats.org/officeDocument/2006/customXml" ds:itemID="{EA88432C-97AC-44D6-B498-BC5208669ED4}">
  <ds:schemaRefs>
    <ds:schemaRef ds:uri="http://schemas.microsoft.com/sharepoint/v3/contenttype/forms"/>
  </ds:schemaRefs>
</ds:datastoreItem>
</file>

<file path=customXml/itemProps2.xml><?xml version="1.0" encoding="utf-8"?>
<ds:datastoreItem xmlns:ds="http://schemas.openxmlformats.org/officeDocument/2006/customXml" ds:itemID="{B6E29DD9-989B-4834-82DF-6D4BFDF85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8575e4-3095-4226-8591-87c5678e93b2"/>
    <ds:schemaRef ds:uri="6cf77df1-bc3e-421b-bf51-81a97a7b29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0A7453-7797-4A2F-90F5-EC79A7B40DEF}">
  <ds:schemaRefs>
    <ds:schemaRef ds:uri="http://schemas.microsoft.com/office/2006/metadata/properties"/>
    <ds:schemaRef ds:uri="http://schemas.microsoft.com/office/infopath/2007/PartnerControls"/>
    <ds:schemaRef ds:uri="f08575e4-3095-4226-8591-87c5678e93b2"/>
    <ds:schemaRef ds:uri="6cf77df1-bc3e-421b-bf51-81a97a7b29e8"/>
  </ds:schemaRefs>
</ds:datastoreItem>
</file>

<file path=docProps/app.xml><?xml version="1.0" encoding="utf-8"?>
<Properties xmlns="http://schemas.openxmlformats.org/officeDocument/2006/extended-properties" xmlns:vt="http://schemas.openxmlformats.org/officeDocument/2006/docPropsVTypes">
  <Template>Office Theme</Template>
  <TotalTime>735</TotalTime>
  <Words>3350</Words>
  <Application>Microsoft Office PowerPoint</Application>
  <PresentationFormat>Grand écran</PresentationFormat>
  <Paragraphs>260</Paragraphs>
  <Slides>23</Slides>
  <Notes>23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23</vt:i4>
      </vt:variant>
    </vt:vector>
  </HeadingPairs>
  <TitlesOfParts>
    <vt:vector size="34" baseType="lpstr">
      <vt:lpstr>Aptos</vt:lpstr>
      <vt:lpstr>Aptos Display</vt:lpstr>
      <vt:lpstr>Arial</vt:lpstr>
      <vt:lpstr>Georgia</vt:lpstr>
      <vt:lpstr>Google Sans</vt:lpstr>
      <vt:lpstr>Linux Libertine</vt:lpstr>
      <vt:lpstr>Roboto Condensed</vt:lpstr>
      <vt:lpstr>Segoe UI</vt:lpstr>
      <vt:lpstr>Times New Roman</vt:lpstr>
      <vt:lpstr>WordVisi_MSFontService</vt:lpstr>
      <vt:lpstr>Office Theme</vt:lpstr>
      <vt:lpstr>Présentation PowerPoint</vt:lpstr>
      <vt:lpstr>Repenser les enjeux politiques  </vt:lpstr>
      <vt:lpstr>Remise en question des normes</vt:lpstr>
      <vt:lpstr>Réappropriation du mot « queer »</vt:lpstr>
      <vt:lpstr>Politiques queers comme théories</vt:lpstr>
      <vt:lpstr>Objectifs du mouvement queer</vt:lpstr>
      <vt:lpstr>Politiques queers comme mouvements</vt:lpstr>
      <vt:lpstr>Objectif et tendances </vt:lpstr>
      <vt:lpstr>Approche libérale queer </vt:lpstr>
      <vt:lpstr>Approche progressiste queer</vt:lpstr>
      <vt:lpstr>Approche progressiste radicale </vt:lpstr>
      <vt:lpstr>Comparaison des approches </vt:lpstr>
      <vt:lpstr>Exercice  : réactions à la présence de Legault à la Fierté (2019)</vt:lpstr>
      <vt:lpstr>Luttes multiples</vt:lpstr>
      <vt:lpstr>Concepts politiques queers </vt:lpstr>
      <vt:lpstr>Pensée transféministe</vt:lpstr>
      <vt:lpstr>Pensée transféministe : exister c’est résister </vt:lpstr>
      <vt:lpstr>Décolonisation de la queerness</vt:lpstr>
      <vt:lpstr>Temporalité queer </vt:lpstr>
      <vt:lpstr>Négativité queer</vt:lpstr>
      <vt:lpstr>Critiques</vt:lpstr>
      <vt:lpstr>Réponses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Benoît D'Amours</dc:creator>
  <cp:lastModifiedBy>Benoît D'Amours</cp:lastModifiedBy>
  <cp:revision>19</cp:revision>
  <dcterms:created xsi:type="dcterms:W3CDTF">2025-03-03T16:56:01Z</dcterms:created>
  <dcterms:modified xsi:type="dcterms:W3CDTF">2025-04-28T23:40:31Z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0x0101008129D190A4A0DA44BC8F32B9AA7A24A3</vt:lpwstr>
  </property>
  <property fmtid="{D5CDD505-2E9C-101B-9397-08002B2CF9AE}" pid="3" name="MediaServiceImageTags">
    <vt:lpwstr/>
  </property>
</Properties>
</file>