
<file path=[Content_Types].xml><?xml version="1.0" encoding="utf-8"?>
<Types xmlns="http://schemas.openxmlformats.org/package/2006/content-types">
  <Default Extension="1"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256" r:id="rId5"/>
    <p:sldId id="258" r:id="rId6"/>
    <p:sldId id="259" r:id="rId7"/>
    <p:sldId id="288" r:id="rId8"/>
    <p:sldId id="289" r:id="rId9"/>
    <p:sldId id="290" r:id="rId10"/>
    <p:sldId id="291" r:id="rId11"/>
    <p:sldId id="292" r:id="rId12"/>
    <p:sldId id="293" r:id="rId13"/>
    <p:sldId id="294" r:id="rId14"/>
    <p:sldId id="295" r:id="rId15"/>
    <p:sldId id="310" r:id="rId16"/>
    <p:sldId id="296" r:id="rId17"/>
    <p:sldId id="297" r:id="rId18"/>
    <p:sldId id="298" r:id="rId19"/>
    <p:sldId id="299" r:id="rId20"/>
    <p:sldId id="300" r:id="rId21"/>
    <p:sldId id="301" r:id="rId22"/>
    <p:sldId id="302" r:id="rId23"/>
    <p:sldId id="303" r:id="rId24"/>
    <p:sldId id="304" r:id="rId25"/>
    <p:sldId id="305" r:id="rId26"/>
    <p:sldId id="306" r:id="rId27"/>
    <p:sldId id="307" r:id="rId28"/>
    <p:sldId id="308" r:id="rId29"/>
    <p:sldId id="309" r:id="rId3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382"/>
    <p:restoredTop sz="90741" autoAdjust="0"/>
  </p:normalViewPr>
  <p:slideViewPr>
    <p:cSldViewPr snapToGrid="0">
      <p:cViewPr>
        <p:scale>
          <a:sx n="50" d="100"/>
          <a:sy n="50" d="100"/>
        </p:scale>
        <p:origin x="1588" y="196"/>
      </p:cViewPr>
      <p:guideLst/>
    </p:cSldViewPr>
  </p:slideViewPr>
  <p:outlineViewPr>
    <p:cViewPr>
      <p:scale>
        <a:sx n="20" d="100"/>
        <a:sy n="20"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C5B652-339F-2F42-BEF5-D21BE2BFEF04}" type="datetimeFigureOut">
              <a:rPr lang="fr-FR" smtClean="0"/>
              <a:t>20/06/2025</a:t>
            </a:fld>
            <a:endParaRPr lang="fr-FR"/>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18D13F-51CC-B141-ABE5-BC36F8F9216D}" type="slidenum">
              <a:rPr lang="fr-FR" smtClean="0"/>
              <a:t>‹N°›</a:t>
            </a:fld>
            <a:endParaRPr lang="fr-FR"/>
          </a:p>
        </p:txBody>
      </p:sp>
    </p:spTree>
    <p:extLst>
      <p:ext uri="{BB962C8B-B14F-4D97-AF65-F5344CB8AC3E}">
        <p14:creationId xmlns:p14="http://schemas.microsoft.com/office/powerpoint/2010/main" val="3503393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n.wikipedia.org/wiki/User:Doublearc"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creativecommons.org/publicdomain/zero/1.0/deed.en"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pexels.com/@ketut-subiyanto/"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reativecommons.org/licenses/by/1.0"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en.wikipedia.org/wiki/Harrison_Schmitt"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en.wikipedia.org/wiki/Ronald_Evans_(astronaut)"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F3037-5FBC-6B14-6EE5-6897003A1F07}"/>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3E69158D-7C2B-FDE4-2961-1D81E2F2C90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CD0D8D3-D409-6590-09ED-4FD9E5CB1F9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err="1"/>
              <a:t>Silouhette</a:t>
            </a:r>
            <a:r>
              <a:rPr lang="fr-CA"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kern="1200" dirty="0">
                <a:solidFill>
                  <a:schemeClr val="tx1"/>
                </a:solidFill>
                <a:effectLst/>
                <a:latin typeface="+mn-lt"/>
                <a:ea typeface="+mn-ea"/>
                <a:cs typeface="+mn-cs"/>
              </a:rPr>
              <a:t>Mohamed Hassan </a:t>
            </a: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https://pxhere.com/fr/photo/1452209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i="0" kern="1200" dirty="0">
                <a:solidFill>
                  <a:schemeClr val="tx1"/>
                </a:solidFill>
                <a:effectLst/>
                <a:latin typeface="+mn-lt"/>
                <a:ea typeface="+mn-ea"/>
                <a:cs typeface="+mn-cs"/>
              </a:rPr>
              <a:t>CC0 1.0</a:t>
            </a: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a:extLst>
              <a:ext uri="{FF2B5EF4-FFF2-40B4-BE49-F238E27FC236}">
                <a16:creationId xmlns:a16="http://schemas.microsoft.com/office/drawing/2014/main" id="{DBF4A648-13EF-936C-F95C-2FD4457E62A2}"/>
              </a:ext>
            </a:extLst>
          </p:cNvPr>
          <p:cNvSpPr>
            <a:spLocks noGrp="1"/>
          </p:cNvSpPr>
          <p:nvPr>
            <p:ph type="sldNum" sz="quarter" idx="5"/>
          </p:nvPr>
        </p:nvSpPr>
        <p:spPr/>
        <p:txBody>
          <a:bodyPr/>
          <a:lstStyle/>
          <a:p>
            <a:fld id="{1518D13F-51CC-B141-ABE5-BC36F8F9216D}" type="slidenum">
              <a:rPr lang="fr-FR" smtClean="0"/>
              <a:t>2</a:t>
            </a:fld>
            <a:endParaRPr lang="fr-FR"/>
          </a:p>
        </p:txBody>
      </p:sp>
    </p:spTree>
    <p:extLst>
      <p:ext uri="{BB962C8B-B14F-4D97-AF65-F5344CB8AC3E}">
        <p14:creationId xmlns:p14="http://schemas.microsoft.com/office/powerpoint/2010/main" val="2371376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b="0" i="0" u="none" strike="noStrike" dirty="0">
              <a:effectLst/>
              <a:latin typeface="Roboto" panose="02000000000000000000" pitchFamily="2" charset="0"/>
            </a:endParaRPr>
          </a:p>
        </p:txBody>
      </p:sp>
      <p:sp>
        <p:nvSpPr>
          <p:cNvPr id="4" name="Espace réservé du numéro de diapositive 3"/>
          <p:cNvSpPr>
            <a:spLocks noGrp="1"/>
          </p:cNvSpPr>
          <p:nvPr>
            <p:ph type="sldNum" sz="quarter" idx="5"/>
          </p:nvPr>
        </p:nvSpPr>
        <p:spPr/>
        <p:txBody>
          <a:bodyPr/>
          <a:lstStyle/>
          <a:p>
            <a:fld id="{1518D13F-51CC-B141-ABE5-BC36F8F9216D}" type="slidenum">
              <a:rPr lang="fr-FR" smtClean="0"/>
              <a:t>11</a:t>
            </a:fld>
            <a:endParaRPr lang="fr-FR"/>
          </a:p>
        </p:txBody>
      </p:sp>
    </p:spTree>
    <p:extLst>
      <p:ext uri="{BB962C8B-B14F-4D97-AF65-F5344CB8AC3E}">
        <p14:creationId xmlns:p14="http://schemas.microsoft.com/office/powerpoint/2010/main" val="3683420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CEC25-0DF9-7E6C-1476-90EF696FCA30}"/>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D35D8286-F8C6-1A11-2B3B-30C3A0E9698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017083A-68C1-3CCB-A36E-CC1988CA562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dirty="0">
                <a:solidFill>
                  <a:srgbClr val="FFFFFF"/>
                </a:solidFill>
                <a:effectLst/>
                <a:latin typeface="Proxima Nova"/>
              </a:rPr>
              <a:t>Case des palabres,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dirty="0">
                <a:solidFill>
                  <a:srgbClr val="212124"/>
                </a:solidFill>
                <a:effectLst/>
                <a:latin typeface="Proxima Nova"/>
              </a:rPr>
              <a:t>Village </a:t>
            </a:r>
            <a:r>
              <a:rPr lang="fr-CA" sz="1200" b="0" i="0" dirty="0" err="1">
                <a:solidFill>
                  <a:srgbClr val="212124"/>
                </a:solidFill>
                <a:effectLst/>
                <a:latin typeface="Proxima Nova"/>
              </a:rPr>
              <a:t>Ogossagou</a:t>
            </a:r>
            <a:r>
              <a:rPr lang="fr-CA" sz="1200" b="0" i="0" dirty="0">
                <a:solidFill>
                  <a:srgbClr val="FFFFFF"/>
                </a:solidFill>
                <a:effectLst/>
                <a:latin typeface="Proxima Nova"/>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dirty="0">
                <a:solidFill>
                  <a:srgbClr val="FFFFFF"/>
                </a:solidFill>
                <a:effectLst/>
                <a:latin typeface="Proxima Nova"/>
              </a:rPr>
              <a:t>Mission de l'ONU au Mali,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dirty="0">
                <a:solidFill>
                  <a:srgbClr val="FFFFFF"/>
                </a:solidFill>
                <a:effectLst/>
                <a:latin typeface="Proxima Nova"/>
              </a:rPr>
              <a:t>https://</a:t>
            </a:r>
            <a:r>
              <a:rPr lang="fr-CA" sz="1200" b="0" i="0" dirty="0" err="1">
                <a:solidFill>
                  <a:srgbClr val="FFFFFF"/>
                </a:solidFill>
                <a:effectLst/>
                <a:latin typeface="Proxima Nova"/>
              </a:rPr>
              <a:t>www.flickr.com</a:t>
            </a:r>
            <a:r>
              <a:rPr lang="fr-CA" sz="1200" b="0" i="0" dirty="0">
                <a:solidFill>
                  <a:srgbClr val="FFFFFF"/>
                </a:solidFill>
                <a:effectLst/>
                <a:latin typeface="Proxima Nova"/>
              </a:rPr>
              <a:t>/photos/</a:t>
            </a:r>
            <a:r>
              <a:rPr lang="fr-CA" sz="1200" b="0" i="0" dirty="0" err="1">
                <a:solidFill>
                  <a:srgbClr val="FFFFFF"/>
                </a:solidFill>
                <a:effectLst/>
                <a:latin typeface="Proxima Nova"/>
              </a:rPr>
              <a:t>minusma</a:t>
            </a:r>
            <a:r>
              <a:rPr lang="fr-CA" sz="1200" b="0" i="0" dirty="0">
                <a:solidFill>
                  <a:srgbClr val="FFFFFF"/>
                </a:solidFill>
                <a:effectLst/>
                <a:latin typeface="Proxima Nova"/>
              </a:rPr>
              <a:t>/, </a:t>
            </a:r>
          </a:p>
          <a:p>
            <a:r>
              <a:rPr lang="fr-CA" sz="1200" b="0" i="0" u="none" strike="noStrike" dirty="0">
                <a:solidFill>
                  <a:srgbClr val="006DAC"/>
                </a:solidFill>
                <a:effectLst/>
                <a:latin typeface="Proxima Nova"/>
              </a:rPr>
              <a:t>CC BY-NC-SA 2.0</a:t>
            </a:r>
            <a:endParaRPr lang="fr-CA" sz="1200" b="0" dirty="0"/>
          </a:p>
          <a:p>
            <a:endParaRPr lang="fr-CA" sz="1200" dirty="0">
              <a:effectLst/>
              <a:latin typeface="Aptos" panose="020B0004020202020204" pitchFamily="34" charset="0"/>
              <a:ea typeface="Aptos" panose="020B0004020202020204" pitchFamily="34" charset="0"/>
              <a:cs typeface="Arial" panose="020B0604020202020204" pitchFamily="34" charset="0"/>
            </a:endParaRPr>
          </a:p>
          <a:p>
            <a:r>
              <a:rPr lang="fr-CA" sz="1200" dirty="0">
                <a:effectLst/>
                <a:latin typeface="Aptos" panose="020B0004020202020204" pitchFamily="34" charset="0"/>
                <a:ea typeface="Aptos" panose="020B0004020202020204" pitchFamily="34" charset="0"/>
                <a:cs typeface="Arial" panose="020B0604020202020204" pitchFamily="34" charset="0"/>
              </a:rPr>
              <a:t>« </a:t>
            </a:r>
            <a:r>
              <a:rPr lang="fr-CA" sz="1200" dirty="0">
                <a:effectLst/>
                <a:latin typeface="Times New Roman" panose="02020603050405020304" pitchFamily="18" charset="0"/>
                <a:ea typeface="Aptos" panose="020B0004020202020204" pitchFamily="34" charset="0"/>
              </a:rPr>
              <a:t>Nous remarquerons que, pour </a:t>
            </a:r>
            <a:r>
              <a:rPr lang="fr-CA" sz="1200" dirty="0" err="1">
                <a:effectLst/>
                <a:latin typeface="Times New Roman" panose="02020603050405020304" pitchFamily="18" charset="0"/>
                <a:ea typeface="Aptos" panose="020B0004020202020204" pitchFamily="34" charset="0"/>
              </a:rPr>
              <a:t>Menkiti</a:t>
            </a:r>
            <a:r>
              <a:rPr lang="fr-CA" sz="1200" dirty="0">
                <a:effectLst/>
                <a:latin typeface="Times New Roman" panose="02020603050405020304" pitchFamily="18" charset="0"/>
                <a:ea typeface="Aptos" panose="020B0004020202020204" pitchFamily="34" charset="0"/>
              </a:rPr>
              <a:t>, cette conception de la personne est considérée comme présente dans l’ensemble de l’Afrique et pas seulement dans les parties bantoues, où le concept </a:t>
            </a:r>
            <a:r>
              <a:rPr lang="fr-CA" sz="1200" dirty="0" err="1">
                <a:effectLst/>
                <a:latin typeface="Times New Roman" panose="02020603050405020304" pitchFamily="18" charset="0"/>
                <a:ea typeface="Aptos" panose="020B0004020202020204" pitchFamily="34" charset="0"/>
              </a:rPr>
              <a:t>d’</a:t>
            </a:r>
            <a:r>
              <a:rPr lang="fr-CA" sz="1200" i="1" dirty="0" err="1">
                <a:effectLst/>
                <a:latin typeface="Times New Roman" panose="02020603050405020304" pitchFamily="18" charset="0"/>
                <a:ea typeface="Aptos" panose="020B0004020202020204" pitchFamily="34" charset="0"/>
              </a:rPr>
              <a:t>ubuntu</a:t>
            </a:r>
            <a:r>
              <a:rPr lang="fr-CA" sz="1200" dirty="0">
                <a:effectLst/>
                <a:latin typeface="Times New Roman" panose="02020603050405020304" pitchFamily="18" charset="0"/>
                <a:ea typeface="Aptos" panose="020B0004020202020204" pitchFamily="34" charset="0"/>
              </a:rPr>
              <a:t> a été retrouvé. » (</a:t>
            </a:r>
            <a:r>
              <a:rPr lang="fr-CA" sz="1000" kern="100" dirty="0">
                <a:effectLst/>
                <a:latin typeface="Times New Roman" panose="02020603050405020304" pitchFamily="18" charset="0"/>
                <a:ea typeface="Aptos" panose="020B0004020202020204" pitchFamily="34" charset="0"/>
                <a:cs typeface="Arial" panose="020B0604020202020204" pitchFamily="34" charset="0"/>
              </a:rPr>
              <a:t>Ernest-Marie </a:t>
            </a:r>
            <a:r>
              <a:rPr lang="fr-CA" sz="1000" kern="100" dirty="0" err="1">
                <a:effectLst/>
                <a:latin typeface="Times New Roman" panose="02020603050405020304" pitchFamily="18" charset="0"/>
                <a:ea typeface="Aptos" panose="020B0004020202020204" pitchFamily="34" charset="0"/>
                <a:cs typeface="Arial" panose="020B0604020202020204" pitchFamily="34" charset="0"/>
              </a:rPr>
              <a:t>Mbonda</a:t>
            </a:r>
            <a:r>
              <a:rPr lang="fr-CA" sz="1000" kern="100" dirty="0">
                <a:effectLst/>
                <a:latin typeface="Times New Roman" panose="02020603050405020304" pitchFamily="18" charset="0"/>
                <a:ea typeface="Aptos" panose="020B0004020202020204" pitchFamily="34" charset="0"/>
                <a:cs typeface="Arial" panose="020B0604020202020204" pitchFamily="34" charset="0"/>
              </a:rPr>
              <a:t>, texte perspective africaine du Projet </a:t>
            </a:r>
            <a:r>
              <a:rPr lang="fr-CA" sz="1000" kern="100" dirty="0" err="1">
                <a:effectLst/>
                <a:latin typeface="Times New Roman" panose="02020603050405020304" pitchFamily="18" charset="0"/>
                <a:ea typeface="Aptos" panose="020B0004020202020204" pitchFamily="34" charset="0"/>
                <a:cs typeface="Arial" panose="020B0604020202020204" pitchFamily="34" charset="0"/>
              </a:rPr>
              <a:t>Atopos</a:t>
            </a:r>
            <a:r>
              <a:rPr lang="fr-CA" sz="1000" kern="100" dirty="0">
                <a:effectLst/>
                <a:latin typeface="Times New Roman" panose="02020603050405020304" pitchFamily="18" charset="0"/>
                <a:ea typeface="Aptos" panose="020B0004020202020204" pitchFamily="34" charset="0"/>
                <a:cs typeface="Arial" panose="020B0604020202020204" pitchFamily="34" charset="0"/>
              </a:rPr>
              <a:t>, p.6) </a:t>
            </a:r>
            <a:endParaRPr lang="fr-CA" dirty="0"/>
          </a:p>
        </p:txBody>
      </p:sp>
      <p:sp>
        <p:nvSpPr>
          <p:cNvPr id="4" name="Espace réservé du numéro de diapositive 3">
            <a:extLst>
              <a:ext uri="{FF2B5EF4-FFF2-40B4-BE49-F238E27FC236}">
                <a16:creationId xmlns:a16="http://schemas.microsoft.com/office/drawing/2014/main" id="{99806CF1-9725-D04B-09CB-7D1A15A2CBA0}"/>
              </a:ext>
            </a:extLst>
          </p:cNvPr>
          <p:cNvSpPr>
            <a:spLocks noGrp="1"/>
          </p:cNvSpPr>
          <p:nvPr>
            <p:ph type="sldNum" sz="quarter" idx="5"/>
          </p:nvPr>
        </p:nvSpPr>
        <p:spPr/>
        <p:txBody>
          <a:bodyPr/>
          <a:lstStyle/>
          <a:p>
            <a:fld id="{1518D13F-51CC-B141-ABE5-BC36F8F9216D}" type="slidenum">
              <a:rPr lang="fr-FR" smtClean="0"/>
              <a:t>12</a:t>
            </a:fld>
            <a:endParaRPr lang="fr-FR"/>
          </a:p>
        </p:txBody>
      </p:sp>
    </p:spTree>
    <p:extLst>
      <p:ext uri="{BB962C8B-B14F-4D97-AF65-F5344CB8AC3E}">
        <p14:creationId xmlns:p14="http://schemas.microsoft.com/office/powerpoint/2010/main" val="2143191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33457-9332-65F2-CE3C-B625715C45FD}"/>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A8400F33-E4BE-65A2-1700-BDB1DDFD1CD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DF17280-FE85-163B-D0FE-F72380692A2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dirty="0">
                <a:solidFill>
                  <a:srgbClr val="FFFFFF"/>
                </a:solidFill>
                <a:effectLst/>
                <a:latin typeface="Proxima Nova"/>
              </a:rPr>
              <a:t>Case des palabres,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dirty="0">
                <a:solidFill>
                  <a:srgbClr val="212124"/>
                </a:solidFill>
                <a:effectLst/>
                <a:latin typeface="Proxima Nova"/>
              </a:rPr>
              <a:t>Village </a:t>
            </a:r>
            <a:r>
              <a:rPr lang="fr-CA" sz="1200" b="0" i="0" dirty="0" err="1">
                <a:solidFill>
                  <a:srgbClr val="212124"/>
                </a:solidFill>
                <a:effectLst/>
                <a:latin typeface="Proxima Nova"/>
              </a:rPr>
              <a:t>Ogossagou</a:t>
            </a:r>
            <a:r>
              <a:rPr lang="fr-CA" sz="1200" b="0" i="0" dirty="0">
                <a:solidFill>
                  <a:srgbClr val="FFFFFF"/>
                </a:solidFill>
                <a:effectLst/>
                <a:latin typeface="Proxima Nova"/>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dirty="0">
                <a:solidFill>
                  <a:srgbClr val="FFFFFF"/>
                </a:solidFill>
                <a:effectLst/>
                <a:latin typeface="Proxima Nova"/>
              </a:rPr>
              <a:t>Mission de l'ONU au Mali,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dirty="0">
                <a:solidFill>
                  <a:srgbClr val="FFFFFF"/>
                </a:solidFill>
                <a:effectLst/>
                <a:latin typeface="Proxima Nova"/>
              </a:rPr>
              <a:t>https://</a:t>
            </a:r>
            <a:r>
              <a:rPr lang="fr-CA" sz="1200" b="0" i="0" dirty="0" err="1">
                <a:solidFill>
                  <a:srgbClr val="FFFFFF"/>
                </a:solidFill>
                <a:effectLst/>
                <a:latin typeface="Proxima Nova"/>
              </a:rPr>
              <a:t>www.flickr.com</a:t>
            </a:r>
            <a:r>
              <a:rPr lang="fr-CA" sz="1200" b="0" i="0" dirty="0">
                <a:solidFill>
                  <a:srgbClr val="FFFFFF"/>
                </a:solidFill>
                <a:effectLst/>
                <a:latin typeface="Proxima Nova"/>
              </a:rPr>
              <a:t>/photos/</a:t>
            </a:r>
            <a:r>
              <a:rPr lang="fr-CA" sz="1200" b="0" i="0" dirty="0" err="1">
                <a:solidFill>
                  <a:srgbClr val="FFFFFF"/>
                </a:solidFill>
                <a:effectLst/>
                <a:latin typeface="Proxima Nova"/>
              </a:rPr>
              <a:t>minusma</a:t>
            </a:r>
            <a:r>
              <a:rPr lang="fr-CA" sz="1200" b="0" i="0" dirty="0">
                <a:solidFill>
                  <a:srgbClr val="FFFFFF"/>
                </a:solidFill>
                <a:effectLst/>
                <a:latin typeface="Proxima Nova"/>
              </a:rPr>
              <a:t>/, </a:t>
            </a:r>
          </a:p>
          <a:p>
            <a:r>
              <a:rPr lang="fr-CA" sz="1200" b="0" i="0" u="none" strike="noStrike" dirty="0">
                <a:solidFill>
                  <a:srgbClr val="006DAC"/>
                </a:solidFill>
                <a:effectLst/>
                <a:latin typeface="Proxima Nova"/>
              </a:rPr>
              <a:t>CC BY-NC-SA 2.0</a:t>
            </a:r>
            <a:endParaRPr lang="fr-CA" sz="1200" b="0" dirty="0"/>
          </a:p>
          <a:p>
            <a:endParaRPr lang="fr-CA" sz="1200" dirty="0">
              <a:effectLst/>
              <a:latin typeface="Aptos" panose="020B0004020202020204" pitchFamily="34" charset="0"/>
              <a:ea typeface="Aptos" panose="020B0004020202020204" pitchFamily="34" charset="0"/>
              <a:cs typeface="Arial" panose="020B0604020202020204" pitchFamily="34" charset="0"/>
            </a:endParaRPr>
          </a:p>
          <a:p>
            <a:r>
              <a:rPr lang="fr-CA" sz="1200" dirty="0">
                <a:effectLst/>
                <a:latin typeface="Aptos" panose="020B0004020202020204" pitchFamily="34" charset="0"/>
                <a:ea typeface="Aptos" panose="020B0004020202020204" pitchFamily="34" charset="0"/>
                <a:cs typeface="Arial" panose="020B0604020202020204" pitchFamily="34" charset="0"/>
              </a:rPr>
              <a:t>« </a:t>
            </a:r>
            <a:r>
              <a:rPr lang="fr-CA" sz="1200" dirty="0">
                <a:effectLst/>
                <a:latin typeface="Times New Roman" panose="02020603050405020304" pitchFamily="18" charset="0"/>
                <a:ea typeface="Aptos" panose="020B0004020202020204" pitchFamily="34" charset="0"/>
              </a:rPr>
              <a:t>Nous remarquerons que, pour </a:t>
            </a:r>
            <a:r>
              <a:rPr lang="fr-CA" sz="1200" dirty="0" err="1">
                <a:effectLst/>
                <a:latin typeface="Times New Roman" panose="02020603050405020304" pitchFamily="18" charset="0"/>
                <a:ea typeface="Aptos" panose="020B0004020202020204" pitchFamily="34" charset="0"/>
              </a:rPr>
              <a:t>Menkiti</a:t>
            </a:r>
            <a:r>
              <a:rPr lang="fr-CA" sz="1200" dirty="0">
                <a:effectLst/>
                <a:latin typeface="Times New Roman" panose="02020603050405020304" pitchFamily="18" charset="0"/>
                <a:ea typeface="Aptos" panose="020B0004020202020204" pitchFamily="34" charset="0"/>
              </a:rPr>
              <a:t>, cette conception de la personne est considérée comme présente dans l’ensemble de l’Afrique et pas seulement dans les parties bantoues, où le concept </a:t>
            </a:r>
            <a:r>
              <a:rPr lang="fr-CA" sz="1200" dirty="0" err="1">
                <a:effectLst/>
                <a:latin typeface="Times New Roman" panose="02020603050405020304" pitchFamily="18" charset="0"/>
                <a:ea typeface="Aptos" panose="020B0004020202020204" pitchFamily="34" charset="0"/>
              </a:rPr>
              <a:t>d’</a:t>
            </a:r>
            <a:r>
              <a:rPr lang="fr-CA" sz="1200" i="1" dirty="0" err="1">
                <a:effectLst/>
                <a:latin typeface="Times New Roman" panose="02020603050405020304" pitchFamily="18" charset="0"/>
                <a:ea typeface="Aptos" panose="020B0004020202020204" pitchFamily="34" charset="0"/>
              </a:rPr>
              <a:t>ubuntu</a:t>
            </a:r>
            <a:r>
              <a:rPr lang="fr-CA" sz="1200" dirty="0">
                <a:effectLst/>
                <a:latin typeface="Times New Roman" panose="02020603050405020304" pitchFamily="18" charset="0"/>
                <a:ea typeface="Aptos" panose="020B0004020202020204" pitchFamily="34" charset="0"/>
              </a:rPr>
              <a:t> a été retrouvé. » (</a:t>
            </a:r>
            <a:r>
              <a:rPr lang="fr-CA" sz="1000" kern="100" dirty="0">
                <a:effectLst/>
                <a:latin typeface="Times New Roman" panose="02020603050405020304" pitchFamily="18" charset="0"/>
                <a:ea typeface="Aptos" panose="020B0004020202020204" pitchFamily="34" charset="0"/>
                <a:cs typeface="Arial" panose="020B0604020202020204" pitchFamily="34" charset="0"/>
              </a:rPr>
              <a:t>Ernest-Marie </a:t>
            </a:r>
            <a:r>
              <a:rPr lang="fr-CA" sz="1000" kern="100" dirty="0" err="1">
                <a:effectLst/>
                <a:latin typeface="Times New Roman" panose="02020603050405020304" pitchFamily="18" charset="0"/>
                <a:ea typeface="Aptos" panose="020B0004020202020204" pitchFamily="34" charset="0"/>
                <a:cs typeface="Arial" panose="020B0604020202020204" pitchFamily="34" charset="0"/>
              </a:rPr>
              <a:t>Mbonda</a:t>
            </a:r>
            <a:r>
              <a:rPr lang="fr-CA" sz="1000" kern="100" dirty="0">
                <a:effectLst/>
                <a:latin typeface="Times New Roman" panose="02020603050405020304" pitchFamily="18" charset="0"/>
                <a:ea typeface="Aptos" panose="020B0004020202020204" pitchFamily="34" charset="0"/>
                <a:cs typeface="Arial" panose="020B0604020202020204" pitchFamily="34" charset="0"/>
              </a:rPr>
              <a:t>, texte perspective africaine du Projet </a:t>
            </a:r>
            <a:r>
              <a:rPr lang="fr-CA" sz="1000" kern="100" dirty="0" err="1">
                <a:effectLst/>
                <a:latin typeface="Times New Roman" panose="02020603050405020304" pitchFamily="18" charset="0"/>
                <a:ea typeface="Aptos" panose="020B0004020202020204" pitchFamily="34" charset="0"/>
                <a:cs typeface="Arial" panose="020B0604020202020204" pitchFamily="34" charset="0"/>
              </a:rPr>
              <a:t>Atopos</a:t>
            </a:r>
            <a:r>
              <a:rPr lang="fr-CA" sz="1000" kern="100" dirty="0">
                <a:effectLst/>
                <a:latin typeface="Times New Roman" panose="02020603050405020304" pitchFamily="18" charset="0"/>
                <a:ea typeface="Aptos" panose="020B0004020202020204" pitchFamily="34" charset="0"/>
                <a:cs typeface="Arial" panose="020B0604020202020204" pitchFamily="34" charset="0"/>
              </a:rPr>
              <a:t>, p.6) </a:t>
            </a:r>
            <a:endParaRPr lang="fr-CA" dirty="0"/>
          </a:p>
        </p:txBody>
      </p:sp>
      <p:sp>
        <p:nvSpPr>
          <p:cNvPr id="4" name="Espace réservé du numéro de diapositive 3">
            <a:extLst>
              <a:ext uri="{FF2B5EF4-FFF2-40B4-BE49-F238E27FC236}">
                <a16:creationId xmlns:a16="http://schemas.microsoft.com/office/drawing/2014/main" id="{B8CAA216-2798-64E9-32BD-1DAD48C001C5}"/>
              </a:ext>
            </a:extLst>
          </p:cNvPr>
          <p:cNvSpPr>
            <a:spLocks noGrp="1"/>
          </p:cNvSpPr>
          <p:nvPr>
            <p:ph type="sldNum" sz="quarter" idx="5"/>
          </p:nvPr>
        </p:nvSpPr>
        <p:spPr/>
        <p:txBody>
          <a:bodyPr/>
          <a:lstStyle/>
          <a:p>
            <a:fld id="{1518D13F-51CC-B141-ABE5-BC36F8F9216D}" type="slidenum">
              <a:rPr lang="fr-FR" smtClean="0"/>
              <a:t>13</a:t>
            </a:fld>
            <a:endParaRPr lang="fr-FR"/>
          </a:p>
        </p:txBody>
      </p:sp>
    </p:spTree>
    <p:extLst>
      <p:ext uri="{BB962C8B-B14F-4D97-AF65-F5344CB8AC3E}">
        <p14:creationId xmlns:p14="http://schemas.microsoft.com/office/powerpoint/2010/main" val="4273640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3F526-46C0-007A-6786-B05DA69373E0}"/>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A976C1DD-30BE-9E2A-8E65-361629032F6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3CB80C9-98E2-0E67-74DE-6078B94D9B9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err="1"/>
              <a:t>Older</a:t>
            </a:r>
            <a:r>
              <a:rPr lang="fr-CA" dirty="0"/>
              <a:t> </a:t>
            </a:r>
            <a:r>
              <a:rPr lang="fr-CA" dirty="0" err="1"/>
              <a:t>adult</a:t>
            </a: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kern="1200" dirty="0">
                <a:solidFill>
                  <a:schemeClr val="tx1"/>
                </a:solidFill>
                <a:effectLst/>
                <a:latin typeface="+mn-lt"/>
                <a:ea typeface="+mn-ea"/>
                <a:cs typeface="+mn-cs"/>
              </a:rPr>
              <a:t>Amanda Mills</a:t>
            </a: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https://pixnio.com/people/female-women/older-adult-regular-physical-activity-is-one-of-the-most-important-things-you-can-do-for-your-health</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i="0" kern="1200" dirty="0">
                <a:solidFill>
                  <a:schemeClr val="tx1"/>
                </a:solidFill>
                <a:effectLst/>
                <a:latin typeface="+mn-lt"/>
                <a:ea typeface="+mn-ea"/>
                <a:cs typeface="+mn-cs"/>
              </a:rPr>
              <a:t>CC0 </a:t>
            </a:r>
            <a:endParaRPr lang="fr-CA" dirty="0"/>
          </a:p>
        </p:txBody>
      </p:sp>
      <p:sp>
        <p:nvSpPr>
          <p:cNvPr id="4" name="Espace réservé du numéro de diapositive 3">
            <a:extLst>
              <a:ext uri="{FF2B5EF4-FFF2-40B4-BE49-F238E27FC236}">
                <a16:creationId xmlns:a16="http://schemas.microsoft.com/office/drawing/2014/main" id="{801BC26E-B678-C0EB-2A27-8ED3472E5E0C}"/>
              </a:ext>
            </a:extLst>
          </p:cNvPr>
          <p:cNvSpPr>
            <a:spLocks noGrp="1"/>
          </p:cNvSpPr>
          <p:nvPr>
            <p:ph type="sldNum" sz="quarter" idx="5"/>
          </p:nvPr>
        </p:nvSpPr>
        <p:spPr/>
        <p:txBody>
          <a:bodyPr/>
          <a:lstStyle/>
          <a:p>
            <a:fld id="{1518D13F-51CC-B141-ABE5-BC36F8F9216D}" type="slidenum">
              <a:rPr lang="fr-FR" smtClean="0"/>
              <a:t>14</a:t>
            </a:fld>
            <a:endParaRPr lang="fr-FR"/>
          </a:p>
        </p:txBody>
      </p:sp>
    </p:spTree>
    <p:extLst>
      <p:ext uri="{BB962C8B-B14F-4D97-AF65-F5344CB8AC3E}">
        <p14:creationId xmlns:p14="http://schemas.microsoft.com/office/powerpoint/2010/main" val="1335645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3F526-46C0-007A-6786-B05DA69373E0}"/>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A976C1DD-30BE-9E2A-8E65-361629032F6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3CB80C9-98E2-0E67-74DE-6078B94D9B9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Rural Burundian women may greet each other with </a:t>
            </a:r>
            <a:r>
              <a:rPr lang="en-US" sz="1200" b="0" i="0" kern="1200" dirty="0" err="1">
                <a:solidFill>
                  <a:schemeClr val="tx1"/>
                </a:solidFill>
                <a:effectLst/>
                <a:latin typeface="+mn-lt"/>
                <a:ea typeface="+mn-ea"/>
                <a:cs typeface="+mn-cs"/>
              </a:rPr>
              <a:t>akazehe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u="none" strike="noStrike" kern="1200" dirty="0" err="1">
                <a:solidFill>
                  <a:schemeClr val="tx1"/>
                </a:solidFill>
                <a:effectLst/>
                <a:latin typeface="+mn-lt"/>
                <a:ea typeface="+mn-ea"/>
                <a:cs typeface="+mn-cs"/>
                <a:hlinkClick r:id="rId3" tooltip="en:User:Doublearc"/>
              </a:rPr>
              <a:t>Doublearc</a:t>
            </a:r>
            <a:endParaRPr lang="fr-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https://en.wikipedia.org/wiki/Akazehe#/media/File:Batwa_women_in_Burundi_cropped.jpg</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u="none" strike="noStrike" kern="1200" dirty="0">
                <a:solidFill>
                  <a:schemeClr val="tx1"/>
                </a:solidFill>
                <a:effectLst/>
                <a:latin typeface="+mn-lt"/>
                <a:ea typeface="+mn-ea"/>
                <a:cs typeface="+mn-cs"/>
                <a:hlinkClick r:id="rId4"/>
              </a:rPr>
              <a:t>CC0</a:t>
            </a:r>
            <a:endParaRPr lang="fr-CA"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a:extLst>
              <a:ext uri="{FF2B5EF4-FFF2-40B4-BE49-F238E27FC236}">
                <a16:creationId xmlns:a16="http://schemas.microsoft.com/office/drawing/2014/main" id="{801BC26E-B678-C0EB-2A27-8ED3472E5E0C}"/>
              </a:ext>
            </a:extLst>
          </p:cNvPr>
          <p:cNvSpPr>
            <a:spLocks noGrp="1"/>
          </p:cNvSpPr>
          <p:nvPr>
            <p:ph type="sldNum" sz="quarter" idx="5"/>
          </p:nvPr>
        </p:nvSpPr>
        <p:spPr/>
        <p:txBody>
          <a:bodyPr/>
          <a:lstStyle/>
          <a:p>
            <a:fld id="{1518D13F-51CC-B141-ABE5-BC36F8F9216D}" type="slidenum">
              <a:rPr lang="fr-FR" smtClean="0"/>
              <a:t>15</a:t>
            </a:fld>
            <a:endParaRPr lang="fr-FR"/>
          </a:p>
        </p:txBody>
      </p:sp>
    </p:spTree>
    <p:extLst>
      <p:ext uri="{BB962C8B-B14F-4D97-AF65-F5344CB8AC3E}">
        <p14:creationId xmlns:p14="http://schemas.microsoft.com/office/powerpoint/2010/main" val="2946491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3F526-46C0-007A-6786-B05DA69373E0}"/>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A976C1DD-30BE-9E2A-8E65-361629032F6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3CB80C9-98E2-0E67-74DE-6078B94D9B9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a:extLst>
              <a:ext uri="{FF2B5EF4-FFF2-40B4-BE49-F238E27FC236}">
                <a16:creationId xmlns:a16="http://schemas.microsoft.com/office/drawing/2014/main" id="{801BC26E-B678-C0EB-2A27-8ED3472E5E0C}"/>
              </a:ext>
            </a:extLst>
          </p:cNvPr>
          <p:cNvSpPr>
            <a:spLocks noGrp="1"/>
          </p:cNvSpPr>
          <p:nvPr>
            <p:ph type="sldNum" sz="quarter" idx="5"/>
          </p:nvPr>
        </p:nvSpPr>
        <p:spPr/>
        <p:txBody>
          <a:bodyPr/>
          <a:lstStyle/>
          <a:p>
            <a:fld id="{1518D13F-51CC-B141-ABE5-BC36F8F9216D}" type="slidenum">
              <a:rPr lang="fr-FR" smtClean="0"/>
              <a:t>16</a:t>
            </a:fld>
            <a:endParaRPr lang="fr-FR"/>
          </a:p>
        </p:txBody>
      </p:sp>
    </p:spTree>
    <p:extLst>
      <p:ext uri="{BB962C8B-B14F-4D97-AF65-F5344CB8AC3E}">
        <p14:creationId xmlns:p14="http://schemas.microsoft.com/office/powerpoint/2010/main" val="329929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3F526-46C0-007A-6786-B05DA69373E0}"/>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A976C1DD-30BE-9E2A-8E65-361629032F6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3CB80C9-98E2-0E67-74DE-6078B94D9B9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mother and daughter washing hands together in bathroom</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u="none" strike="noStrike" kern="1200" dirty="0" err="1">
                <a:solidFill>
                  <a:schemeClr val="tx1"/>
                </a:solidFill>
                <a:effectLst/>
                <a:latin typeface="+mn-lt"/>
                <a:ea typeface="+mn-ea"/>
                <a:cs typeface="+mn-cs"/>
                <a:hlinkClick r:id="rId3"/>
              </a:rPr>
              <a:t>Ketut</a:t>
            </a:r>
            <a:r>
              <a:rPr lang="fr-CA" sz="1200" b="0" i="0" u="none" strike="noStrike" kern="1200" dirty="0">
                <a:solidFill>
                  <a:schemeClr val="tx1"/>
                </a:solidFill>
                <a:effectLst/>
                <a:latin typeface="+mn-lt"/>
                <a:ea typeface="+mn-ea"/>
                <a:cs typeface="+mn-cs"/>
                <a:hlinkClick r:id="rId3"/>
              </a:rPr>
              <a:t> </a:t>
            </a:r>
            <a:r>
              <a:rPr lang="fr-CA" sz="1200" b="0" i="0" u="none" strike="noStrike" kern="1200" dirty="0" err="1">
                <a:solidFill>
                  <a:schemeClr val="tx1"/>
                </a:solidFill>
                <a:effectLst/>
                <a:latin typeface="+mn-lt"/>
                <a:ea typeface="+mn-ea"/>
                <a:cs typeface="+mn-cs"/>
                <a:hlinkClick r:id="rId3"/>
              </a:rPr>
              <a:t>Subiyanto</a:t>
            </a:r>
            <a:endParaRPr lang="fr-CA" sz="1200" b="0" i="0" u="none" strike="noStrike" kern="1200" dirty="0">
              <a:solidFill>
                <a:schemeClr val="tx1"/>
              </a:solidFill>
              <a:effectLst/>
              <a:latin typeface="+mn-lt"/>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https://www.pexels.com/photo/ethnic-mother-and-daughter-washing-hands-together-in-bathroom-4474061/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CCO</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a:extLst>
              <a:ext uri="{FF2B5EF4-FFF2-40B4-BE49-F238E27FC236}">
                <a16:creationId xmlns:a16="http://schemas.microsoft.com/office/drawing/2014/main" id="{801BC26E-B678-C0EB-2A27-8ED3472E5E0C}"/>
              </a:ext>
            </a:extLst>
          </p:cNvPr>
          <p:cNvSpPr>
            <a:spLocks noGrp="1"/>
          </p:cNvSpPr>
          <p:nvPr>
            <p:ph type="sldNum" sz="quarter" idx="5"/>
          </p:nvPr>
        </p:nvSpPr>
        <p:spPr/>
        <p:txBody>
          <a:bodyPr/>
          <a:lstStyle/>
          <a:p>
            <a:fld id="{1518D13F-51CC-B141-ABE5-BC36F8F9216D}" type="slidenum">
              <a:rPr lang="fr-FR" smtClean="0"/>
              <a:t>17</a:t>
            </a:fld>
            <a:endParaRPr lang="fr-FR"/>
          </a:p>
        </p:txBody>
      </p:sp>
    </p:spTree>
    <p:extLst>
      <p:ext uri="{BB962C8B-B14F-4D97-AF65-F5344CB8AC3E}">
        <p14:creationId xmlns:p14="http://schemas.microsoft.com/office/powerpoint/2010/main" val="20696968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3F526-46C0-007A-6786-B05DA69373E0}"/>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A976C1DD-30BE-9E2A-8E65-361629032F6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3CB80C9-98E2-0E67-74DE-6078B94D9B9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a:extLst>
              <a:ext uri="{FF2B5EF4-FFF2-40B4-BE49-F238E27FC236}">
                <a16:creationId xmlns:a16="http://schemas.microsoft.com/office/drawing/2014/main" id="{801BC26E-B678-C0EB-2A27-8ED3472E5E0C}"/>
              </a:ext>
            </a:extLst>
          </p:cNvPr>
          <p:cNvSpPr>
            <a:spLocks noGrp="1"/>
          </p:cNvSpPr>
          <p:nvPr>
            <p:ph type="sldNum" sz="quarter" idx="5"/>
          </p:nvPr>
        </p:nvSpPr>
        <p:spPr/>
        <p:txBody>
          <a:bodyPr/>
          <a:lstStyle/>
          <a:p>
            <a:fld id="{1518D13F-51CC-B141-ABE5-BC36F8F9216D}" type="slidenum">
              <a:rPr lang="fr-FR" smtClean="0"/>
              <a:t>18</a:t>
            </a:fld>
            <a:endParaRPr lang="fr-FR"/>
          </a:p>
        </p:txBody>
      </p:sp>
    </p:spTree>
    <p:extLst>
      <p:ext uri="{BB962C8B-B14F-4D97-AF65-F5344CB8AC3E}">
        <p14:creationId xmlns:p14="http://schemas.microsoft.com/office/powerpoint/2010/main" val="1289896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25161-B53E-A741-EC24-FC456F2325D6}"/>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A877FFAD-8B20-4B4F-EA70-57E92400839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53AB6CC-14DC-F868-5202-E2C690B07A4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0" i="0" dirty="0">
                <a:solidFill>
                  <a:srgbClr val="202122"/>
                </a:solidFill>
                <a:effectLst/>
                <a:latin typeface="Arial" panose="020B0604020202020204" pitchFamily="34" charset="0"/>
              </a:rPr>
              <a:t>Hommes </a:t>
            </a:r>
            <a:r>
              <a:rPr lang="fr-CA" b="0" i="0" u="none" strike="noStrike" dirty="0">
                <a:effectLst/>
                <a:latin typeface="Arial" panose="020B0604020202020204" pitchFamily="34" charset="0"/>
              </a:rPr>
              <a:t>zoulous</a:t>
            </a:r>
            <a:r>
              <a:rPr lang="fr-CA" b="0" i="0" dirty="0">
                <a:solidFill>
                  <a:srgbClr val="202122"/>
                </a:solidFill>
                <a:effectLst/>
                <a:latin typeface="Arial" panose="020B0604020202020204" pitchFamily="34" charset="0"/>
              </a:rPr>
              <a:t> en habit traditionnel,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0" i="0" dirty="0">
                <a:solidFill>
                  <a:srgbClr val="202122"/>
                </a:solidFill>
                <a:effectLst/>
                <a:latin typeface="Arial" panose="020B0604020202020204" pitchFamily="34" charset="0"/>
              </a:rPr>
              <a:t>Georgio,</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0" i="0" dirty="0">
                <a:solidFill>
                  <a:srgbClr val="202122"/>
                </a:solidFill>
                <a:effectLst/>
                <a:latin typeface="Arial" panose="020B0604020202020204" pitchFamily="34" charset="0"/>
              </a:rPr>
              <a:t> https://</a:t>
            </a:r>
            <a:r>
              <a:rPr lang="fr-CA" b="0" i="0" dirty="0" err="1">
                <a:solidFill>
                  <a:srgbClr val="202122"/>
                </a:solidFill>
                <a:effectLst/>
                <a:latin typeface="Arial" panose="020B0604020202020204" pitchFamily="34" charset="0"/>
              </a:rPr>
              <a:t>fr.wikipedia.org</a:t>
            </a:r>
            <a:r>
              <a:rPr lang="fr-CA" b="0" i="0" dirty="0">
                <a:solidFill>
                  <a:srgbClr val="202122"/>
                </a:solidFill>
                <a:effectLst/>
                <a:latin typeface="Arial" panose="020B0604020202020204" pitchFamily="34" charset="0"/>
              </a:rPr>
              <a:t>/wiki/Histoire_de_l%27Afrique_du_Sud#/media/</a:t>
            </a:r>
            <a:r>
              <a:rPr lang="fr-CA" b="0" i="0" dirty="0" err="1">
                <a:solidFill>
                  <a:srgbClr val="202122"/>
                </a:solidFill>
                <a:effectLst/>
                <a:latin typeface="Arial" panose="020B0604020202020204" pitchFamily="34" charset="0"/>
              </a:rPr>
              <a:t>Fichier:Zoulous</a:t>
            </a:r>
            <a:r>
              <a:rPr lang="fr-CA" b="0" i="0" dirty="0">
                <a:solidFill>
                  <a:srgbClr val="202122"/>
                </a:solidFill>
                <a:effectLst/>
                <a:latin typeface="Arial" panose="020B0604020202020204" pitchFamily="34" charset="0"/>
              </a:rPr>
              <a:t>_(</a:t>
            </a:r>
            <a:r>
              <a:rPr lang="fr-CA" b="0" i="0" dirty="0" err="1">
                <a:solidFill>
                  <a:srgbClr val="202122"/>
                </a:solidFill>
                <a:effectLst/>
                <a:latin typeface="Arial" panose="020B0604020202020204" pitchFamily="34" charset="0"/>
              </a:rPr>
              <a:t>Shakaland</a:t>
            </a:r>
            <a:r>
              <a:rPr lang="fr-CA" b="0" i="0" dirty="0">
                <a:solidFill>
                  <a:srgbClr val="202122"/>
                </a:solidFill>
                <a:effectLst/>
                <a:latin typeface="Arial" panose="020B0604020202020204" pitchFamily="34" charset="0"/>
              </a:rPr>
              <a:t>).jpg,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0" i="0" u="none" strike="noStrike" dirty="0">
                <a:solidFill>
                  <a:srgbClr val="202122"/>
                </a:solidFill>
                <a:effectLst/>
                <a:latin typeface="Arial" panose="020B0604020202020204" pitchFamily="34" charset="0"/>
                <a:hlinkClick r:id="rId3"/>
              </a:rPr>
              <a:t>CC BY 1.0</a:t>
            </a:r>
            <a:endParaRPr lang="fr-CA" b="0" i="0" dirty="0">
              <a:solidFill>
                <a:srgbClr val="202122"/>
              </a:solidFill>
              <a:effectLst/>
              <a:latin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D08E2113-676F-6E80-574C-AD2F16274E9A}"/>
              </a:ext>
            </a:extLst>
          </p:cNvPr>
          <p:cNvSpPr>
            <a:spLocks noGrp="1"/>
          </p:cNvSpPr>
          <p:nvPr>
            <p:ph type="sldNum" sz="quarter" idx="5"/>
          </p:nvPr>
        </p:nvSpPr>
        <p:spPr/>
        <p:txBody>
          <a:bodyPr/>
          <a:lstStyle/>
          <a:p>
            <a:fld id="{1518D13F-51CC-B141-ABE5-BC36F8F9216D}" type="slidenum">
              <a:rPr lang="fr-FR" smtClean="0"/>
              <a:t>19</a:t>
            </a:fld>
            <a:endParaRPr lang="fr-FR"/>
          </a:p>
        </p:txBody>
      </p:sp>
    </p:spTree>
    <p:extLst>
      <p:ext uri="{BB962C8B-B14F-4D97-AF65-F5344CB8AC3E}">
        <p14:creationId xmlns:p14="http://schemas.microsoft.com/office/powerpoint/2010/main" val="801532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3F526-46C0-007A-6786-B05DA69373E0}"/>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A976C1DD-30BE-9E2A-8E65-361629032F6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3CB80C9-98E2-0E67-74DE-6078B94D9B9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1" kern="1200" dirty="0">
                <a:solidFill>
                  <a:schemeClr val="tx1"/>
                </a:solidFill>
                <a:effectLst/>
                <a:latin typeface="+mn-lt"/>
                <a:ea typeface="+mn-ea"/>
                <a:cs typeface="+mn-cs"/>
              </a:rPr>
              <a:t>The Blue </a:t>
            </a:r>
            <a:r>
              <a:rPr lang="fr-CA" sz="1200" b="0" i="1" kern="1200" dirty="0" err="1">
                <a:solidFill>
                  <a:schemeClr val="tx1"/>
                </a:solidFill>
                <a:effectLst/>
                <a:latin typeface="+mn-lt"/>
                <a:ea typeface="+mn-ea"/>
                <a:cs typeface="+mn-cs"/>
              </a:rPr>
              <a:t>Marble</a:t>
            </a:r>
            <a:endParaRPr lang="fr-CA"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NASA/Apollo 17 </a:t>
            </a:r>
            <a:r>
              <a:rPr lang="en-US" sz="1200" b="0" i="0" u="none" strike="noStrike" kern="1200" dirty="0">
                <a:solidFill>
                  <a:schemeClr val="tx1"/>
                </a:solidFill>
                <a:effectLst/>
                <a:latin typeface="+mn-lt"/>
                <a:ea typeface="+mn-ea"/>
                <a:cs typeface="+mn-cs"/>
                <a:hlinkClick r:id="rId3" tooltip="en:Harrison Schmitt"/>
              </a:rPr>
              <a:t>Harrison Schmitt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ou</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tooltip="en:Ronald Evans (astronaut)"/>
              </a:rPr>
              <a:t>Ron Evans</a:t>
            </a: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https://commons.wikimedia.org/wiki/File:The_Blue_Marble_(remastered).jpg?uselang=fr#Conditions%20d%E2%80%99utilisation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Domaine publique</a:t>
            </a:r>
          </a:p>
        </p:txBody>
      </p:sp>
      <p:sp>
        <p:nvSpPr>
          <p:cNvPr id="4" name="Espace réservé du numéro de diapositive 3">
            <a:extLst>
              <a:ext uri="{FF2B5EF4-FFF2-40B4-BE49-F238E27FC236}">
                <a16:creationId xmlns:a16="http://schemas.microsoft.com/office/drawing/2014/main" id="{801BC26E-B678-C0EB-2A27-8ED3472E5E0C}"/>
              </a:ext>
            </a:extLst>
          </p:cNvPr>
          <p:cNvSpPr>
            <a:spLocks noGrp="1"/>
          </p:cNvSpPr>
          <p:nvPr>
            <p:ph type="sldNum" sz="quarter" idx="5"/>
          </p:nvPr>
        </p:nvSpPr>
        <p:spPr/>
        <p:txBody>
          <a:bodyPr/>
          <a:lstStyle/>
          <a:p>
            <a:fld id="{1518D13F-51CC-B141-ABE5-BC36F8F9216D}" type="slidenum">
              <a:rPr lang="fr-FR" smtClean="0"/>
              <a:t>20</a:t>
            </a:fld>
            <a:endParaRPr lang="fr-FR"/>
          </a:p>
        </p:txBody>
      </p:sp>
    </p:spTree>
    <p:extLst>
      <p:ext uri="{BB962C8B-B14F-4D97-AF65-F5344CB8AC3E}">
        <p14:creationId xmlns:p14="http://schemas.microsoft.com/office/powerpoint/2010/main" val="3834018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b="0" i="0" u="none" strike="noStrike" dirty="0">
              <a:effectLst/>
              <a:latin typeface="Roboto" panose="02000000000000000000" pitchFamily="2" charset="0"/>
            </a:endParaRPr>
          </a:p>
        </p:txBody>
      </p:sp>
      <p:sp>
        <p:nvSpPr>
          <p:cNvPr id="4" name="Espace réservé du numéro de diapositive 3"/>
          <p:cNvSpPr>
            <a:spLocks noGrp="1"/>
          </p:cNvSpPr>
          <p:nvPr>
            <p:ph type="sldNum" sz="quarter" idx="5"/>
          </p:nvPr>
        </p:nvSpPr>
        <p:spPr/>
        <p:txBody>
          <a:bodyPr/>
          <a:lstStyle/>
          <a:p>
            <a:fld id="{1518D13F-51CC-B141-ABE5-BC36F8F9216D}" type="slidenum">
              <a:rPr lang="fr-FR" smtClean="0"/>
              <a:t>3</a:t>
            </a:fld>
            <a:endParaRPr lang="fr-FR"/>
          </a:p>
        </p:txBody>
      </p:sp>
    </p:spTree>
    <p:extLst>
      <p:ext uri="{BB962C8B-B14F-4D97-AF65-F5344CB8AC3E}">
        <p14:creationId xmlns:p14="http://schemas.microsoft.com/office/powerpoint/2010/main" val="846356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F8348-B0BF-2DD4-FA1A-649A2F78494B}"/>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1F7A35E9-B0C0-FF88-C137-32448BA4C48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78C8B43-E3A3-DB9A-797F-EDEE9BDD5D6B}"/>
              </a:ext>
            </a:extLst>
          </p:cNvPr>
          <p:cNvSpPr>
            <a:spLocks noGrp="1"/>
          </p:cNvSpPr>
          <p:nvPr>
            <p:ph type="body" idx="1"/>
          </p:nvPr>
        </p:nvSpPr>
        <p:spPr/>
        <p:txBody>
          <a:bodyPr/>
          <a:lstStyle/>
          <a:p>
            <a:endParaRPr lang="fr-CA" b="0" i="0" u="none" strike="noStrike" dirty="0">
              <a:effectLst/>
              <a:latin typeface="Roboto" panose="02000000000000000000" pitchFamily="2" charset="0"/>
            </a:endParaRPr>
          </a:p>
        </p:txBody>
      </p:sp>
      <p:sp>
        <p:nvSpPr>
          <p:cNvPr id="4" name="Espace réservé du numéro de diapositive 3">
            <a:extLst>
              <a:ext uri="{FF2B5EF4-FFF2-40B4-BE49-F238E27FC236}">
                <a16:creationId xmlns:a16="http://schemas.microsoft.com/office/drawing/2014/main" id="{7D378371-149C-FC4A-962D-29620F9477E4}"/>
              </a:ext>
            </a:extLst>
          </p:cNvPr>
          <p:cNvSpPr>
            <a:spLocks noGrp="1"/>
          </p:cNvSpPr>
          <p:nvPr>
            <p:ph type="sldNum" sz="quarter" idx="5"/>
          </p:nvPr>
        </p:nvSpPr>
        <p:spPr/>
        <p:txBody>
          <a:bodyPr/>
          <a:lstStyle/>
          <a:p>
            <a:fld id="{1518D13F-51CC-B141-ABE5-BC36F8F9216D}" type="slidenum">
              <a:rPr lang="fr-FR" smtClean="0"/>
              <a:t>21</a:t>
            </a:fld>
            <a:endParaRPr lang="fr-FR"/>
          </a:p>
        </p:txBody>
      </p:sp>
    </p:spTree>
    <p:extLst>
      <p:ext uri="{BB962C8B-B14F-4D97-AF65-F5344CB8AC3E}">
        <p14:creationId xmlns:p14="http://schemas.microsoft.com/office/powerpoint/2010/main" val="465849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D5FEA-6590-BACD-D614-C4D0EE49BF13}"/>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0F7E4138-7018-2E43-5F40-C285618F419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76369CD-080D-5E1F-C42F-95CDED912D0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a:extLst>
              <a:ext uri="{FF2B5EF4-FFF2-40B4-BE49-F238E27FC236}">
                <a16:creationId xmlns:a16="http://schemas.microsoft.com/office/drawing/2014/main" id="{216828BF-2282-A3A1-3B98-64E36C4744CB}"/>
              </a:ext>
            </a:extLst>
          </p:cNvPr>
          <p:cNvSpPr>
            <a:spLocks noGrp="1"/>
          </p:cNvSpPr>
          <p:nvPr>
            <p:ph type="sldNum" sz="quarter" idx="5"/>
          </p:nvPr>
        </p:nvSpPr>
        <p:spPr/>
        <p:txBody>
          <a:bodyPr/>
          <a:lstStyle/>
          <a:p>
            <a:fld id="{1518D13F-51CC-B141-ABE5-BC36F8F9216D}" type="slidenum">
              <a:rPr lang="fr-FR" smtClean="0"/>
              <a:t>22</a:t>
            </a:fld>
            <a:endParaRPr lang="fr-FR"/>
          </a:p>
        </p:txBody>
      </p:sp>
    </p:spTree>
    <p:extLst>
      <p:ext uri="{BB962C8B-B14F-4D97-AF65-F5344CB8AC3E}">
        <p14:creationId xmlns:p14="http://schemas.microsoft.com/office/powerpoint/2010/main" val="14389189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2FDF8-ABED-6982-E8C0-A0FC2DB714A3}"/>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2115E3AE-6F5D-5619-012E-24D2671BF27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EE68805-95F6-F01C-DF6D-AE842F598D80}"/>
              </a:ext>
            </a:extLst>
          </p:cNvPr>
          <p:cNvSpPr>
            <a:spLocks noGrp="1"/>
          </p:cNvSpPr>
          <p:nvPr>
            <p:ph type="body" idx="1"/>
          </p:nvPr>
        </p:nvSpPr>
        <p:spPr/>
        <p:txBody>
          <a:bodyPr/>
          <a:lstStyle/>
          <a:p>
            <a:endParaRPr lang="fr-CA" b="0" i="0" u="none" strike="noStrike" dirty="0">
              <a:effectLst/>
              <a:latin typeface="Roboto" panose="02000000000000000000" pitchFamily="2" charset="0"/>
            </a:endParaRPr>
          </a:p>
        </p:txBody>
      </p:sp>
      <p:sp>
        <p:nvSpPr>
          <p:cNvPr id="4" name="Espace réservé du numéro de diapositive 3">
            <a:extLst>
              <a:ext uri="{FF2B5EF4-FFF2-40B4-BE49-F238E27FC236}">
                <a16:creationId xmlns:a16="http://schemas.microsoft.com/office/drawing/2014/main" id="{CBB312E1-C21C-E531-2B29-5AD0D2EF52D3}"/>
              </a:ext>
            </a:extLst>
          </p:cNvPr>
          <p:cNvSpPr>
            <a:spLocks noGrp="1"/>
          </p:cNvSpPr>
          <p:nvPr>
            <p:ph type="sldNum" sz="quarter" idx="5"/>
          </p:nvPr>
        </p:nvSpPr>
        <p:spPr/>
        <p:txBody>
          <a:bodyPr/>
          <a:lstStyle/>
          <a:p>
            <a:fld id="{1518D13F-51CC-B141-ABE5-BC36F8F9216D}" type="slidenum">
              <a:rPr lang="fr-FR" smtClean="0"/>
              <a:t>23</a:t>
            </a:fld>
            <a:endParaRPr lang="fr-FR"/>
          </a:p>
        </p:txBody>
      </p:sp>
    </p:spTree>
    <p:extLst>
      <p:ext uri="{BB962C8B-B14F-4D97-AF65-F5344CB8AC3E}">
        <p14:creationId xmlns:p14="http://schemas.microsoft.com/office/powerpoint/2010/main" val="3783812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82D73-B93A-36CB-0A2B-C7157E1D7DA8}"/>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D2BA4A04-D7AA-DFC6-9CC4-2D285E58CFE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53B2FF5-937D-0FF0-7C0A-83778817795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a:extLst>
              <a:ext uri="{FF2B5EF4-FFF2-40B4-BE49-F238E27FC236}">
                <a16:creationId xmlns:a16="http://schemas.microsoft.com/office/drawing/2014/main" id="{9DC402D4-2A0D-9BAA-1DC6-5F84CB65B975}"/>
              </a:ext>
            </a:extLst>
          </p:cNvPr>
          <p:cNvSpPr>
            <a:spLocks noGrp="1"/>
          </p:cNvSpPr>
          <p:nvPr>
            <p:ph type="sldNum" sz="quarter" idx="5"/>
          </p:nvPr>
        </p:nvSpPr>
        <p:spPr/>
        <p:txBody>
          <a:bodyPr/>
          <a:lstStyle/>
          <a:p>
            <a:fld id="{1518D13F-51CC-B141-ABE5-BC36F8F9216D}" type="slidenum">
              <a:rPr lang="fr-FR" smtClean="0"/>
              <a:t>24</a:t>
            </a:fld>
            <a:endParaRPr lang="fr-FR"/>
          </a:p>
        </p:txBody>
      </p:sp>
    </p:spTree>
    <p:extLst>
      <p:ext uri="{BB962C8B-B14F-4D97-AF65-F5344CB8AC3E}">
        <p14:creationId xmlns:p14="http://schemas.microsoft.com/office/powerpoint/2010/main" val="4321272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82D73-B93A-36CB-0A2B-C7157E1D7DA8}"/>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D2BA4A04-D7AA-DFC6-9CC4-2D285E58CFE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53B2FF5-937D-0FF0-7C0A-83778817795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a:extLst>
              <a:ext uri="{FF2B5EF4-FFF2-40B4-BE49-F238E27FC236}">
                <a16:creationId xmlns:a16="http://schemas.microsoft.com/office/drawing/2014/main" id="{9DC402D4-2A0D-9BAA-1DC6-5F84CB65B975}"/>
              </a:ext>
            </a:extLst>
          </p:cNvPr>
          <p:cNvSpPr>
            <a:spLocks noGrp="1"/>
          </p:cNvSpPr>
          <p:nvPr>
            <p:ph type="sldNum" sz="quarter" idx="5"/>
          </p:nvPr>
        </p:nvSpPr>
        <p:spPr/>
        <p:txBody>
          <a:bodyPr/>
          <a:lstStyle/>
          <a:p>
            <a:fld id="{1518D13F-51CC-B141-ABE5-BC36F8F9216D}" type="slidenum">
              <a:rPr lang="fr-FR" smtClean="0"/>
              <a:t>25</a:t>
            </a:fld>
            <a:endParaRPr lang="fr-FR"/>
          </a:p>
        </p:txBody>
      </p:sp>
    </p:spTree>
    <p:extLst>
      <p:ext uri="{BB962C8B-B14F-4D97-AF65-F5344CB8AC3E}">
        <p14:creationId xmlns:p14="http://schemas.microsoft.com/office/powerpoint/2010/main" val="40563727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82D73-B93A-36CB-0A2B-C7157E1D7DA8}"/>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D2BA4A04-D7AA-DFC6-9CC4-2D285E58CFE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53B2FF5-937D-0FF0-7C0A-83778817795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a:extLst>
              <a:ext uri="{FF2B5EF4-FFF2-40B4-BE49-F238E27FC236}">
                <a16:creationId xmlns:a16="http://schemas.microsoft.com/office/drawing/2014/main" id="{9DC402D4-2A0D-9BAA-1DC6-5F84CB65B975}"/>
              </a:ext>
            </a:extLst>
          </p:cNvPr>
          <p:cNvSpPr>
            <a:spLocks noGrp="1"/>
          </p:cNvSpPr>
          <p:nvPr>
            <p:ph type="sldNum" sz="quarter" idx="5"/>
          </p:nvPr>
        </p:nvSpPr>
        <p:spPr/>
        <p:txBody>
          <a:bodyPr/>
          <a:lstStyle/>
          <a:p>
            <a:fld id="{1518D13F-51CC-B141-ABE5-BC36F8F9216D}" type="slidenum">
              <a:rPr lang="fr-FR" smtClean="0"/>
              <a:t>26</a:t>
            </a:fld>
            <a:endParaRPr lang="fr-FR"/>
          </a:p>
        </p:txBody>
      </p:sp>
    </p:spTree>
    <p:extLst>
      <p:ext uri="{BB962C8B-B14F-4D97-AF65-F5344CB8AC3E}">
        <p14:creationId xmlns:p14="http://schemas.microsoft.com/office/powerpoint/2010/main" val="276217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F3037-5FBC-6B14-6EE5-6897003A1F07}"/>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3E69158D-7C2B-FDE4-2961-1D81E2F2C90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CD0D8D3-D409-6590-09ED-4FD9E5CB1F9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a:extLst>
              <a:ext uri="{FF2B5EF4-FFF2-40B4-BE49-F238E27FC236}">
                <a16:creationId xmlns:a16="http://schemas.microsoft.com/office/drawing/2014/main" id="{DBF4A648-13EF-936C-F95C-2FD4457E62A2}"/>
              </a:ext>
            </a:extLst>
          </p:cNvPr>
          <p:cNvSpPr>
            <a:spLocks noGrp="1"/>
          </p:cNvSpPr>
          <p:nvPr>
            <p:ph type="sldNum" sz="quarter" idx="5"/>
          </p:nvPr>
        </p:nvSpPr>
        <p:spPr/>
        <p:txBody>
          <a:bodyPr/>
          <a:lstStyle/>
          <a:p>
            <a:fld id="{1518D13F-51CC-B141-ABE5-BC36F8F9216D}" type="slidenum">
              <a:rPr lang="fr-FR" smtClean="0"/>
              <a:t>4</a:t>
            </a:fld>
            <a:endParaRPr lang="fr-FR"/>
          </a:p>
        </p:txBody>
      </p:sp>
    </p:spTree>
    <p:extLst>
      <p:ext uri="{BB962C8B-B14F-4D97-AF65-F5344CB8AC3E}">
        <p14:creationId xmlns:p14="http://schemas.microsoft.com/office/powerpoint/2010/main" val="2067635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F3037-5FBC-6B14-6EE5-6897003A1F07}"/>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3E69158D-7C2B-FDE4-2961-1D81E2F2C90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CD0D8D3-D409-6590-09ED-4FD9E5CB1F9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a:extLst>
              <a:ext uri="{FF2B5EF4-FFF2-40B4-BE49-F238E27FC236}">
                <a16:creationId xmlns:a16="http://schemas.microsoft.com/office/drawing/2014/main" id="{DBF4A648-13EF-936C-F95C-2FD4457E62A2}"/>
              </a:ext>
            </a:extLst>
          </p:cNvPr>
          <p:cNvSpPr>
            <a:spLocks noGrp="1"/>
          </p:cNvSpPr>
          <p:nvPr>
            <p:ph type="sldNum" sz="quarter" idx="5"/>
          </p:nvPr>
        </p:nvSpPr>
        <p:spPr/>
        <p:txBody>
          <a:bodyPr/>
          <a:lstStyle/>
          <a:p>
            <a:fld id="{1518D13F-51CC-B141-ABE5-BC36F8F9216D}" type="slidenum">
              <a:rPr lang="fr-FR" smtClean="0"/>
              <a:t>5</a:t>
            </a:fld>
            <a:endParaRPr lang="fr-FR"/>
          </a:p>
        </p:txBody>
      </p:sp>
    </p:spTree>
    <p:extLst>
      <p:ext uri="{BB962C8B-B14F-4D97-AF65-F5344CB8AC3E}">
        <p14:creationId xmlns:p14="http://schemas.microsoft.com/office/powerpoint/2010/main" val="3901036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F3037-5FBC-6B14-6EE5-6897003A1F07}"/>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3E69158D-7C2B-FDE4-2961-1D81E2F2C90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CD0D8D3-D409-6590-09ED-4FD9E5CB1F9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a:extLst>
              <a:ext uri="{FF2B5EF4-FFF2-40B4-BE49-F238E27FC236}">
                <a16:creationId xmlns:a16="http://schemas.microsoft.com/office/drawing/2014/main" id="{DBF4A648-13EF-936C-F95C-2FD4457E62A2}"/>
              </a:ext>
            </a:extLst>
          </p:cNvPr>
          <p:cNvSpPr>
            <a:spLocks noGrp="1"/>
          </p:cNvSpPr>
          <p:nvPr>
            <p:ph type="sldNum" sz="quarter" idx="5"/>
          </p:nvPr>
        </p:nvSpPr>
        <p:spPr/>
        <p:txBody>
          <a:bodyPr/>
          <a:lstStyle/>
          <a:p>
            <a:fld id="{1518D13F-51CC-B141-ABE5-BC36F8F9216D}" type="slidenum">
              <a:rPr lang="fr-FR" smtClean="0"/>
              <a:t>6</a:t>
            </a:fld>
            <a:endParaRPr lang="fr-FR"/>
          </a:p>
        </p:txBody>
      </p:sp>
    </p:spTree>
    <p:extLst>
      <p:ext uri="{BB962C8B-B14F-4D97-AF65-F5344CB8AC3E}">
        <p14:creationId xmlns:p14="http://schemas.microsoft.com/office/powerpoint/2010/main" val="2144243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F3037-5FBC-6B14-6EE5-6897003A1F07}"/>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3E69158D-7C2B-FDE4-2961-1D81E2F2C90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CD0D8D3-D409-6590-09ED-4FD9E5CB1F9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a:extLst>
              <a:ext uri="{FF2B5EF4-FFF2-40B4-BE49-F238E27FC236}">
                <a16:creationId xmlns:a16="http://schemas.microsoft.com/office/drawing/2014/main" id="{DBF4A648-13EF-936C-F95C-2FD4457E62A2}"/>
              </a:ext>
            </a:extLst>
          </p:cNvPr>
          <p:cNvSpPr>
            <a:spLocks noGrp="1"/>
          </p:cNvSpPr>
          <p:nvPr>
            <p:ph type="sldNum" sz="quarter" idx="5"/>
          </p:nvPr>
        </p:nvSpPr>
        <p:spPr/>
        <p:txBody>
          <a:bodyPr/>
          <a:lstStyle/>
          <a:p>
            <a:fld id="{1518D13F-51CC-B141-ABE5-BC36F8F9216D}" type="slidenum">
              <a:rPr lang="fr-FR" smtClean="0"/>
              <a:t>7</a:t>
            </a:fld>
            <a:endParaRPr lang="fr-FR"/>
          </a:p>
        </p:txBody>
      </p:sp>
    </p:spTree>
    <p:extLst>
      <p:ext uri="{BB962C8B-B14F-4D97-AF65-F5344CB8AC3E}">
        <p14:creationId xmlns:p14="http://schemas.microsoft.com/office/powerpoint/2010/main" val="4286791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F3037-5FBC-6B14-6EE5-6897003A1F07}"/>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3E69158D-7C2B-FDE4-2961-1D81E2F2C90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CD0D8D3-D409-6590-09ED-4FD9E5CB1F9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a:extLst>
              <a:ext uri="{FF2B5EF4-FFF2-40B4-BE49-F238E27FC236}">
                <a16:creationId xmlns:a16="http://schemas.microsoft.com/office/drawing/2014/main" id="{DBF4A648-13EF-936C-F95C-2FD4457E62A2}"/>
              </a:ext>
            </a:extLst>
          </p:cNvPr>
          <p:cNvSpPr>
            <a:spLocks noGrp="1"/>
          </p:cNvSpPr>
          <p:nvPr>
            <p:ph type="sldNum" sz="quarter" idx="5"/>
          </p:nvPr>
        </p:nvSpPr>
        <p:spPr/>
        <p:txBody>
          <a:bodyPr/>
          <a:lstStyle/>
          <a:p>
            <a:fld id="{1518D13F-51CC-B141-ABE5-BC36F8F9216D}" type="slidenum">
              <a:rPr lang="fr-FR" smtClean="0"/>
              <a:t>8</a:t>
            </a:fld>
            <a:endParaRPr lang="fr-FR"/>
          </a:p>
        </p:txBody>
      </p:sp>
    </p:spTree>
    <p:extLst>
      <p:ext uri="{BB962C8B-B14F-4D97-AF65-F5344CB8AC3E}">
        <p14:creationId xmlns:p14="http://schemas.microsoft.com/office/powerpoint/2010/main" val="4043072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193A7-4337-3B40-4CCF-A252961C8411}"/>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12C00668-5722-BB48-C25D-694E261F636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3446FF6-BF39-3682-FADC-339A967C208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Centrale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https://pixabay.com/fr/photos/centrale-nucl%C3%A9aire-de-4526565/</a:t>
            </a:r>
          </a:p>
        </p:txBody>
      </p:sp>
      <p:sp>
        <p:nvSpPr>
          <p:cNvPr id="4" name="Espace réservé du numéro de diapositive 3">
            <a:extLst>
              <a:ext uri="{FF2B5EF4-FFF2-40B4-BE49-F238E27FC236}">
                <a16:creationId xmlns:a16="http://schemas.microsoft.com/office/drawing/2014/main" id="{9FEC6E82-C00B-FEA0-0C40-B5AF55D612C6}"/>
              </a:ext>
            </a:extLst>
          </p:cNvPr>
          <p:cNvSpPr>
            <a:spLocks noGrp="1"/>
          </p:cNvSpPr>
          <p:nvPr>
            <p:ph type="sldNum" sz="quarter" idx="5"/>
          </p:nvPr>
        </p:nvSpPr>
        <p:spPr/>
        <p:txBody>
          <a:bodyPr/>
          <a:lstStyle/>
          <a:p>
            <a:fld id="{1518D13F-51CC-B141-ABE5-BC36F8F9216D}" type="slidenum">
              <a:rPr lang="fr-FR" smtClean="0"/>
              <a:t>9</a:t>
            </a:fld>
            <a:endParaRPr lang="fr-FR"/>
          </a:p>
        </p:txBody>
      </p:sp>
    </p:spTree>
    <p:extLst>
      <p:ext uri="{BB962C8B-B14F-4D97-AF65-F5344CB8AC3E}">
        <p14:creationId xmlns:p14="http://schemas.microsoft.com/office/powerpoint/2010/main" val="3624272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A3EA4-A60C-812E-CE23-34A837E14AD8}"/>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8D135A7B-FBFD-D012-69D6-6922F47379A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1499928-F0A4-985A-BA2D-326305D56D4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a:extLst>
              <a:ext uri="{FF2B5EF4-FFF2-40B4-BE49-F238E27FC236}">
                <a16:creationId xmlns:a16="http://schemas.microsoft.com/office/drawing/2014/main" id="{44CFE98F-899B-C9A1-EEC7-345B6BCD47EF}"/>
              </a:ext>
            </a:extLst>
          </p:cNvPr>
          <p:cNvSpPr>
            <a:spLocks noGrp="1"/>
          </p:cNvSpPr>
          <p:nvPr>
            <p:ph type="sldNum" sz="quarter" idx="5"/>
          </p:nvPr>
        </p:nvSpPr>
        <p:spPr/>
        <p:txBody>
          <a:bodyPr/>
          <a:lstStyle/>
          <a:p>
            <a:fld id="{1518D13F-51CC-B141-ABE5-BC36F8F9216D}" type="slidenum">
              <a:rPr lang="fr-FR" smtClean="0"/>
              <a:t>10</a:t>
            </a:fld>
            <a:endParaRPr lang="fr-FR"/>
          </a:p>
        </p:txBody>
      </p:sp>
    </p:spTree>
    <p:extLst>
      <p:ext uri="{BB962C8B-B14F-4D97-AF65-F5344CB8AC3E}">
        <p14:creationId xmlns:p14="http://schemas.microsoft.com/office/powerpoint/2010/main" val="1521389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re de section - Noir">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5F5E30-C8BE-4C41-5C3F-F46711A795CD}"/>
              </a:ext>
            </a:extLst>
          </p:cNvPr>
          <p:cNvSpPr>
            <a:spLocks noGrp="1"/>
          </p:cNvSpPr>
          <p:nvPr>
            <p:ph type="ctrTitle" hasCustomPrompt="1"/>
          </p:nvPr>
        </p:nvSpPr>
        <p:spPr>
          <a:xfrm>
            <a:off x="906379" y="1054988"/>
            <a:ext cx="10379242" cy="2387600"/>
          </a:xfrm>
        </p:spPr>
        <p:txBody>
          <a:bodyPr anchor="b"/>
          <a:lstStyle>
            <a:lvl1pPr algn="ctr">
              <a:defRPr sz="6000"/>
            </a:lvl1pPr>
          </a:lstStyle>
          <a:p>
            <a:r>
              <a:rPr lang="fr-CA" dirty="0"/>
              <a:t>Titre de la section</a:t>
            </a:r>
            <a:endParaRPr lang="fr-FR" dirty="0"/>
          </a:p>
        </p:txBody>
      </p:sp>
      <p:sp>
        <p:nvSpPr>
          <p:cNvPr id="3" name="Sous-titre 2">
            <a:extLst>
              <a:ext uri="{FF2B5EF4-FFF2-40B4-BE49-F238E27FC236}">
                <a16:creationId xmlns:a16="http://schemas.microsoft.com/office/drawing/2014/main" id="{13F0A08D-6BD9-0F24-425D-A20DDF714BA4}"/>
              </a:ext>
            </a:extLst>
          </p:cNvPr>
          <p:cNvSpPr>
            <a:spLocks noGrp="1"/>
          </p:cNvSpPr>
          <p:nvPr>
            <p:ph type="subTitle" idx="1" hasCustomPrompt="1"/>
          </p:nvPr>
        </p:nvSpPr>
        <p:spPr>
          <a:xfrm>
            <a:off x="1524000" y="3915871"/>
            <a:ext cx="9144000" cy="102809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Sous-titre de la section</a:t>
            </a:r>
            <a:endParaRPr lang="fr-FR" dirty="0"/>
          </a:p>
        </p:txBody>
      </p:sp>
    </p:spTree>
    <p:extLst>
      <p:ext uri="{BB962C8B-B14F-4D97-AF65-F5344CB8AC3E}">
        <p14:creationId xmlns:p14="http://schemas.microsoft.com/office/powerpoint/2010/main" val="2781036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xte gauche + grande image - blanc">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545A54-DFB9-0B12-6A9C-7AD1A937258B}"/>
              </a:ext>
            </a:extLst>
          </p:cNvPr>
          <p:cNvSpPr>
            <a:spLocks noGrp="1"/>
          </p:cNvSpPr>
          <p:nvPr>
            <p:ph type="title" hasCustomPrompt="1"/>
          </p:nvPr>
        </p:nvSpPr>
        <p:spPr>
          <a:xfrm>
            <a:off x="200464" y="258847"/>
            <a:ext cx="7114737" cy="1325563"/>
          </a:xfrm>
        </p:spPr>
        <p:txBody>
          <a:bodyPr anchor="t"/>
          <a:lstStyle>
            <a:lvl1pPr>
              <a:defRPr>
                <a:solidFill>
                  <a:schemeClr val="tx1"/>
                </a:solidFill>
              </a:defRPr>
            </a:lvl1pPr>
          </a:lstStyle>
          <a:p>
            <a:r>
              <a:rPr lang="fr-CA" dirty="0"/>
              <a:t>Titre de la diapositive</a:t>
            </a:r>
            <a:endParaRPr lang="fr-FR" dirty="0"/>
          </a:p>
        </p:txBody>
      </p:sp>
      <p:sp>
        <p:nvSpPr>
          <p:cNvPr id="3" name="Espace réservé du contenu 2">
            <a:extLst>
              <a:ext uri="{FF2B5EF4-FFF2-40B4-BE49-F238E27FC236}">
                <a16:creationId xmlns:a16="http://schemas.microsoft.com/office/drawing/2014/main" id="{D43F96BF-970E-FA01-BB3C-626B259CD186}"/>
              </a:ext>
            </a:extLst>
          </p:cNvPr>
          <p:cNvSpPr>
            <a:spLocks noGrp="1"/>
          </p:cNvSpPr>
          <p:nvPr>
            <p:ph idx="1"/>
          </p:nvPr>
        </p:nvSpPr>
        <p:spPr>
          <a:xfrm>
            <a:off x="179444" y="1825624"/>
            <a:ext cx="7114737" cy="47720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5" name="Espace réservé pour une image  4">
            <a:extLst>
              <a:ext uri="{FF2B5EF4-FFF2-40B4-BE49-F238E27FC236}">
                <a16:creationId xmlns:a16="http://schemas.microsoft.com/office/drawing/2014/main" id="{AC0C5139-6510-983C-A3BC-1634D8553497}"/>
              </a:ext>
            </a:extLst>
          </p:cNvPr>
          <p:cNvSpPr>
            <a:spLocks noGrp="1"/>
          </p:cNvSpPr>
          <p:nvPr>
            <p:ph type="pic" sz="quarter" idx="10"/>
          </p:nvPr>
        </p:nvSpPr>
        <p:spPr>
          <a:xfrm>
            <a:off x="7788166" y="0"/>
            <a:ext cx="4403834" cy="6857999"/>
          </a:xfrm>
        </p:spPr>
        <p:txBody>
          <a:bodyPr/>
          <a:lstStyle/>
          <a:p>
            <a:endParaRPr lang="fr-FR"/>
          </a:p>
        </p:txBody>
      </p:sp>
    </p:spTree>
    <p:extLst>
      <p:ext uri="{BB962C8B-B14F-4D97-AF65-F5344CB8AC3E}">
        <p14:creationId xmlns:p14="http://schemas.microsoft.com/office/powerpoint/2010/main" val="1592018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nde image gauche + texte - noir">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545A54-DFB9-0B12-6A9C-7AD1A937258B}"/>
              </a:ext>
            </a:extLst>
          </p:cNvPr>
          <p:cNvSpPr>
            <a:spLocks noGrp="1"/>
          </p:cNvSpPr>
          <p:nvPr>
            <p:ph type="title" hasCustomPrompt="1"/>
          </p:nvPr>
        </p:nvSpPr>
        <p:spPr>
          <a:xfrm>
            <a:off x="4740167" y="258847"/>
            <a:ext cx="7114737" cy="1325563"/>
          </a:xfrm>
        </p:spPr>
        <p:txBody>
          <a:bodyPr anchor="t"/>
          <a:lstStyle/>
          <a:p>
            <a:r>
              <a:rPr lang="fr-CA" dirty="0"/>
              <a:t>Titre de la diapositive</a:t>
            </a:r>
            <a:endParaRPr lang="fr-FR" dirty="0"/>
          </a:p>
        </p:txBody>
      </p:sp>
      <p:sp>
        <p:nvSpPr>
          <p:cNvPr id="3" name="Espace réservé du contenu 2">
            <a:extLst>
              <a:ext uri="{FF2B5EF4-FFF2-40B4-BE49-F238E27FC236}">
                <a16:creationId xmlns:a16="http://schemas.microsoft.com/office/drawing/2014/main" id="{D43F96BF-970E-FA01-BB3C-626B259CD186}"/>
              </a:ext>
            </a:extLst>
          </p:cNvPr>
          <p:cNvSpPr>
            <a:spLocks noGrp="1"/>
          </p:cNvSpPr>
          <p:nvPr>
            <p:ph idx="1"/>
          </p:nvPr>
        </p:nvSpPr>
        <p:spPr>
          <a:xfrm>
            <a:off x="4729658" y="1825624"/>
            <a:ext cx="7114737" cy="4772025"/>
          </a:xfrm>
        </p:spPr>
        <p:txBody>
          <a:body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5" name="Espace réservé pour une image  4">
            <a:extLst>
              <a:ext uri="{FF2B5EF4-FFF2-40B4-BE49-F238E27FC236}">
                <a16:creationId xmlns:a16="http://schemas.microsoft.com/office/drawing/2014/main" id="{AC0C5139-6510-983C-A3BC-1634D8553497}"/>
              </a:ext>
            </a:extLst>
          </p:cNvPr>
          <p:cNvSpPr>
            <a:spLocks noGrp="1"/>
          </p:cNvSpPr>
          <p:nvPr>
            <p:ph type="pic" sz="quarter" idx="10"/>
          </p:nvPr>
        </p:nvSpPr>
        <p:spPr>
          <a:xfrm>
            <a:off x="0" y="0"/>
            <a:ext cx="4403834" cy="6857999"/>
          </a:xfrm>
        </p:spPr>
        <p:txBody>
          <a:bodyPr/>
          <a:lstStyle/>
          <a:p>
            <a:endParaRPr lang="fr-FR"/>
          </a:p>
        </p:txBody>
      </p:sp>
    </p:spTree>
    <p:extLst>
      <p:ext uri="{BB962C8B-B14F-4D97-AF65-F5344CB8AC3E}">
        <p14:creationId xmlns:p14="http://schemas.microsoft.com/office/powerpoint/2010/main" val="219413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Grande image gauche + texte - Blanc">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545A54-DFB9-0B12-6A9C-7AD1A937258B}"/>
              </a:ext>
            </a:extLst>
          </p:cNvPr>
          <p:cNvSpPr>
            <a:spLocks noGrp="1"/>
          </p:cNvSpPr>
          <p:nvPr>
            <p:ph type="title" hasCustomPrompt="1"/>
          </p:nvPr>
        </p:nvSpPr>
        <p:spPr>
          <a:xfrm>
            <a:off x="4750678" y="258847"/>
            <a:ext cx="7114737" cy="1325563"/>
          </a:xfrm>
        </p:spPr>
        <p:txBody>
          <a:bodyPr anchor="t"/>
          <a:lstStyle>
            <a:lvl1pPr>
              <a:defRPr>
                <a:solidFill>
                  <a:schemeClr val="tx1"/>
                </a:solidFill>
              </a:defRPr>
            </a:lvl1pPr>
          </a:lstStyle>
          <a:p>
            <a:r>
              <a:rPr lang="fr-CA" dirty="0"/>
              <a:t>Titre de la diapositive</a:t>
            </a:r>
            <a:endParaRPr lang="fr-FR" dirty="0"/>
          </a:p>
        </p:txBody>
      </p:sp>
      <p:sp>
        <p:nvSpPr>
          <p:cNvPr id="3" name="Espace réservé du contenu 2">
            <a:extLst>
              <a:ext uri="{FF2B5EF4-FFF2-40B4-BE49-F238E27FC236}">
                <a16:creationId xmlns:a16="http://schemas.microsoft.com/office/drawing/2014/main" id="{D43F96BF-970E-FA01-BB3C-626B259CD186}"/>
              </a:ext>
            </a:extLst>
          </p:cNvPr>
          <p:cNvSpPr>
            <a:spLocks noGrp="1"/>
          </p:cNvSpPr>
          <p:nvPr>
            <p:ph idx="1"/>
          </p:nvPr>
        </p:nvSpPr>
        <p:spPr>
          <a:xfrm>
            <a:off x="4729658" y="1825624"/>
            <a:ext cx="7114737" cy="47720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5" name="Espace réservé pour une image  4">
            <a:extLst>
              <a:ext uri="{FF2B5EF4-FFF2-40B4-BE49-F238E27FC236}">
                <a16:creationId xmlns:a16="http://schemas.microsoft.com/office/drawing/2014/main" id="{AC0C5139-6510-983C-A3BC-1634D8553497}"/>
              </a:ext>
            </a:extLst>
          </p:cNvPr>
          <p:cNvSpPr>
            <a:spLocks noGrp="1"/>
          </p:cNvSpPr>
          <p:nvPr>
            <p:ph type="pic" sz="quarter" idx="10"/>
          </p:nvPr>
        </p:nvSpPr>
        <p:spPr>
          <a:xfrm>
            <a:off x="0" y="0"/>
            <a:ext cx="4403834" cy="6857999"/>
          </a:xfrm>
        </p:spPr>
        <p:txBody>
          <a:bodyPr/>
          <a:lstStyle/>
          <a:p>
            <a:endParaRPr lang="fr-FR"/>
          </a:p>
        </p:txBody>
      </p:sp>
    </p:spTree>
    <p:extLst>
      <p:ext uri="{BB962C8B-B14F-4D97-AF65-F5344CB8AC3E}">
        <p14:creationId xmlns:p14="http://schemas.microsoft.com/office/powerpoint/2010/main" val="2929774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re de section - Blanc">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5F5E30-C8BE-4C41-5C3F-F46711A795CD}"/>
              </a:ext>
            </a:extLst>
          </p:cNvPr>
          <p:cNvSpPr>
            <a:spLocks noGrp="1"/>
          </p:cNvSpPr>
          <p:nvPr>
            <p:ph type="ctrTitle" hasCustomPrompt="1"/>
          </p:nvPr>
        </p:nvSpPr>
        <p:spPr>
          <a:xfrm>
            <a:off x="906379" y="1054988"/>
            <a:ext cx="10379242" cy="2387600"/>
          </a:xfrm>
        </p:spPr>
        <p:txBody>
          <a:bodyPr anchor="b"/>
          <a:lstStyle>
            <a:lvl1pPr algn="ctr">
              <a:defRPr sz="6000">
                <a:solidFill>
                  <a:schemeClr val="tx1"/>
                </a:solidFill>
              </a:defRPr>
            </a:lvl1pPr>
          </a:lstStyle>
          <a:p>
            <a:r>
              <a:rPr lang="fr-CA" dirty="0"/>
              <a:t>Titre de la section</a:t>
            </a:r>
            <a:endParaRPr lang="fr-FR" dirty="0"/>
          </a:p>
        </p:txBody>
      </p:sp>
      <p:sp>
        <p:nvSpPr>
          <p:cNvPr id="3" name="Sous-titre 2">
            <a:extLst>
              <a:ext uri="{FF2B5EF4-FFF2-40B4-BE49-F238E27FC236}">
                <a16:creationId xmlns:a16="http://schemas.microsoft.com/office/drawing/2014/main" id="{13F0A08D-6BD9-0F24-425D-A20DDF714BA4}"/>
              </a:ext>
            </a:extLst>
          </p:cNvPr>
          <p:cNvSpPr>
            <a:spLocks noGrp="1"/>
          </p:cNvSpPr>
          <p:nvPr>
            <p:ph type="subTitle" idx="1" hasCustomPrompt="1"/>
          </p:nvPr>
        </p:nvSpPr>
        <p:spPr>
          <a:xfrm>
            <a:off x="1524000" y="3915871"/>
            <a:ext cx="9144000" cy="1028097"/>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Sous-titre de la section</a:t>
            </a:r>
            <a:endParaRPr lang="fr-FR" dirty="0"/>
          </a:p>
        </p:txBody>
      </p:sp>
    </p:spTree>
    <p:extLst>
      <p:ext uri="{BB962C8B-B14F-4D97-AF65-F5344CB8AC3E}">
        <p14:creationId xmlns:p14="http://schemas.microsoft.com/office/powerpoint/2010/main" val="2367349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exte seulement - noir">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545A54-DFB9-0B12-6A9C-7AD1A937258B}"/>
              </a:ext>
            </a:extLst>
          </p:cNvPr>
          <p:cNvSpPr>
            <a:spLocks noGrp="1"/>
          </p:cNvSpPr>
          <p:nvPr>
            <p:ph type="title" hasCustomPrompt="1"/>
          </p:nvPr>
        </p:nvSpPr>
        <p:spPr/>
        <p:txBody>
          <a:bodyPr anchor="t"/>
          <a:lstStyle/>
          <a:p>
            <a:r>
              <a:rPr lang="fr-CA" dirty="0"/>
              <a:t>Titre de la diapositive</a:t>
            </a:r>
            <a:endParaRPr lang="fr-FR" dirty="0"/>
          </a:p>
        </p:txBody>
      </p:sp>
      <p:sp>
        <p:nvSpPr>
          <p:cNvPr id="3" name="Espace réservé du contenu 2">
            <a:extLst>
              <a:ext uri="{FF2B5EF4-FFF2-40B4-BE49-F238E27FC236}">
                <a16:creationId xmlns:a16="http://schemas.microsoft.com/office/drawing/2014/main" id="{D43F96BF-970E-FA01-BB3C-626B259CD186}"/>
              </a:ext>
            </a:extLst>
          </p:cNvPr>
          <p:cNvSpPr>
            <a:spLocks noGrp="1"/>
          </p:cNvSpPr>
          <p:nvPr>
            <p:ph idx="1"/>
          </p:nvPr>
        </p:nvSpPr>
        <p:spPr/>
        <p:txBody>
          <a:body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Tree>
    <p:extLst>
      <p:ext uri="{BB962C8B-B14F-4D97-AF65-F5344CB8AC3E}">
        <p14:creationId xmlns:p14="http://schemas.microsoft.com/office/powerpoint/2010/main" val="166474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exte seulement - blanc">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545A54-DFB9-0B12-6A9C-7AD1A937258B}"/>
              </a:ext>
            </a:extLst>
          </p:cNvPr>
          <p:cNvSpPr>
            <a:spLocks noGrp="1"/>
          </p:cNvSpPr>
          <p:nvPr>
            <p:ph type="title" hasCustomPrompt="1"/>
          </p:nvPr>
        </p:nvSpPr>
        <p:spPr/>
        <p:txBody>
          <a:bodyPr anchor="t"/>
          <a:lstStyle>
            <a:lvl1pPr>
              <a:defRPr>
                <a:solidFill>
                  <a:schemeClr val="tx1"/>
                </a:solidFill>
              </a:defRPr>
            </a:lvl1pPr>
          </a:lstStyle>
          <a:p>
            <a:r>
              <a:rPr lang="fr-CA" dirty="0"/>
              <a:t>Titre de la diapositive</a:t>
            </a:r>
            <a:endParaRPr lang="fr-FR" dirty="0"/>
          </a:p>
        </p:txBody>
      </p:sp>
      <p:sp>
        <p:nvSpPr>
          <p:cNvPr id="3" name="Espace réservé du contenu 2">
            <a:extLst>
              <a:ext uri="{FF2B5EF4-FFF2-40B4-BE49-F238E27FC236}">
                <a16:creationId xmlns:a16="http://schemas.microsoft.com/office/drawing/2014/main" id="{D43F96BF-970E-FA01-BB3C-626B259CD186}"/>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Tree>
    <p:extLst>
      <p:ext uri="{BB962C8B-B14F-4D97-AF65-F5344CB8AC3E}">
        <p14:creationId xmlns:p14="http://schemas.microsoft.com/office/powerpoint/2010/main" val="2801824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ext - titre de côté - noir">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545A54-DFB9-0B12-6A9C-7AD1A937258B}"/>
              </a:ext>
            </a:extLst>
          </p:cNvPr>
          <p:cNvSpPr>
            <a:spLocks noGrp="1"/>
          </p:cNvSpPr>
          <p:nvPr>
            <p:ph type="title" hasCustomPrompt="1"/>
          </p:nvPr>
        </p:nvSpPr>
        <p:spPr>
          <a:xfrm>
            <a:off x="263524" y="258847"/>
            <a:ext cx="3677855" cy="6338802"/>
          </a:xfrm>
        </p:spPr>
        <p:txBody>
          <a:bodyPr anchor="ctr"/>
          <a:lstStyle>
            <a:lvl1pPr algn="r">
              <a:defRPr/>
            </a:lvl1pPr>
          </a:lstStyle>
          <a:p>
            <a:r>
              <a:rPr lang="fr-CA" dirty="0"/>
              <a:t>Titre de la diapositive</a:t>
            </a:r>
            <a:endParaRPr lang="fr-FR" dirty="0"/>
          </a:p>
        </p:txBody>
      </p:sp>
      <p:sp>
        <p:nvSpPr>
          <p:cNvPr id="3" name="Espace réservé du contenu 2">
            <a:extLst>
              <a:ext uri="{FF2B5EF4-FFF2-40B4-BE49-F238E27FC236}">
                <a16:creationId xmlns:a16="http://schemas.microsoft.com/office/drawing/2014/main" id="{D43F96BF-970E-FA01-BB3C-626B259CD186}"/>
              </a:ext>
            </a:extLst>
          </p:cNvPr>
          <p:cNvSpPr>
            <a:spLocks noGrp="1"/>
          </p:cNvSpPr>
          <p:nvPr>
            <p:ph idx="1"/>
          </p:nvPr>
        </p:nvSpPr>
        <p:spPr>
          <a:xfrm>
            <a:off x="4645571" y="260350"/>
            <a:ext cx="7282903" cy="6337299"/>
          </a:xfrm>
        </p:spPr>
        <p:txBody>
          <a:bodyPr anchor="ct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Tree>
    <p:extLst>
      <p:ext uri="{BB962C8B-B14F-4D97-AF65-F5344CB8AC3E}">
        <p14:creationId xmlns:p14="http://schemas.microsoft.com/office/powerpoint/2010/main" val="1042198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ext - titre de côté - blanc">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545A54-DFB9-0B12-6A9C-7AD1A937258B}"/>
              </a:ext>
            </a:extLst>
          </p:cNvPr>
          <p:cNvSpPr>
            <a:spLocks noGrp="1"/>
          </p:cNvSpPr>
          <p:nvPr>
            <p:ph type="title" hasCustomPrompt="1"/>
          </p:nvPr>
        </p:nvSpPr>
        <p:spPr>
          <a:xfrm>
            <a:off x="263524" y="258847"/>
            <a:ext cx="3677855" cy="6338802"/>
          </a:xfrm>
        </p:spPr>
        <p:txBody>
          <a:bodyPr anchor="ctr"/>
          <a:lstStyle>
            <a:lvl1pPr algn="r">
              <a:defRPr>
                <a:solidFill>
                  <a:schemeClr val="tx1"/>
                </a:solidFill>
              </a:defRPr>
            </a:lvl1pPr>
          </a:lstStyle>
          <a:p>
            <a:r>
              <a:rPr lang="fr-CA" dirty="0"/>
              <a:t>Titre de la diapositive</a:t>
            </a:r>
            <a:endParaRPr lang="fr-FR" dirty="0"/>
          </a:p>
        </p:txBody>
      </p:sp>
      <p:sp>
        <p:nvSpPr>
          <p:cNvPr id="3" name="Espace réservé du contenu 2">
            <a:extLst>
              <a:ext uri="{FF2B5EF4-FFF2-40B4-BE49-F238E27FC236}">
                <a16:creationId xmlns:a16="http://schemas.microsoft.com/office/drawing/2014/main" id="{D43F96BF-970E-FA01-BB3C-626B259CD186}"/>
              </a:ext>
            </a:extLst>
          </p:cNvPr>
          <p:cNvSpPr>
            <a:spLocks noGrp="1"/>
          </p:cNvSpPr>
          <p:nvPr>
            <p:ph idx="1"/>
          </p:nvPr>
        </p:nvSpPr>
        <p:spPr>
          <a:xfrm>
            <a:off x="4645571" y="260350"/>
            <a:ext cx="7282903" cy="6337299"/>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Tree>
    <p:extLst>
      <p:ext uri="{BB962C8B-B14F-4D97-AF65-F5344CB8AC3E}">
        <p14:creationId xmlns:p14="http://schemas.microsoft.com/office/powerpoint/2010/main" val="1517866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e + Petite image - Noir">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545A54-DFB9-0B12-6A9C-7AD1A937258B}"/>
              </a:ext>
            </a:extLst>
          </p:cNvPr>
          <p:cNvSpPr>
            <a:spLocks noGrp="1"/>
          </p:cNvSpPr>
          <p:nvPr>
            <p:ph type="title" hasCustomPrompt="1"/>
          </p:nvPr>
        </p:nvSpPr>
        <p:spPr/>
        <p:txBody>
          <a:bodyPr anchor="t"/>
          <a:lstStyle/>
          <a:p>
            <a:r>
              <a:rPr lang="fr-CA" dirty="0"/>
              <a:t>Titre de la diapositive</a:t>
            </a:r>
            <a:endParaRPr lang="fr-FR" dirty="0"/>
          </a:p>
        </p:txBody>
      </p:sp>
      <p:sp>
        <p:nvSpPr>
          <p:cNvPr id="3" name="Espace réservé du contenu 2">
            <a:extLst>
              <a:ext uri="{FF2B5EF4-FFF2-40B4-BE49-F238E27FC236}">
                <a16:creationId xmlns:a16="http://schemas.microsoft.com/office/drawing/2014/main" id="{D43F96BF-970E-FA01-BB3C-626B259CD186}"/>
              </a:ext>
            </a:extLst>
          </p:cNvPr>
          <p:cNvSpPr>
            <a:spLocks noGrp="1"/>
          </p:cNvSpPr>
          <p:nvPr>
            <p:ph idx="1"/>
          </p:nvPr>
        </p:nvSpPr>
        <p:spPr>
          <a:xfrm>
            <a:off x="179445" y="1825624"/>
            <a:ext cx="7135758" cy="4772025"/>
          </a:xfrm>
        </p:spPr>
        <p:txBody>
          <a:bodyPr anchor="ct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4" name="Espace réservé pour une image  4">
            <a:extLst>
              <a:ext uri="{FF2B5EF4-FFF2-40B4-BE49-F238E27FC236}">
                <a16:creationId xmlns:a16="http://schemas.microsoft.com/office/drawing/2014/main" id="{4D7FEC02-5F8F-DD41-7DD2-093DE870F5D0}"/>
              </a:ext>
            </a:extLst>
          </p:cNvPr>
          <p:cNvSpPr>
            <a:spLocks noGrp="1"/>
          </p:cNvSpPr>
          <p:nvPr>
            <p:ph type="pic" sz="quarter" idx="10"/>
          </p:nvPr>
        </p:nvSpPr>
        <p:spPr>
          <a:xfrm>
            <a:off x="7788166" y="1825624"/>
            <a:ext cx="4140309" cy="4772025"/>
          </a:xfrm>
        </p:spPr>
        <p:txBody>
          <a:bodyPr/>
          <a:lstStyle/>
          <a:p>
            <a:endParaRPr lang="fr-FR"/>
          </a:p>
        </p:txBody>
      </p:sp>
    </p:spTree>
    <p:extLst>
      <p:ext uri="{BB962C8B-B14F-4D97-AF65-F5344CB8AC3E}">
        <p14:creationId xmlns:p14="http://schemas.microsoft.com/office/powerpoint/2010/main" val="1868211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xte + Petite image - Blanc">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545A54-DFB9-0B12-6A9C-7AD1A937258B}"/>
              </a:ext>
            </a:extLst>
          </p:cNvPr>
          <p:cNvSpPr>
            <a:spLocks noGrp="1"/>
          </p:cNvSpPr>
          <p:nvPr>
            <p:ph type="title" hasCustomPrompt="1"/>
          </p:nvPr>
        </p:nvSpPr>
        <p:spPr/>
        <p:txBody>
          <a:bodyPr anchor="t"/>
          <a:lstStyle>
            <a:lvl1pPr>
              <a:defRPr>
                <a:solidFill>
                  <a:schemeClr val="tx1"/>
                </a:solidFill>
              </a:defRPr>
            </a:lvl1pPr>
          </a:lstStyle>
          <a:p>
            <a:r>
              <a:rPr lang="fr-CA" dirty="0"/>
              <a:t>Titre de la diapositive</a:t>
            </a:r>
            <a:endParaRPr lang="fr-FR" dirty="0"/>
          </a:p>
        </p:txBody>
      </p:sp>
      <p:sp>
        <p:nvSpPr>
          <p:cNvPr id="3" name="Espace réservé du contenu 2">
            <a:extLst>
              <a:ext uri="{FF2B5EF4-FFF2-40B4-BE49-F238E27FC236}">
                <a16:creationId xmlns:a16="http://schemas.microsoft.com/office/drawing/2014/main" id="{D43F96BF-970E-FA01-BB3C-626B259CD186}"/>
              </a:ext>
            </a:extLst>
          </p:cNvPr>
          <p:cNvSpPr>
            <a:spLocks noGrp="1"/>
          </p:cNvSpPr>
          <p:nvPr>
            <p:ph idx="1"/>
          </p:nvPr>
        </p:nvSpPr>
        <p:spPr>
          <a:xfrm>
            <a:off x="158423" y="1825624"/>
            <a:ext cx="7135758" cy="47720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4" name="Espace réservé pour une image  4">
            <a:extLst>
              <a:ext uri="{FF2B5EF4-FFF2-40B4-BE49-F238E27FC236}">
                <a16:creationId xmlns:a16="http://schemas.microsoft.com/office/drawing/2014/main" id="{4D7FEC02-5F8F-DD41-7DD2-093DE870F5D0}"/>
              </a:ext>
            </a:extLst>
          </p:cNvPr>
          <p:cNvSpPr>
            <a:spLocks noGrp="1"/>
          </p:cNvSpPr>
          <p:nvPr>
            <p:ph type="pic" sz="quarter" idx="10"/>
          </p:nvPr>
        </p:nvSpPr>
        <p:spPr>
          <a:xfrm>
            <a:off x="7788166" y="1825624"/>
            <a:ext cx="4140309" cy="4772025"/>
          </a:xfrm>
        </p:spPr>
        <p:txBody>
          <a:bodyPr/>
          <a:lstStyle/>
          <a:p>
            <a:endParaRPr lang="fr-FR"/>
          </a:p>
        </p:txBody>
      </p:sp>
    </p:spTree>
    <p:extLst>
      <p:ext uri="{BB962C8B-B14F-4D97-AF65-F5344CB8AC3E}">
        <p14:creationId xmlns:p14="http://schemas.microsoft.com/office/powerpoint/2010/main" val="2518692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e gauche + grande image - noir">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545A54-DFB9-0B12-6A9C-7AD1A937258B}"/>
              </a:ext>
            </a:extLst>
          </p:cNvPr>
          <p:cNvSpPr>
            <a:spLocks noGrp="1"/>
          </p:cNvSpPr>
          <p:nvPr>
            <p:ph type="title" hasCustomPrompt="1"/>
          </p:nvPr>
        </p:nvSpPr>
        <p:spPr>
          <a:xfrm>
            <a:off x="200464" y="258847"/>
            <a:ext cx="7114737" cy="1325563"/>
          </a:xfrm>
        </p:spPr>
        <p:txBody>
          <a:bodyPr anchor="t"/>
          <a:lstStyle/>
          <a:p>
            <a:r>
              <a:rPr lang="fr-CA" dirty="0"/>
              <a:t>Titre de la diapositive</a:t>
            </a:r>
            <a:endParaRPr lang="fr-FR" dirty="0"/>
          </a:p>
        </p:txBody>
      </p:sp>
      <p:sp>
        <p:nvSpPr>
          <p:cNvPr id="3" name="Espace réservé du contenu 2">
            <a:extLst>
              <a:ext uri="{FF2B5EF4-FFF2-40B4-BE49-F238E27FC236}">
                <a16:creationId xmlns:a16="http://schemas.microsoft.com/office/drawing/2014/main" id="{D43F96BF-970E-FA01-BB3C-626B259CD186}"/>
              </a:ext>
            </a:extLst>
          </p:cNvPr>
          <p:cNvSpPr>
            <a:spLocks noGrp="1"/>
          </p:cNvSpPr>
          <p:nvPr>
            <p:ph idx="1"/>
          </p:nvPr>
        </p:nvSpPr>
        <p:spPr>
          <a:xfrm>
            <a:off x="168933" y="1825624"/>
            <a:ext cx="7114737" cy="4772025"/>
          </a:xfrm>
        </p:spPr>
        <p:txBody>
          <a:body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5" name="Espace réservé pour une image  4">
            <a:extLst>
              <a:ext uri="{FF2B5EF4-FFF2-40B4-BE49-F238E27FC236}">
                <a16:creationId xmlns:a16="http://schemas.microsoft.com/office/drawing/2014/main" id="{AC0C5139-6510-983C-A3BC-1634D8553497}"/>
              </a:ext>
            </a:extLst>
          </p:cNvPr>
          <p:cNvSpPr>
            <a:spLocks noGrp="1"/>
          </p:cNvSpPr>
          <p:nvPr>
            <p:ph type="pic" sz="quarter" idx="10"/>
          </p:nvPr>
        </p:nvSpPr>
        <p:spPr>
          <a:xfrm>
            <a:off x="7788166" y="0"/>
            <a:ext cx="4403834" cy="6857999"/>
          </a:xfrm>
        </p:spPr>
        <p:txBody>
          <a:bodyPr/>
          <a:lstStyle/>
          <a:p>
            <a:endParaRPr lang="fr-FR"/>
          </a:p>
        </p:txBody>
      </p:sp>
    </p:spTree>
    <p:extLst>
      <p:ext uri="{BB962C8B-B14F-4D97-AF65-F5344CB8AC3E}">
        <p14:creationId xmlns:p14="http://schemas.microsoft.com/office/powerpoint/2010/main" val="2993694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7919AA4-2DE0-73C1-DE5C-776AA37BF9BA}"/>
              </a:ext>
            </a:extLst>
          </p:cNvPr>
          <p:cNvSpPr/>
          <p:nvPr userDrawn="1"/>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Espace réservé du titre 1">
            <a:extLst>
              <a:ext uri="{FF2B5EF4-FFF2-40B4-BE49-F238E27FC236}">
                <a16:creationId xmlns:a16="http://schemas.microsoft.com/office/drawing/2014/main" id="{CECBC18E-E7BD-8ED1-6A19-7FF05A4F891F}"/>
              </a:ext>
            </a:extLst>
          </p:cNvPr>
          <p:cNvSpPr>
            <a:spLocks noGrp="1"/>
          </p:cNvSpPr>
          <p:nvPr>
            <p:ph type="title"/>
          </p:nvPr>
        </p:nvSpPr>
        <p:spPr>
          <a:xfrm>
            <a:off x="189955" y="258847"/>
            <a:ext cx="11664950" cy="1325563"/>
          </a:xfrm>
          <a:prstGeom prst="rect">
            <a:avLst/>
          </a:prstGeom>
        </p:spPr>
        <p:txBody>
          <a:bodyPr vert="horz" lIns="91440" tIns="45720" rIns="91440" bIns="45720" rtlCol="0" anchor="t">
            <a:normAutofit/>
          </a:bodyPr>
          <a:lstStyle/>
          <a:p>
            <a:r>
              <a:rPr lang="fr-CA" dirty="0"/>
              <a:t>Modifier le style du titre</a:t>
            </a:r>
            <a:endParaRPr lang="fr-FR" dirty="0"/>
          </a:p>
        </p:txBody>
      </p:sp>
      <p:sp>
        <p:nvSpPr>
          <p:cNvPr id="3" name="Espace réservé du texte 2">
            <a:extLst>
              <a:ext uri="{FF2B5EF4-FFF2-40B4-BE49-F238E27FC236}">
                <a16:creationId xmlns:a16="http://schemas.microsoft.com/office/drawing/2014/main" id="{3591175C-92D3-AE0B-36A2-2EE94A7E7FD7}"/>
              </a:ext>
            </a:extLst>
          </p:cNvPr>
          <p:cNvSpPr>
            <a:spLocks noGrp="1"/>
          </p:cNvSpPr>
          <p:nvPr>
            <p:ph type="body" idx="1"/>
          </p:nvPr>
        </p:nvSpPr>
        <p:spPr>
          <a:xfrm>
            <a:off x="179445" y="1825624"/>
            <a:ext cx="11664950" cy="4772025"/>
          </a:xfrm>
          <a:prstGeom prst="rect">
            <a:avLst/>
          </a:prstGeom>
        </p:spPr>
        <p:txBody>
          <a:bodyPr vert="horz" lIns="91440" tIns="45720" rIns="91440" bIns="45720" rtlCol="0">
            <a:normAutofit/>
          </a:body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Tree>
    <p:extLst>
      <p:ext uri="{BB962C8B-B14F-4D97-AF65-F5344CB8AC3E}">
        <p14:creationId xmlns:p14="http://schemas.microsoft.com/office/powerpoint/2010/main" val="273849310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6" r:id="rId4"/>
    <p:sldLayoutId id="2147483668" r:id="rId5"/>
    <p:sldLayoutId id="2147483669" r:id="rId6"/>
    <p:sldLayoutId id="2147483665" r:id="rId7"/>
    <p:sldLayoutId id="2147483667" r:id="rId8"/>
    <p:sldLayoutId id="2147483661" r:id="rId9"/>
    <p:sldLayoutId id="2147483663" r:id="rId10"/>
    <p:sldLayoutId id="2147483662" r:id="rId11"/>
    <p:sldLayoutId id="2147483664" r:id="rId12"/>
  </p:sldLayoutIdLst>
  <p:txStyles>
    <p:titleStyle>
      <a:lvl1pPr algn="l" defTabSz="914400" rtl="0" eaLnBrk="1" latinLnBrk="0" hangingPunct="1">
        <a:lnSpc>
          <a:spcPct val="100000"/>
        </a:lnSpc>
        <a:spcBef>
          <a:spcPct val="0"/>
        </a:spcBef>
        <a:buNone/>
        <a:defRPr sz="4400" kern="1200">
          <a:solidFill>
            <a:schemeClr val="bg1"/>
          </a:solidFill>
          <a:latin typeface="Volkhov" panose="02000503000000020004"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120000"/>
        </a:lnSpc>
        <a:spcBef>
          <a:spcPts val="1000"/>
        </a:spcBef>
        <a:buClr>
          <a:schemeClr val="accent1"/>
        </a:buClr>
        <a:buFont typeface="Arial" panose="020B0604020202020204" pitchFamily="34" charset="0"/>
        <a:buChar char="•"/>
        <a:defRPr sz="28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120000"/>
        </a:lnSpc>
        <a:spcBef>
          <a:spcPts val="500"/>
        </a:spcBef>
        <a:buClr>
          <a:schemeClr val="accent1"/>
        </a:buClr>
        <a:buFont typeface="Arial" panose="020B0604020202020204" pitchFamily="34" charset="0"/>
        <a:buChar char="•"/>
        <a:defRPr sz="24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120000"/>
        </a:lnSpc>
        <a:spcBef>
          <a:spcPts val="500"/>
        </a:spcBef>
        <a:buClr>
          <a:schemeClr val="accent1"/>
        </a:buClr>
        <a:buFont typeface="Arial" panose="020B0604020202020204" pitchFamily="34" charset="0"/>
        <a:buChar char="•"/>
        <a:defRPr sz="20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120000"/>
        </a:lnSpc>
        <a:spcBef>
          <a:spcPts val="500"/>
        </a:spcBef>
        <a:buClr>
          <a:schemeClr val="accent1"/>
        </a:buClr>
        <a:buFont typeface="Arial" panose="020B0604020202020204" pitchFamily="34" charset="0"/>
        <a:buChar char="•"/>
        <a:defRPr sz="18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120000"/>
        </a:lnSpc>
        <a:spcBef>
          <a:spcPts val="500"/>
        </a:spcBef>
        <a:buClr>
          <a:schemeClr val="accent1"/>
        </a:buClr>
        <a:buFont typeface="Arial" panose="020B0604020202020204" pitchFamily="34" charset="0"/>
        <a:buChar char="•"/>
        <a:defRPr sz="18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userDrawn="1">
          <p15:clr>
            <a:srgbClr val="F26B43"/>
          </p15:clr>
        </p15:guide>
        <p15:guide id="2" pos="7514" userDrawn="1">
          <p15:clr>
            <a:srgbClr val="F26B43"/>
          </p15:clr>
        </p15:guide>
        <p15:guide id="3" orient="horz" pos="4156" userDrawn="1">
          <p15:clr>
            <a:srgbClr val="F26B43"/>
          </p15:clr>
        </p15:guide>
        <p15:guide id="4" pos="16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hyperlink" Target="https://creativecommons.org/licenses/by-nd/3.0/" TargetMode="External"/><Relationship Id="rId4" Type="http://schemas.openxmlformats.org/officeDocument/2006/relationships/hyperlink" Target="https://www.brasildefato.com.br/2021/06/07/abracamos-arvores-porque-nao-temos-voz"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hyperlink" Target="https://creativecommons.org/licenses/by-nc/3.0/" TargetMode="External"/><Relationship Id="rId4" Type="http://schemas.openxmlformats.org/officeDocument/2006/relationships/hyperlink" Target="https://mediascitoyens-diois.info/2020/03/ecofeminisme-et-si-recycler-etait-un-acte-feminist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hyperlink" Target="https://creativecommons.org/licenses/by-nc/3.0/" TargetMode="External"/><Relationship Id="rId4" Type="http://schemas.openxmlformats.org/officeDocument/2006/relationships/hyperlink" Target="https://mediascitoyens-diois.info/2020/03/ecofeminisme-et-si-recycler-etait-un-acte-feministe/"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hyperlink" Target="https://pixnio.com/fr/gens-fr/femmes-femmes/personne-agee-physique-reguliere-lactivite-lune-importante-les-choses-la-sant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hyperlink" Target="https://pxhere.com/fr/photo/1069227"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hyperlink" Target="https://creativecommons.org/licenses/by-sa/3.0/" TargetMode="External"/><Relationship Id="rId4" Type="http://schemas.openxmlformats.org/officeDocument/2006/relationships/hyperlink" Target="https://varlyproject.blog/savoirs-autochtones-et-savoirs-scientifiques-orientes-vers-des-technologies-durables-quelle-association-pour-relever-les-grands-defis-environnementaux/"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hyperlink" Target="https://creativecommons.org/licenses/by/3.0/" TargetMode="External"/><Relationship Id="rId4" Type="http://schemas.openxmlformats.org/officeDocument/2006/relationships/hyperlink" Target="https://www.sesotec.com/emea/de/rs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hyperlink" Target="https://creativecommons.org/licenses/by-sa/3.0/" TargetMode="External"/><Relationship Id="rId4" Type="http://schemas.openxmlformats.org/officeDocument/2006/relationships/hyperlink" Target="https://fr.boell.org/fr/2019/09/30/convention-citoyenne-revitaliser-la-democratie-pour-le-clima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hyperlink" Target="https://pxhere.com/ru/photo/1452209"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hyperlink" Target="https://creativecommons.org/licenses/by-nc-nd/3.0/" TargetMode="External"/><Relationship Id="rId4" Type="http://schemas.openxmlformats.org/officeDocument/2006/relationships/hyperlink" Target="https://www.ritimo.org/Militarisation-et-extractivisme-vert-au-Mexique-les-deux-faces-d-une-meme-piec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hyperlink" Target="https://creativecommons.org/licenses/by-nc/3.0/" TargetMode="External"/><Relationship Id="rId4" Type="http://schemas.openxmlformats.org/officeDocument/2006/relationships/hyperlink" Target="https://mediascitoyens-diois.info/2019/12/violences-a-letranger-des-solutions-existent-pour-proteger-les-femme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hyperlink" Target="https://creativecommons.org/licenses/by-sa/3.0/" TargetMode="External"/><Relationship Id="rId4" Type="http://schemas.openxmlformats.org/officeDocument/2006/relationships/hyperlink" Target="https://www.nouvelles-du-monde.com/mexique-ca-sent-le-colonialism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hyperlink" Target="https://creativecommons.org/licenses/by-sa/3.0/" TargetMode="External"/><Relationship Id="rId4" Type="http://schemas.openxmlformats.org/officeDocument/2006/relationships/hyperlink" Target="https://cortecs.org/cours/biologie-essentialisme-nature-ecologisme-sexisme-racisme-specism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hyperlink" Target="https://creativecommons.org/licenses/by/3.0/" TargetMode="External"/><Relationship Id="rId4" Type="http://schemas.openxmlformats.org/officeDocument/2006/relationships/hyperlink" Target="https://journals.library.columbia.edu/index.php/bioethics/article/view/11758"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5.1"/><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hyperlink" Target="https://www.rawpixel.com/search/sustainabl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https://pixnio.com/fr/media/semences-gland-bois-feuille-natur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hyperlink" Target="https://creativecommons.org/licenses/by-nc-sa/3.0/" TargetMode="External"/><Relationship Id="rId4" Type="http://schemas.openxmlformats.org/officeDocument/2006/relationships/hyperlink" Target="https://www.jaydinitto.com/2021/05/17/photos-wetlands-scout-rachel-carson-loop-trai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hyperlink" Target="https://creativecommons.org/licenses/by-nd/3.0/" TargetMode="External"/><Relationship Id="rId4" Type="http://schemas.openxmlformats.org/officeDocument/2006/relationships/hyperlink" Target="https://www.thelastamericanvagabond.com/conspiracy/globalism-revisiting-monster-presidential-campaign/attachment/globalisatio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Silent_Sprin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hyperlink" Target="https://creativecommons.org/licenses/by-nc-sa/3.0/" TargetMode="External"/><Relationship Id="rId4" Type="http://schemas.openxmlformats.org/officeDocument/2006/relationships/hyperlink" Target="https://clio-texte.clionautes.org/les-origines-et-les-debuts-de-la-guerre-froide.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hyperlink" Target="https://creativecommons.org/licenses/by-nc-sa/3.0/" TargetMode="External"/><Relationship Id="rId4" Type="http://schemas.openxmlformats.org/officeDocument/2006/relationships/hyperlink" Target="https://lebaobabbleu.com/2016/04/10/5o-comprehension-ecrite-quest-ce-que-la-mondialisatio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hyperlink" Target="https://www.pexels.com/fr-fr/photo/low-angle-photo-des-batiments-de-la-centrale-nucleaire-emettant-de-la-fumee-304447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CCD3D69-E4EA-5831-D7BD-8C69DC6B747F}"/>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0" y="5913"/>
            <a:ext cx="12181489" cy="6852087"/>
          </a:xfrm>
          <a:prstGeom prst="rect">
            <a:avLst/>
          </a:prstGeom>
        </p:spPr>
      </p:pic>
      <p:sp>
        <p:nvSpPr>
          <p:cNvPr id="2" name="Rectangle 1">
            <a:extLst>
              <a:ext uri="{FF2B5EF4-FFF2-40B4-BE49-F238E27FC236}">
                <a16:creationId xmlns:a16="http://schemas.microsoft.com/office/drawing/2014/main" id="{22964A53-F575-7E85-97B6-777FA131697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3239147" y="3200400"/>
            <a:ext cx="6943240" cy="139484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re 1">
            <a:extLst>
              <a:ext uri="{FF2B5EF4-FFF2-40B4-BE49-F238E27FC236}">
                <a16:creationId xmlns:a16="http://schemas.microsoft.com/office/drawing/2014/main" id="{F012E7AD-34DC-B861-79AD-176722F6D5D4}"/>
              </a:ext>
            </a:extLst>
          </p:cNvPr>
          <p:cNvSpPr txBox="1">
            <a:spLocks noGrp="1"/>
          </p:cNvSpPr>
          <p:nvPr>
            <p:ph type="title" idx="4294967295"/>
          </p:nvPr>
        </p:nvSpPr>
        <p:spPr>
          <a:xfrm>
            <a:off x="3247351" y="3747512"/>
            <a:ext cx="6882304" cy="7005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100000"/>
              </a:lnSpc>
              <a:spcBef>
                <a:spcPct val="0"/>
              </a:spcBef>
              <a:buNone/>
              <a:defRPr sz="4400" kern="1200">
                <a:solidFill>
                  <a:schemeClr val="bg1"/>
                </a:solidFill>
                <a:latin typeface="Volkhov" panose="02000503000000020004" pitchFamily="2" charset="0"/>
                <a:ea typeface="Roboto" panose="02000000000000000000" pitchFamily="2" charset="0"/>
                <a:cs typeface="Roboto" panose="02000000000000000000" pitchFamily="2"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000" b="0" i="0" u="none" strike="noStrike" kern="1200" cap="none" spc="0" normalizeH="0" baseline="0" noProof="0" dirty="0">
                <a:ln>
                  <a:noFill/>
                </a:ln>
                <a:solidFill>
                  <a:schemeClr val="bg1"/>
                </a:solidFill>
                <a:effectLst/>
                <a:uLnTx/>
                <a:uFillTx/>
                <a:latin typeface="Volkhov" panose="02000503000000020004" pitchFamily="2" charset="0"/>
                <a:ea typeface="Roboto" panose="02000000000000000000" pitchFamily="2" charset="0"/>
                <a:cs typeface="Roboto" panose="02000000000000000000" pitchFamily="2" charset="0"/>
              </a:rPr>
              <a:t>Perspectives écoféministes</a:t>
            </a:r>
          </a:p>
        </p:txBody>
      </p:sp>
      <p:sp>
        <p:nvSpPr>
          <p:cNvPr id="6" name="Sous-titre 2">
            <a:extLst>
              <a:ext uri="{FF2B5EF4-FFF2-40B4-BE49-F238E27FC236}">
                <a16:creationId xmlns:a16="http://schemas.microsoft.com/office/drawing/2014/main" id="{051A7FAC-BAB2-A090-C992-63BA885CB903}"/>
              </a:ext>
            </a:extLst>
          </p:cNvPr>
          <p:cNvSpPr txBox="1">
            <a:spLocks/>
          </p:cNvSpPr>
          <p:nvPr/>
        </p:nvSpPr>
        <p:spPr>
          <a:xfrm>
            <a:off x="5999815" y="3326403"/>
            <a:ext cx="1330883" cy="35598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Clr>
                <a:schemeClr val="accent1"/>
              </a:buClr>
              <a:buFont typeface="Arial" panose="020B0604020202020204" pitchFamily="34" charset="0"/>
              <a:buChar char="•"/>
              <a:defRPr sz="28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120000"/>
              </a:lnSpc>
              <a:spcBef>
                <a:spcPts val="500"/>
              </a:spcBef>
              <a:buClr>
                <a:schemeClr val="accent1"/>
              </a:buClr>
              <a:buFont typeface="Arial" panose="020B0604020202020204" pitchFamily="34" charset="0"/>
              <a:buChar char="•"/>
              <a:defRPr sz="24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120000"/>
              </a:lnSpc>
              <a:spcBef>
                <a:spcPts val="500"/>
              </a:spcBef>
              <a:buClr>
                <a:schemeClr val="accent1"/>
              </a:buClr>
              <a:buFont typeface="Arial" panose="020B0604020202020204" pitchFamily="34" charset="0"/>
              <a:buChar char="•"/>
              <a:defRPr sz="20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120000"/>
              </a:lnSpc>
              <a:spcBef>
                <a:spcPts val="500"/>
              </a:spcBef>
              <a:buClr>
                <a:schemeClr val="accent1"/>
              </a:buClr>
              <a:buFont typeface="Arial" panose="020B0604020202020204" pitchFamily="34" charset="0"/>
              <a:buChar char="•"/>
              <a:defRPr sz="18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120000"/>
              </a:lnSpc>
              <a:spcBef>
                <a:spcPts val="500"/>
              </a:spcBef>
              <a:buClr>
                <a:schemeClr val="accent1"/>
              </a:buClr>
              <a:buFont typeface="Arial" panose="020B0604020202020204" pitchFamily="34" charset="0"/>
              <a:buChar char="•"/>
              <a:defRPr sz="18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600" dirty="0">
                <a:latin typeface="Volkhov" panose="02000503000000020004" pitchFamily="2" charset="0"/>
              </a:rPr>
              <a:t>MODULE 7</a:t>
            </a:r>
          </a:p>
        </p:txBody>
      </p:sp>
    </p:spTree>
    <p:extLst>
      <p:ext uri="{BB962C8B-B14F-4D97-AF65-F5344CB8AC3E}">
        <p14:creationId xmlns:p14="http://schemas.microsoft.com/office/powerpoint/2010/main" val="2034225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4ACA7-73DA-ADF5-B369-4D6570D59E1B}"/>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FDDC1C33-3901-2A0E-3F02-D0AAE70A1EE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5126" r="1315"/>
          <a:stretch>
            <a:fillRect/>
          </a:stretch>
        </p:blipFill>
        <p:spPr>
          <a:xfrm>
            <a:off x="6462794" y="1588"/>
            <a:ext cx="5729206" cy="6856412"/>
          </a:xfrm>
          <a:prstGeom prst="rect">
            <a:avLst/>
          </a:prstGeom>
          <a:solidFill>
            <a:srgbClr val="FFFFFF">
              <a:shade val="85000"/>
            </a:srgbClr>
          </a:solidFill>
          <a:ln w="88900" cap="sq">
            <a:noFill/>
            <a:miter lim="800000"/>
          </a:ln>
          <a:effectLst/>
        </p:spPr>
      </p:pic>
      <p:sp>
        <p:nvSpPr>
          <p:cNvPr id="8" name="ZoneTexte 7">
            <a:extLst>
              <a:ext uri="{FF2B5EF4-FFF2-40B4-BE49-F238E27FC236}">
                <a16:creationId xmlns:a16="http://schemas.microsoft.com/office/drawing/2014/main" id="{F74F50CC-7A3B-3826-ACEA-845C3AD66FFB}"/>
              </a:ext>
              <a:ext uri="{C183D7F6-B498-43B3-948B-1728B52AA6E4}">
                <adec:decorative xmlns:adec="http://schemas.microsoft.com/office/drawing/2017/decorative" val="1"/>
              </a:ext>
            </a:extLst>
          </p:cNvPr>
          <p:cNvSpPr txBox="1"/>
          <p:nvPr/>
        </p:nvSpPr>
        <p:spPr>
          <a:xfrm>
            <a:off x="9426499" y="6657945"/>
            <a:ext cx="2765501" cy="200055"/>
          </a:xfrm>
          <a:prstGeom prst="rect">
            <a:avLst/>
          </a:prstGeom>
          <a:solidFill>
            <a:srgbClr val="000000"/>
          </a:solidFill>
          <a:effectLst/>
        </p:spPr>
        <p:txBody>
          <a:bodyPr wrap="none" rtlCol="0">
            <a:spAutoFit/>
          </a:bodyPr>
          <a:lstStyle/>
          <a:p>
            <a:pPr algn="r">
              <a:spcAft>
                <a:spcPts val="600"/>
              </a:spcAft>
            </a:pPr>
            <a:r>
              <a:rPr lang="fr-CA" sz="700">
                <a:solidFill>
                  <a:srgbClr val="FFFFFF"/>
                </a:solidFill>
                <a:hlinkClick r:id="rId4" tooltip="https://www.brasildefato.com.br/2021/06/07/abracamos-arvores-porque-nao-temos-voz">
                  <a:extLst>
                    <a:ext uri="{A12FA001-AC4F-418D-AE19-62706E023703}">
                      <ahyp:hlinkClr xmlns:ahyp="http://schemas.microsoft.com/office/drawing/2018/hyperlinkcolor" val="tx"/>
                    </a:ext>
                  </a:extLst>
                </a:hlinkClick>
              </a:rPr>
              <a:t>Cette photo</a:t>
            </a:r>
            <a:r>
              <a:rPr lang="fr-CA" sz="700">
                <a:solidFill>
                  <a:srgbClr val="FFFFFF"/>
                </a:solidFill>
              </a:rPr>
              <a:t> par Auteur inconnu est soumise à la licence </a:t>
            </a:r>
            <a:r>
              <a:rPr lang="fr-CA" sz="700">
                <a:solidFill>
                  <a:srgbClr val="FFFFFF"/>
                </a:solidFill>
                <a:hlinkClick r:id="rId5" tooltip="https://creativecommons.org/licenses/by-nd/3.0/">
                  <a:extLst>
                    <a:ext uri="{A12FA001-AC4F-418D-AE19-62706E023703}">
                      <ahyp:hlinkClr xmlns:ahyp="http://schemas.microsoft.com/office/drawing/2018/hyperlinkcolor" val="tx"/>
                    </a:ext>
                  </a:extLst>
                </a:hlinkClick>
              </a:rPr>
              <a:t>CC BY-ND</a:t>
            </a:r>
            <a:endParaRPr lang="fr-CA" sz="700">
              <a:solidFill>
                <a:srgbClr val="FFFFFF"/>
              </a:solidFill>
            </a:endParaRPr>
          </a:p>
        </p:txBody>
      </p:sp>
      <p:sp>
        <p:nvSpPr>
          <p:cNvPr id="3" name="Texte">
            <a:extLst>
              <a:ext uri="{FF2B5EF4-FFF2-40B4-BE49-F238E27FC236}">
                <a16:creationId xmlns:a16="http://schemas.microsoft.com/office/drawing/2014/main" id="{5A49FF0C-725E-A104-C7D5-36FE4F851254}"/>
              </a:ext>
            </a:extLst>
          </p:cNvPr>
          <p:cNvSpPr>
            <a:spLocks noGrp="1"/>
          </p:cNvSpPr>
          <p:nvPr>
            <p:ph idx="1"/>
          </p:nvPr>
        </p:nvSpPr>
        <p:spPr>
          <a:xfrm>
            <a:off x="200463" y="2097606"/>
            <a:ext cx="5895537" cy="4500044"/>
          </a:xfrm>
        </p:spPr>
        <p:txBody>
          <a:bodyPr>
            <a:normAutofit fontScale="62500" lnSpcReduction="20000"/>
          </a:bodyPr>
          <a:lstStyle/>
          <a:p>
            <a:pPr marL="0" indent="0">
              <a:spcAft>
                <a:spcPts val="500"/>
              </a:spcAft>
              <a:buNone/>
            </a:pPr>
            <a:r>
              <a:rPr lang="fr-CA" dirty="0"/>
              <a:t>Ce contexte se traduit par un sentiment de menace existentielle contre le vivant.</a:t>
            </a:r>
          </a:p>
          <a:p>
            <a:pPr marL="0" indent="0">
              <a:spcAft>
                <a:spcPts val="500"/>
              </a:spcAft>
              <a:buNone/>
            </a:pPr>
            <a:r>
              <a:rPr lang="fr-CA" dirty="0"/>
              <a:t>Des femmes se soulèvent contre les conséquences</a:t>
            </a:r>
            <a:br>
              <a:rPr lang="fr-CA"/>
            </a:br>
            <a:r>
              <a:rPr lang="fr-CA"/>
              <a:t>du </a:t>
            </a:r>
            <a:r>
              <a:rPr lang="fr-CA" dirty="0"/>
              <a:t>capitalisme, du patriarcat et de la logique guerrière. </a:t>
            </a:r>
          </a:p>
          <a:p>
            <a:pPr marL="0" indent="0">
              <a:spcAft>
                <a:spcPts val="500"/>
              </a:spcAft>
              <a:buNone/>
            </a:pPr>
            <a:r>
              <a:rPr lang="fr-CA" dirty="0"/>
              <a:t>Elles militent pour la paix, la protection de la vie et la subsistance (capacité de répondre aux besoins de </a:t>
            </a:r>
            <a:br>
              <a:rPr lang="fr-CA" dirty="0"/>
            </a:br>
            <a:r>
              <a:rPr lang="fr-CA" dirty="0"/>
              <a:t>base d’une communauté par l’utilisation des </a:t>
            </a:r>
            <a:br>
              <a:rPr lang="fr-CA" dirty="0"/>
            </a:br>
            <a:r>
              <a:rPr lang="fr-CA" dirty="0"/>
              <a:t>ressources locales). </a:t>
            </a:r>
          </a:p>
          <a:p>
            <a:pPr marL="0" indent="0">
              <a:buNone/>
            </a:pPr>
            <a:r>
              <a:rPr lang="fr-CA" dirty="0">
                <a:latin typeface="Roboto Medium" panose="02000000000000000000" pitchFamily="2" charset="0"/>
                <a:ea typeface="Roboto Medium" panose="02000000000000000000" pitchFamily="2" charset="0"/>
                <a:cs typeface="Roboto Medium" panose="02000000000000000000" pitchFamily="2" charset="0"/>
              </a:rPr>
              <a:t>Exemples :</a:t>
            </a:r>
          </a:p>
          <a:p>
            <a:pPr marL="0" indent="0">
              <a:spcAft>
                <a:spcPts val="500"/>
              </a:spcAft>
              <a:buNone/>
            </a:pPr>
            <a:r>
              <a:rPr lang="fr-CA" dirty="0"/>
              <a:t>Mouvement </a:t>
            </a:r>
            <a:r>
              <a:rPr lang="fr-CA" dirty="0" err="1"/>
              <a:t>Chipko</a:t>
            </a:r>
            <a:r>
              <a:rPr lang="fr-CA" dirty="0"/>
              <a:t> en Inde (1973-1976), le Mouvement de la ceinture verte au Kenya (1977), l’Action des femmes sur le Pentagone (1980) et le Camp des femmes pour la paix de </a:t>
            </a:r>
            <a:r>
              <a:rPr lang="fr-CA" dirty="0" err="1"/>
              <a:t>Greenham</a:t>
            </a:r>
            <a:r>
              <a:rPr lang="fr-CA" dirty="0"/>
              <a:t> Common en Angleterre (1981-2000).</a:t>
            </a:r>
          </a:p>
        </p:txBody>
      </p:sp>
      <p:cxnSp>
        <p:nvCxnSpPr>
          <p:cNvPr id="5" name="Trait séparateur">
            <a:extLst>
              <a:ext uri="{FF2B5EF4-FFF2-40B4-BE49-F238E27FC236}">
                <a16:creationId xmlns:a16="http://schemas.microsoft.com/office/drawing/2014/main" id="{62CD0E12-1E60-327C-A41F-EF84C3E11420}"/>
              </a:ext>
              <a:ext uri="{C183D7F6-B498-43B3-948B-1728B52AA6E4}">
                <adec:decorative xmlns:adec="http://schemas.microsoft.com/office/drawing/2017/decorative" val="1"/>
              </a:ext>
            </a:extLst>
          </p:cNvPr>
          <p:cNvCxnSpPr>
            <a:cxnSpLocks/>
          </p:cNvCxnSpPr>
          <p:nvPr/>
        </p:nvCxnSpPr>
        <p:spPr>
          <a:xfrm>
            <a:off x="263525" y="1777850"/>
            <a:ext cx="5832475"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A82A2383-054C-19AE-923A-A7390D2A75A5}"/>
              </a:ext>
            </a:extLst>
          </p:cNvPr>
          <p:cNvSpPr>
            <a:spLocks noGrp="1"/>
          </p:cNvSpPr>
          <p:nvPr>
            <p:ph type="title"/>
          </p:nvPr>
        </p:nvSpPr>
        <p:spPr>
          <a:xfrm>
            <a:off x="200463" y="215109"/>
            <a:ext cx="6091849" cy="1258484"/>
          </a:xfrm>
        </p:spPr>
        <p:txBody>
          <a:bodyPr>
            <a:normAutofit fontScale="90000"/>
          </a:bodyPr>
          <a:lstStyle/>
          <a:p>
            <a:r>
              <a:rPr lang="fr-CA" dirty="0"/>
              <a:t>Contexte : mouvements écoféministes</a:t>
            </a:r>
            <a:endParaRPr lang="fr-FR" dirty="0"/>
          </a:p>
        </p:txBody>
      </p:sp>
    </p:spTree>
    <p:extLst>
      <p:ext uri="{BB962C8B-B14F-4D97-AF65-F5344CB8AC3E}">
        <p14:creationId xmlns:p14="http://schemas.microsoft.com/office/powerpoint/2010/main" val="1983144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575A24E-08FF-7A44-20FE-8C0085C5F6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6250"/>
          <a:stretch/>
        </p:blipFill>
        <p:spPr>
          <a:xfrm>
            <a:off x="-3047" y="10"/>
            <a:ext cx="12191999" cy="6857990"/>
          </a:xfrm>
          <a:prstGeom prst="rect">
            <a:avLst/>
          </a:prstGeom>
        </p:spPr>
      </p:pic>
      <p:sp>
        <p:nvSpPr>
          <p:cNvPr id="5" name="Rectangle 4">
            <a:extLst>
              <a:ext uri="{FF2B5EF4-FFF2-40B4-BE49-F238E27FC236}">
                <a16:creationId xmlns:a16="http://schemas.microsoft.com/office/drawing/2014/main" id="{836C4993-5081-37FE-81F2-AA718822284F}"/>
              </a:ext>
              <a:ext uri="{C183D7F6-B498-43B3-948B-1728B52AA6E4}">
                <adec:decorative xmlns:adec="http://schemas.microsoft.com/office/drawing/2017/decorative" val="1"/>
              </a:ext>
            </a:extLst>
          </p:cNvPr>
          <p:cNvSpPr>
            <a:spLocks/>
          </p:cNvSpPr>
          <p:nvPr/>
        </p:nvSpPr>
        <p:spPr>
          <a:xfrm>
            <a:off x="0" y="0"/>
            <a:ext cx="12191999" cy="6858000"/>
          </a:xfrm>
          <a:prstGeom prst="rect">
            <a:avLst/>
          </a:prstGeom>
          <a:solidFill>
            <a:srgbClr val="00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a:extLst>
              <a:ext uri="{FF2B5EF4-FFF2-40B4-BE49-F238E27FC236}">
                <a16:creationId xmlns:a16="http://schemas.microsoft.com/office/drawing/2014/main" id="{0D19625B-BBA0-258D-7C1D-B4DD433B9906}"/>
              </a:ext>
            </a:extLst>
          </p:cNvPr>
          <p:cNvSpPr txBox="1"/>
          <p:nvPr/>
        </p:nvSpPr>
        <p:spPr>
          <a:xfrm>
            <a:off x="9421849" y="6657945"/>
            <a:ext cx="2767103" cy="200055"/>
          </a:xfrm>
          <a:prstGeom prst="rect">
            <a:avLst/>
          </a:prstGeom>
          <a:solidFill>
            <a:srgbClr val="000000"/>
          </a:solidFill>
        </p:spPr>
        <p:txBody>
          <a:bodyPr wrap="none" rtlCol="0">
            <a:spAutoFit/>
          </a:bodyPr>
          <a:lstStyle/>
          <a:p>
            <a:pPr algn="r">
              <a:spcAft>
                <a:spcPts val="600"/>
              </a:spcAft>
            </a:pPr>
            <a:r>
              <a:rPr lang="fr-CA" sz="700">
                <a:solidFill>
                  <a:srgbClr val="FFFFFF"/>
                </a:solidFill>
                <a:hlinkClick r:id="rId4" tooltip="https://mediascitoyens-diois.info/2020/03/ecofeminisme-et-si-recycler-etait-un-acte-feministe/">
                  <a:extLst>
                    <a:ext uri="{A12FA001-AC4F-418D-AE19-62706E023703}">
                      <ahyp:hlinkClr xmlns:ahyp="http://schemas.microsoft.com/office/drawing/2018/hyperlinkcolor" val="tx"/>
                    </a:ext>
                  </a:extLst>
                </a:hlinkClick>
              </a:rPr>
              <a:t>Cette photo</a:t>
            </a:r>
            <a:r>
              <a:rPr lang="fr-CA" sz="700">
                <a:solidFill>
                  <a:srgbClr val="FFFFFF"/>
                </a:solidFill>
              </a:rPr>
              <a:t> par Auteur inconnu est soumise à la licence </a:t>
            </a:r>
            <a:r>
              <a:rPr lang="fr-CA" sz="700">
                <a:solidFill>
                  <a:srgbClr val="FFFFFF"/>
                </a:solidFill>
                <a:hlinkClick r:id="rId5" tooltip="https://creativecommons.org/licenses/by-nc/3.0/">
                  <a:extLst>
                    <a:ext uri="{A12FA001-AC4F-418D-AE19-62706E023703}">
                      <ahyp:hlinkClr xmlns:ahyp="http://schemas.microsoft.com/office/drawing/2018/hyperlinkcolor" val="tx"/>
                    </a:ext>
                  </a:extLst>
                </a:hlinkClick>
              </a:rPr>
              <a:t>CC BY-NC</a:t>
            </a:r>
            <a:endParaRPr lang="fr-CA" sz="700">
              <a:solidFill>
                <a:srgbClr val="FFFFFF"/>
              </a:solidFill>
            </a:endParaRPr>
          </a:p>
        </p:txBody>
      </p:sp>
      <p:sp>
        <p:nvSpPr>
          <p:cNvPr id="7" name="Sous-titre 2">
            <a:extLst>
              <a:ext uri="{FF2B5EF4-FFF2-40B4-BE49-F238E27FC236}">
                <a16:creationId xmlns:a16="http://schemas.microsoft.com/office/drawing/2014/main" id="{18F19BC5-9A32-E039-236D-2F66BA9688FD}"/>
              </a:ext>
            </a:extLst>
          </p:cNvPr>
          <p:cNvSpPr>
            <a:spLocks noGrp="1"/>
          </p:cNvSpPr>
          <p:nvPr>
            <p:ph type="subTitle" idx="1"/>
          </p:nvPr>
        </p:nvSpPr>
        <p:spPr>
          <a:xfrm>
            <a:off x="1524000" y="3973996"/>
            <a:ext cx="9144000" cy="756868"/>
          </a:xfrm>
        </p:spPr>
        <p:txBody>
          <a:bodyPr/>
          <a:lstStyle/>
          <a:p>
            <a:r>
              <a:rPr lang="fr-CA" dirty="0">
                <a:solidFill>
                  <a:srgbClr val="FFFFFF"/>
                </a:solidFill>
              </a:rPr>
              <a:t>DE L’ÉCOFÉMINISME</a:t>
            </a:r>
          </a:p>
        </p:txBody>
      </p:sp>
      <p:cxnSp>
        <p:nvCxnSpPr>
          <p:cNvPr id="4" name="Trait séparateur">
            <a:extLst>
              <a:ext uri="{FF2B5EF4-FFF2-40B4-BE49-F238E27FC236}">
                <a16:creationId xmlns:a16="http://schemas.microsoft.com/office/drawing/2014/main" id="{F80F797C-2057-8556-64B6-0535609CF4D0}"/>
              </a:ext>
              <a:ext uri="{C183D7F6-B498-43B3-948B-1728B52AA6E4}">
                <adec:decorative xmlns:adec="http://schemas.microsoft.com/office/drawing/2017/decorative" val="1"/>
              </a:ext>
            </a:extLst>
          </p:cNvPr>
          <p:cNvCxnSpPr>
            <a:cxnSpLocks/>
          </p:cNvCxnSpPr>
          <p:nvPr/>
        </p:nvCxnSpPr>
        <p:spPr>
          <a:xfrm>
            <a:off x="4492844" y="3657603"/>
            <a:ext cx="3248559"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CAED5CE4-9DE5-1F8B-6CCE-CE524C072219}"/>
              </a:ext>
            </a:extLst>
          </p:cNvPr>
          <p:cNvSpPr>
            <a:spLocks noGrp="1"/>
          </p:cNvSpPr>
          <p:nvPr>
            <p:ph type="ctrTitle"/>
          </p:nvPr>
        </p:nvSpPr>
        <p:spPr>
          <a:xfrm>
            <a:off x="906379" y="2298072"/>
            <a:ext cx="10379242" cy="1239417"/>
          </a:xfrm>
        </p:spPr>
        <p:txBody>
          <a:bodyPr anchor="ctr">
            <a:normAutofit/>
          </a:bodyPr>
          <a:lstStyle/>
          <a:p>
            <a:r>
              <a:rPr lang="fr-CA" dirty="0">
                <a:solidFill>
                  <a:srgbClr val="FFFFFF"/>
                </a:solidFill>
              </a:rPr>
              <a:t>Concepts</a:t>
            </a:r>
            <a:endParaRPr lang="fr-FR" dirty="0"/>
          </a:p>
        </p:txBody>
      </p:sp>
    </p:spTree>
    <p:extLst>
      <p:ext uri="{BB962C8B-B14F-4D97-AF65-F5344CB8AC3E}">
        <p14:creationId xmlns:p14="http://schemas.microsoft.com/office/powerpoint/2010/main" val="462034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2CFED-8358-64FA-473B-7BAA4E8BCCA5}"/>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17FFF4D0-A63B-828F-E18E-BC3936F1CF1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3394" r="11404"/>
          <a:stretch>
            <a:fillRect/>
          </a:stretch>
        </p:blipFill>
        <p:spPr>
          <a:xfrm>
            <a:off x="263525" y="1989523"/>
            <a:ext cx="4765729" cy="4224808"/>
          </a:xfrm>
          <a:prstGeom prst="rect">
            <a:avLst/>
          </a:prstGeom>
        </p:spPr>
      </p:pic>
      <p:sp>
        <p:nvSpPr>
          <p:cNvPr id="6" name="ZoneTexte 5">
            <a:extLst>
              <a:ext uri="{FF2B5EF4-FFF2-40B4-BE49-F238E27FC236}">
                <a16:creationId xmlns:a16="http://schemas.microsoft.com/office/drawing/2014/main" id="{538EF977-1B05-B5F0-295C-2E7B69701407}"/>
              </a:ext>
            </a:extLst>
          </p:cNvPr>
          <p:cNvSpPr txBox="1"/>
          <p:nvPr/>
        </p:nvSpPr>
        <p:spPr>
          <a:xfrm>
            <a:off x="263525" y="6014276"/>
            <a:ext cx="2767103" cy="200055"/>
          </a:xfrm>
          <a:prstGeom prst="rect">
            <a:avLst/>
          </a:prstGeom>
          <a:solidFill>
            <a:srgbClr val="000000"/>
          </a:solidFill>
        </p:spPr>
        <p:txBody>
          <a:bodyPr wrap="none" rtlCol="0">
            <a:spAutoFit/>
          </a:bodyPr>
          <a:lstStyle/>
          <a:p>
            <a:pPr algn="r">
              <a:spcAft>
                <a:spcPts val="600"/>
              </a:spcAft>
            </a:pPr>
            <a:r>
              <a:rPr lang="fr-CA" sz="700" dirty="0">
                <a:solidFill>
                  <a:srgbClr val="FFFFFF"/>
                </a:solidFill>
                <a:hlinkClick r:id="rId4" tooltip="https://mediascitoyens-diois.info/2020/03/ecofeminisme-et-si-recycler-etait-un-acte-feministe/">
                  <a:extLst>
                    <a:ext uri="{A12FA001-AC4F-418D-AE19-62706E023703}">
                      <ahyp:hlinkClr xmlns:ahyp="http://schemas.microsoft.com/office/drawing/2018/hyperlinkcolor" val="tx"/>
                    </a:ext>
                  </a:extLst>
                </a:hlinkClick>
              </a:rPr>
              <a:t>Cette photo</a:t>
            </a:r>
            <a:r>
              <a:rPr lang="fr-CA" sz="700" dirty="0">
                <a:solidFill>
                  <a:srgbClr val="FFFFFF"/>
                </a:solidFill>
              </a:rPr>
              <a:t> par Auteur inconnu est soumise à la licence </a:t>
            </a:r>
            <a:r>
              <a:rPr lang="fr-CA" sz="700" dirty="0">
                <a:solidFill>
                  <a:srgbClr val="FFFFFF"/>
                </a:solidFill>
                <a:hlinkClick r:id="rId5" tooltip="https://creativecommons.org/licenses/by-nc/3.0/">
                  <a:extLst>
                    <a:ext uri="{A12FA001-AC4F-418D-AE19-62706E023703}">
                      <ahyp:hlinkClr xmlns:ahyp="http://schemas.microsoft.com/office/drawing/2018/hyperlinkcolor" val="tx"/>
                    </a:ext>
                  </a:extLst>
                </a:hlinkClick>
              </a:rPr>
              <a:t>CC BY-NC</a:t>
            </a:r>
            <a:endParaRPr lang="fr-CA" sz="700" dirty="0">
              <a:solidFill>
                <a:srgbClr val="FFFFFF"/>
              </a:solidFill>
            </a:endParaRPr>
          </a:p>
        </p:txBody>
      </p:sp>
      <p:sp>
        <p:nvSpPr>
          <p:cNvPr id="3" name="Texte">
            <a:extLst>
              <a:ext uri="{FF2B5EF4-FFF2-40B4-BE49-F238E27FC236}">
                <a16:creationId xmlns:a16="http://schemas.microsoft.com/office/drawing/2014/main" id="{A65068A6-45F3-50E0-C486-9BE7CE5AC3C1}"/>
              </a:ext>
            </a:extLst>
          </p:cNvPr>
          <p:cNvSpPr>
            <a:spLocks noGrp="1"/>
          </p:cNvSpPr>
          <p:nvPr>
            <p:ph idx="1"/>
          </p:nvPr>
        </p:nvSpPr>
        <p:spPr>
          <a:xfrm>
            <a:off x="5335158" y="1924418"/>
            <a:ext cx="6451303" cy="4355018"/>
          </a:xfrm>
        </p:spPr>
        <p:txBody>
          <a:bodyPr anchor="t">
            <a:normAutofit fontScale="92500"/>
          </a:bodyPr>
          <a:lstStyle/>
          <a:p>
            <a:r>
              <a:rPr lang="fr-CA" dirty="0"/>
              <a:t>Dualismes et réappropriation </a:t>
            </a:r>
          </a:p>
          <a:p>
            <a:r>
              <a:rPr lang="fr-CA" dirty="0"/>
              <a:t>Matérialité du quotidien</a:t>
            </a:r>
          </a:p>
          <a:p>
            <a:r>
              <a:rPr lang="fr-CA" dirty="0"/>
              <a:t>Subsistance</a:t>
            </a:r>
          </a:p>
          <a:p>
            <a:r>
              <a:rPr lang="fr-CA" dirty="0"/>
              <a:t>Care et souci du monde</a:t>
            </a:r>
          </a:p>
          <a:p>
            <a:r>
              <a:rPr lang="fr-CA" dirty="0"/>
              <a:t>Justice environnementale</a:t>
            </a:r>
          </a:p>
          <a:p>
            <a:r>
              <a:rPr lang="fr-CA" dirty="0"/>
              <a:t>Consentement des communautés locales</a:t>
            </a:r>
          </a:p>
          <a:p>
            <a:r>
              <a:rPr lang="fr-CA" dirty="0"/>
              <a:t>Pour la suite du monde</a:t>
            </a:r>
          </a:p>
        </p:txBody>
      </p:sp>
      <p:cxnSp>
        <p:nvCxnSpPr>
          <p:cNvPr id="5" name="Trait séparateur">
            <a:extLst>
              <a:ext uri="{FF2B5EF4-FFF2-40B4-BE49-F238E27FC236}">
                <a16:creationId xmlns:a16="http://schemas.microsoft.com/office/drawing/2014/main" id="{4033344B-4F53-87FC-0496-0035528E4C37}"/>
              </a:ext>
              <a:ext uri="{C183D7F6-B498-43B3-948B-1728B52AA6E4}">
                <adec:decorative xmlns:adec="http://schemas.microsoft.com/office/drawing/2017/decorative" val="1"/>
              </a:ext>
            </a:extLst>
          </p:cNvPr>
          <p:cNvCxnSpPr>
            <a:cxnSpLocks/>
          </p:cNvCxnSpPr>
          <p:nvPr/>
        </p:nvCxnSpPr>
        <p:spPr>
          <a:xfrm>
            <a:off x="263525" y="1383536"/>
            <a:ext cx="11664950"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3F2B1BD5-A8AF-0CF5-8732-62DEDAB2478D}"/>
              </a:ext>
            </a:extLst>
          </p:cNvPr>
          <p:cNvSpPr>
            <a:spLocks noGrp="1"/>
          </p:cNvSpPr>
          <p:nvPr>
            <p:ph type="title"/>
          </p:nvPr>
        </p:nvSpPr>
        <p:spPr>
          <a:xfrm>
            <a:off x="189955" y="258848"/>
            <a:ext cx="11664950" cy="886780"/>
          </a:xfrm>
        </p:spPr>
        <p:txBody>
          <a:bodyPr/>
          <a:lstStyle/>
          <a:p>
            <a:r>
              <a:rPr lang="fr-CA" dirty="0"/>
              <a:t>Dualismes et réappropriation </a:t>
            </a:r>
            <a:endParaRPr lang="fr-FR" dirty="0"/>
          </a:p>
        </p:txBody>
      </p:sp>
    </p:spTree>
    <p:extLst>
      <p:ext uri="{BB962C8B-B14F-4D97-AF65-F5344CB8AC3E}">
        <p14:creationId xmlns:p14="http://schemas.microsoft.com/office/powerpoint/2010/main" val="2484951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A7D86-7692-286E-896E-DD814C13716C}"/>
            </a:ext>
          </a:extLst>
        </p:cNvPr>
        <p:cNvGrpSpPr/>
        <p:nvPr/>
      </p:nvGrpSpPr>
      <p:grpSpPr>
        <a:xfrm>
          <a:off x="0" y="0"/>
          <a:ext cx="0" cy="0"/>
          <a:chOff x="0" y="0"/>
          <a:chExt cx="0" cy="0"/>
        </a:xfrm>
      </p:grpSpPr>
      <p:graphicFrame>
        <p:nvGraphicFramePr>
          <p:cNvPr id="14" name="Tableau " descr="Ceci est un tableau détaillant…">
            <a:extLst>
              <a:ext uri="{FF2B5EF4-FFF2-40B4-BE49-F238E27FC236}">
                <a16:creationId xmlns:a16="http://schemas.microsoft.com/office/drawing/2014/main" id="{FA918764-F79D-8019-7433-1DD01C98C543}"/>
              </a:ext>
            </a:extLst>
          </p:cNvPr>
          <p:cNvGraphicFramePr>
            <a:graphicFrameLocks noGrp="1"/>
          </p:cNvGraphicFramePr>
          <p:nvPr>
            <p:extLst>
              <p:ext uri="{D42A27DB-BD31-4B8C-83A1-F6EECF244321}">
                <p14:modId xmlns:p14="http://schemas.microsoft.com/office/powerpoint/2010/main" val="2928050883"/>
              </p:ext>
            </p:extLst>
          </p:nvPr>
        </p:nvGraphicFramePr>
        <p:xfrm>
          <a:off x="6014720" y="1574804"/>
          <a:ext cx="5913756" cy="4866636"/>
        </p:xfrm>
        <a:graphic>
          <a:graphicData uri="http://schemas.openxmlformats.org/drawingml/2006/table">
            <a:tbl>
              <a:tblPr firstRow="1" bandRow="1">
                <a:tableStyleId>{5C22544A-7EE6-4342-B048-85BDC9FD1C3A}</a:tableStyleId>
              </a:tblPr>
              <a:tblGrid>
                <a:gridCol w="2956878">
                  <a:extLst>
                    <a:ext uri="{9D8B030D-6E8A-4147-A177-3AD203B41FA5}">
                      <a16:colId xmlns:a16="http://schemas.microsoft.com/office/drawing/2014/main" val="454729579"/>
                    </a:ext>
                  </a:extLst>
                </a:gridCol>
                <a:gridCol w="2956878">
                  <a:extLst>
                    <a:ext uri="{9D8B030D-6E8A-4147-A177-3AD203B41FA5}">
                      <a16:colId xmlns:a16="http://schemas.microsoft.com/office/drawing/2014/main" val="1362429428"/>
                    </a:ext>
                  </a:extLst>
                </a:gridCol>
              </a:tblGrid>
              <a:tr h="1216659">
                <a:tc>
                  <a:txBody>
                    <a:bodyPr/>
                    <a:lstStyle/>
                    <a:p>
                      <a:pPr algn="ctr">
                        <a:lnSpc>
                          <a:spcPct val="115000"/>
                        </a:lnSpc>
                        <a:spcAft>
                          <a:spcPts val="800"/>
                        </a:spcAft>
                        <a:buNone/>
                      </a:pPr>
                      <a:r>
                        <a:rPr lang="fr-CA" sz="2500" b="0" i="0" kern="1200" dirty="0">
                          <a:solidFill>
                            <a:schemeClr val="tx2"/>
                          </a:solidFill>
                          <a:effectLst/>
                          <a:latin typeface="Roboto Medium" panose="02000000000000000000" pitchFamily="2" charset="0"/>
                          <a:ea typeface="Roboto Medium" panose="02000000000000000000" pitchFamily="2" charset="0"/>
                          <a:cs typeface="Roboto Medium" panose="02000000000000000000" pitchFamily="2" charset="0"/>
                        </a:rPr>
                        <a:t>VALORISATION</a:t>
                      </a:r>
                      <a:endParaRPr lang="fr-CA" sz="2500" b="0" i="0" kern="100" dirty="0">
                        <a:solidFill>
                          <a:schemeClr val="tx2"/>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90000" anchor="ctr"/>
                </a:tc>
                <a:tc>
                  <a:txBody>
                    <a:bodyPr/>
                    <a:lstStyle/>
                    <a:p>
                      <a:pPr algn="ctr">
                        <a:lnSpc>
                          <a:spcPct val="115000"/>
                        </a:lnSpc>
                        <a:spcAft>
                          <a:spcPts val="800"/>
                        </a:spcAft>
                        <a:buNone/>
                      </a:pPr>
                      <a:r>
                        <a:rPr lang="fr-CA" sz="2500" b="0" i="0" kern="1200"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DÉVALORISATION</a:t>
                      </a:r>
                      <a:endParaRPr lang="fr-CA" sz="2500" b="0" i="0" kern="100"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90000" anchor="ctr">
                    <a:solidFill>
                      <a:schemeClr val="tx2"/>
                    </a:solidFill>
                  </a:tcPr>
                </a:tc>
                <a:extLst>
                  <a:ext uri="{0D108BD9-81ED-4DB2-BD59-A6C34878D82A}">
                    <a16:rowId xmlns:a16="http://schemas.microsoft.com/office/drawing/2014/main" val="3166419069"/>
                  </a:ext>
                </a:extLst>
              </a:tr>
              <a:tr h="1216659">
                <a:tc>
                  <a:txBody>
                    <a:bodyPr/>
                    <a:lstStyle/>
                    <a:p>
                      <a:pPr>
                        <a:lnSpc>
                          <a:spcPct val="115000"/>
                        </a:lnSpc>
                        <a:spcAft>
                          <a:spcPts val="800"/>
                        </a:spcAft>
                        <a:buNone/>
                      </a:pPr>
                      <a:r>
                        <a:rPr lang="fr-CA" sz="2000" b="0" i="0" kern="1200" dirty="0">
                          <a:solidFill>
                            <a:srgbClr val="000000"/>
                          </a:solidFill>
                          <a:effectLst/>
                          <a:latin typeface="Roboto" panose="02000000000000000000" pitchFamily="2" charset="0"/>
                          <a:ea typeface="Roboto" panose="02000000000000000000" pitchFamily="2" charset="0"/>
                          <a:cs typeface="Roboto" panose="02000000000000000000" pitchFamily="2" charset="0"/>
                        </a:rPr>
                        <a:t>Homme (masculinité)</a:t>
                      </a:r>
                      <a:endParaRPr lang="fr-CA" sz="1600" b="0" i="0" kern="100" dirty="0">
                        <a:effectLst/>
                        <a:latin typeface="Roboto" panose="02000000000000000000" pitchFamily="2" charset="0"/>
                        <a:ea typeface="Roboto" panose="02000000000000000000" pitchFamily="2" charset="0"/>
                        <a:cs typeface="Roboto" panose="02000000000000000000" pitchFamily="2" charset="0"/>
                      </a:endParaRPr>
                    </a:p>
                  </a:txBody>
                  <a:tcPr marL="180000" anchor="ctr"/>
                </a:tc>
                <a:tc>
                  <a:txBody>
                    <a:bodyPr/>
                    <a:lstStyle/>
                    <a:p>
                      <a:pPr>
                        <a:lnSpc>
                          <a:spcPct val="115000"/>
                        </a:lnSpc>
                        <a:spcAft>
                          <a:spcPts val="800"/>
                        </a:spcAft>
                        <a:buNone/>
                      </a:pPr>
                      <a:r>
                        <a:rPr lang="fr-CA" sz="2000" b="0" i="0" kern="1200" dirty="0">
                          <a:solidFill>
                            <a:srgbClr val="000000"/>
                          </a:solidFill>
                          <a:effectLst/>
                          <a:latin typeface="Roboto" panose="02000000000000000000" pitchFamily="2" charset="0"/>
                          <a:ea typeface="Roboto" panose="02000000000000000000" pitchFamily="2" charset="0"/>
                          <a:cs typeface="Roboto" panose="02000000000000000000" pitchFamily="2" charset="0"/>
                        </a:rPr>
                        <a:t>Femme (féminité)</a:t>
                      </a:r>
                      <a:endParaRPr lang="fr-CA" sz="1600" b="0" i="0" kern="100" dirty="0">
                        <a:effectLst/>
                        <a:latin typeface="Roboto" panose="02000000000000000000" pitchFamily="2" charset="0"/>
                        <a:ea typeface="Roboto" panose="02000000000000000000" pitchFamily="2" charset="0"/>
                        <a:cs typeface="Roboto" panose="02000000000000000000" pitchFamily="2" charset="0"/>
                      </a:endParaRPr>
                    </a:p>
                  </a:txBody>
                  <a:tcPr marL="180000" anchor="ctr">
                    <a:solidFill>
                      <a:schemeClr val="bg2">
                        <a:lumMod val="90000"/>
                      </a:schemeClr>
                    </a:solidFill>
                  </a:tcPr>
                </a:tc>
                <a:extLst>
                  <a:ext uri="{0D108BD9-81ED-4DB2-BD59-A6C34878D82A}">
                    <a16:rowId xmlns:a16="http://schemas.microsoft.com/office/drawing/2014/main" val="3137616077"/>
                  </a:ext>
                </a:extLst>
              </a:tr>
              <a:tr h="1216659">
                <a:tc>
                  <a:txBody>
                    <a:bodyPr/>
                    <a:lstStyle/>
                    <a:p>
                      <a:pPr>
                        <a:lnSpc>
                          <a:spcPct val="115000"/>
                        </a:lnSpc>
                        <a:spcAft>
                          <a:spcPts val="800"/>
                        </a:spcAft>
                        <a:buNone/>
                      </a:pPr>
                      <a:r>
                        <a:rPr lang="fr-CA" sz="2000" b="0" i="0" kern="1200" dirty="0">
                          <a:solidFill>
                            <a:srgbClr val="000000"/>
                          </a:solidFill>
                          <a:effectLst/>
                          <a:latin typeface="Roboto" panose="02000000000000000000" pitchFamily="2" charset="0"/>
                          <a:ea typeface="Roboto" panose="02000000000000000000" pitchFamily="2" charset="0"/>
                          <a:cs typeface="Roboto" panose="02000000000000000000" pitchFamily="2" charset="0"/>
                        </a:rPr>
                        <a:t>Idées, science, esprit</a:t>
                      </a:r>
                      <a:endParaRPr lang="fr-CA" sz="1600" b="0" i="0" kern="100" dirty="0">
                        <a:effectLst/>
                        <a:latin typeface="Roboto" panose="02000000000000000000" pitchFamily="2" charset="0"/>
                        <a:ea typeface="Roboto" panose="02000000000000000000" pitchFamily="2" charset="0"/>
                        <a:cs typeface="Roboto" panose="02000000000000000000" pitchFamily="2" charset="0"/>
                      </a:endParaRPr>
                    </a:p>
                  </a:txBody>
                  <a:tcPr marL="180000" anchor="ctr"/>
                </a:tc>
                <a:tc>
                  <a:txBody>
                    <a:bodyPr/>
                    <a:lstStyle/>
                    <a:p>
                      <a:pPr>
                        <a:lnSpc>
                          <a:spcPct val="115000"/>
                        </a:lnSpc>
                        <a:spcAft>
                          <a:spcPts val="800"/>
                        </a:spcAft>
                        <a:buNone/>
                      </a:pPr>
                      <a:r>
                        <a:rPr lang="fr-CA" sz="2000" b="0" i="0" kern="1200" dirty="0">
                          <a:solidFill>
                            <a:srgbClr val="000000"/>
                          </a:solidFill>
                          <a:effectLst/>
                          <a:latin typeface="Roboto" panose="02000000000000000000" pitchFamily="2" charset="0"/>
                          <a:ea typeface="Roboto" panose="02000000000000000000" pitchFamily="2" charset="0"/>
                          <a:cs typeface="Roboto" panose="02000000000000000000" pitchFamily="2" charset="0"/>
                        </a:rPr>
                        <a:t>Émotions, soin, corps</a:t>
                      </a:r>
                      <a:endParaRPr lang="fr-CA" sz="1600" b="0" i="0" kern="100" dirty="0">
                        <a:effectLst/>
                        <a:latin typeface="Roboto" panose="02000000000000000000" pitchFamily="2" charset="0"/>
                        <a:ea typeface="Roboto" panose="02000000000000000000" pitchFamily="2" charset="0"/>
                        <a:cs typeface="Roboto" panose="02000000000000000000" pitchFamily="2" charset="0"/>
                      </a:endParaRPr>
                    </a:p>
                  </a:txBody>
                  <a:tcPr marL="180000" anchor="ctr">
                    <a:solidFill>
                      <a:schemeClr val="bg2"/>
                    </a:solidFill>
                  </a:tcPr>
                </a:tc>
                <a:extLst>
                  <a:ext uri="{0D108BD9-81ED-4DB2-BD59-A6C34878D82A}">
                    <a16:rowId xmlns:a16="http://schemas.microsoft.com/office/drawing/2014/main" val="4126786990"/>
                  </a:ext>
                </a:extLst>
              </a:tr>
              <a:tr h="1216659">
                <a:tc>
                  <a:txBody>
                    <a:bodyPr/>
                    <a:lstStyle/>
                    <a:p>
                      <a:pPr>
                        <a:lnSpc>
                          <a:spcPct val="115000"/>
                        </a:lnSpc>
                        <a:spcAft>
                          <a:spcPts val="800"/>
                        </a:spcAft>
                        <a:buNone/>
                      </a:pPr>
                      <a:r>
                        <a:rPr lang="fr-CA" sz="2000" b="0" i="0" kern="1200" dirty="0">
                          <a:solidFill>
                            <a:srgbClr val="000000"/>
                          </a:solidFill>
                          <a:effectLst/>
                          <a:latin typeface="Roboto" panose="02000000000000000000" pitchFamily="2" charset="0"/>
                          <a:ea typeface="Roboto" panose="02000000000000000000" pitchFamily="2" charset="0"/>
                          <a:cs typeface="Roboto" panose="02000000000000000000" pitchFamily="2" charset="0"/>
                        </a:rPr>
                        <a:t>Culture</a:t>
                      </a:r>
                      <a:endParaRPr lang="fr-CA" sz="1600" b="0" i="0" kern="100" dirty="0">
                        <a:effectLst/>
                        <a:latin typeface="Roboto" panose="02000000000000000000" pitchFamily="2" charset="0"/>
                        <a:ea typeface="Roboto" panose="02000000000000000000" pitchFamily="2" charset="0"/>
                        <a:cs typeface="Roboto" panose="02000000000000000000" pitchFamily="2" charset="0"/>
                      </a:endParaRPr>
                    </a:p>
                  </a:txBody>
                  <a:tcPr marL="180000" anchor="ctr"/>
                </a:tc>
                <a:tc>
                  <a:txBody>
                    <a:bodyPr/>
                    <a:lstStyle/>
                    <a:p>
                      <a:pPr>
                        <a:lnSpc>
                          <a:spcPct val="115000"/>
                        </a:lnSpc>
                        <a:spcAft>
                          <a:spcPts val="800"/>
                        </a:spcAft>
                        <a:buNone/>
                      </a:pPr>
                      <a:r>
                        <a:rPr lang="fr-CA" sz="2000" b="0" i="0" kern="1200" dirty="0">
                          <a:solidFill>
                            <a:srgbClr val="000000"/>
                          </a:solidFill>
                          <a:effectLst/>
                          <a:latin typeface="Roboto" panose="02000000000000000000" pitchFamily="2" charset="0"/>
                          <a:ea typeface="Roboto" panose="02000000000000000000" pitchFamily="2" charset="0"/>
                          <a:cs typeface="Roboto" panose="02000000000000000000" pitchFamily="2" charset="0"/>
                        </a:rPr>
                        <a:t>Nature</a:t>
                      </a:r>
                      <a:endParaRPr lang="fr-CA" sz="1600" b="0" i="0" kern="100" dirty="0">
                        <a:effectLst/>
                        <a:latin typeface="Roboto" panose="02000000000000000000" pitchFamily="2" charset="0"/>
                        <a:ea typeface="Roboto" panose="02000000000000000000" pitchFamily="2" charset="0"/>
                        <a:cs typeface="Roboto" panose="02000000000000000000" pitchFamily="2" charset="0"/>
                      </a:endParaRPr>
                    </a:p>
                  </a:txBody>
                  <a:tcPr marL="180000" anchor="ctr">
                    <a:solidFill>
                      <a:schemeClr val="bg2">
                        <a:lumMod val="90000"/>
                      </a:schemeClr>
                    </a:solidFill>
                  </a:tcPr>
                </a:tc>
                <a:extLst>
                  <a:ext uri="{0D108BD9-81ED-4DB2-BD59-A6C34878D82A}">
                    <a16:rowId xmlns:a16="http://schemas.microsoft.com/office/drawing/2014/main" val="3754482914"/>
                  </a:ext>
                </a:extLst>
              </a:tr>
            </a:tbl>
          </a:graphicData>
        </a:graphic>
      </p:graphicFrame>
      <p:sp>
        <p:nvSpPr>
          <p:cNvPr id="12" name="Texte">
            <a:extLst>
              <a:ext uri="{FF2B5EF4-FFF2-40B4-BE49-F238E27FC236}">
                <a16:creationId xmlns:a16="http://schemas.microsoft.com/office/drawing/2014/main" id="{F5F273B5-F5A1-7078-E89A-BCB445997060}"/>
              </a:ext>
            </a:extLst>
          </p:cNvPr>
          <p:cNvSpPr txBox="1">
            <a:spLocks/>
          </p:cNvSpPr>
          <p:nvPr/>
        </p:nvSpPr>
        <p:spPr>
          <a:xfrm>
            <a:off x="189955" y="1428625"/>
            <a:ext cx="5418365" cy="5169014"/>
          </a:xfrm>
          <a:prstGeom prst="rect">
            <a:avLst/>
          </a:prstGeom>
        </p:spPr>
        <p:txBody>
          <a:bodyPr vert="horz" lIns="91440" tIns="45720" rIns="91440" bIns="45720" rtlCol="0" anchor="ctr">
            <a:normAutofit fontScale="92500" lnSpcReduction="20000"/>
          </a:bodyPr>
          <a:lstStyle>
            <a:lvl1pPr marL="228600" indent="-228600" algn="l" defTabSz="914400" rtl="0" eaLnBrk="1" latinLnBrk="0" hangingPunct="1">
              <a:lnSpc>
                <a:spcPct val="120000"/>
              </a:lnSpc>
              <a:spcBef>
                <a:spcPts val="1000"/>
              </a:spcBef>
              <a:buClr>
                <a:schemeClr val="accent1"/>
              </a:buClr>
              <a:buFont typeface="Arial" panose="020B0604020202020204" pitchFamily="34" charset="0"/>
              <a:buChar char="•"/>
              <a:defRPr sz="28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120000"/>
              </a:lnSpc>
              <a:spcBef>
                <a:spcPts val="500"/>
              </a:spcBef>
              <a:buClr>
                <a:schemeClr val="accent1"/>
              </a:buClr>
              <a:buFont typeface="Arial" panose="020B0604020202020204" pitchFamily="34" charset="0"/>
              <a:buChar char="•"/>
              <a:defRPr sz="24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120000"/>
              </a:lnSpc>
              <a:spcBef>
                <a:spcPts val="500"/>
              </a:spcBef>
              <a:buClr>
                <a:schemeClr val="accent1"/>
              </a:buClr>
              <a:buFont typeface="Arial" panose="020B0604020202020204" pitchFamily="34" charset="0"/>
              <a:buChar char="•"/>
              <a:defRPr sz="20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120000"/>
              </a:lnSpc>
              <a:spcBef>
                <a:spcPts val="500"/>
              </a:spcBef>
              <a:buClr>
                <a:schemeClr val="accent1"/>
              </a:buClr>
              <a:buFont typeface="Arial" panose="020B0604020202020204" pitchFamily="34" charset="0"/>
              <a:buChar char="•"/>
              <a:defRPr sz="18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120000"/>
              </a:lnSpc>
              <a:spcBef>
                <a:spcPts val="500"/>
              </a:spcBef>
              <a:buClr>
                <a:schemeClr val="accent1"/>
              </a:buClr>
              <a:buFont typeface="Arial" panose="020B0604020202020204" pitchFamily="34" charset="0"/>
              <a:buChar char="•"/>
              <a:defRPr sz="18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500"/>
              </a:spcAft>
              <a:buNone/>
            </a:pPr>
            <a:r>
              <a:rPr lang="fr-CA" kern="100" dirty="0">
                <a:latin typeface="Roboto Light" panose="02000000000000000000" pitchFamily="2" charset="0"/>
                <a:ea typeface="Roboto Light" panose="02000000000000000000" pitchFamily="2" charset="0"/>
                <a:cs typeface="Roboto Light" panose="02000000000000000000" pitchFamily="2" charset="0"/>
              </a:rPr>
              <a:t>La rationalité occidentale est fondée sur une pensée dualiste; elle </a:t>
            </a:r>
            <a:r>
              <a:rPr lang="fr-FR" kern="100" dirty="0">
                <a:latin typeface="Roboto Light" panose="02000000000000000000" pitchFamily="2" charset="0"/>
                <a:ea typeface="Roboto Light" panose="02000000000000000000" pitchFamily="2" charset="0"/>
                <a:cs typeface="Roboto Light" panose="02000000000000000000" pitchFamily="2" charset="0"/>
              </a:rPr>
              <a:t>crée des catégories distinctes et les hiérarchise. </a:t>
            </a:r>
          </a:p>
          <a:p>
            <a:pPr marL="0" indent="0">
              <a:spcAft>
                <a:spcPts val="500"/>
              </a:spcAft>
              <a:buNone/>
            </a:pPr>
            <a:r>
              <a:rPr lang="fr-CA" kern="100" dirty="0">
                <a:latin typeface="Roboto Light" panose="02000000000000000000" pitchFamily="2" charset="0"/>
                <a:ea typeface="Roboto Light" panose="02000000000000000000" pitchFamily="2" charset="0"/>
                <a:cs typeface="Roboto Light" panose="02000000000000000000" pitchFamily="2" charset="0"/>
              </a:rPr>
              <a:t>Il est important de nous réapproprier ce qui a été dévalorisé pour en faire des éléments nécessaires pour établir un monde viable. Reconnaître l’interdépendance entre les catégories, qui sont plus complexes et moins opposées qu’il n’y paraît. </a:t>
            </a:r>
          </a:p>
        </p:txBody>
      </p:sp>
      <p:cxnSp>
        <p:nvCxnSpPr>
          <p:cNvPr id="5" name="Trait séparateur">
            <a:extLst>
              <a:ext uri="{FF2B5EF4-FFF2-40B4-BE49-F238E27FC236}">
                <a16:creationId xmlns:a16="http://schemas.microsoft.com/office/drawing/2014/main" id="{F5BA3C9A-9D8E-D71D-FF71-FCEF5F03EC4D}"/>
              </a:ext>
              <a:ext uri="{C183D7F6-B498-43B3-948B-1728B52AA6E4}">
                <adec:decorative xmlns:adec="http://schemas.microsoft.com/office/drawing/2017/decorative" val="1"/>
              </a:ext>
            </a:extLst>
          </p:cNvPr>
          <p:cNvCxnSpPr>
            <a:cxnSpLocks/>
          </p:cNvCxnSpPr>
          <p:nvPr/>
        </p:nvCxnSpPr>
        <p:spPr>
          <a:xfrm>
            <a:off x="263525" y="1196428"/>
            <a:ext cx="11664950"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476FE686-B34B-A1E7-B955-073AA55D30EE}"/>
              </a:ext>
            </a:extLst>
          </p:cNvPr>
          <p:cNvSpPr>
            <a:spLocks noGrp="1"/>
          </p:cNvSpPr>
          <p:nvPr>
            <p:ph type="title"/>
          </p:nvPr>
        </p:nvSpPr>
        <p:spPr>
          <a:xfrm>
            <a:off x="189955" y="258848"/>
            <a:ext cx="11664950" cy="886780"/>
          </a:xfrm>
        </p:spPr>
        <p:txBody>
          <a:bodyPr/>
          <a:lstStyle/>
          <a:p>
            <a:r>
              <a:rPr lang="fr-CA" dirty="0"/>
              <a:t>Concepts de l’écoféminisme</a:t>
            </a:r>
            <a:endParaRPr lang="fr-FR" dirty="0"/>
          </a:p>
        </p:txBody>
      </p:sp>
    </p:spTree>
    <p:extLst>
      <p:ext uri="{BB962C8B-B14F-4D97-AF65-F5344CB8AC3E}">
        <p14:creationId xmlns:p14="http://schemas.microsoft.com/office/powerpoint/2010/main" val="3810277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12513-04F4-86D4-7092-181C5BA04852}"/>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94099672-2C6C-7668-252B-C560D99A3E1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5699" r="8734" b="2953"/>
          <a:stretch>
            <a:fillRect/>
          </a:stretch>
        </p:blipFill>
        <p:spPr>
          <a:xfrm>
            <a:off x="0" y="10"/>
            <a:ext cx="4556502" cy="6857990"/>
          </a:xfrm>
          <a:prstGeom prst="rect">
            <a:avLst/>
          </a:prstGeom>
          <a:effectLst/>
        </p:spPr>
      </p:pic>
      <p:sp>
        <p:nvSpPr>
          <p:cNvPr id="3" name="Texte">
            <a:extLst>
              <a:ext uri="{FF2B5EF4-FFF2-40B4-BE49-F238E27FC236}">
                <a16:creationId xmlns:a16="http://schemas.microsoft.com/office/drawing/2014/main" id="{345C42A3-2D27-1936-7E63-07267524A2FA}"/>
              </a:ext>
            </a:extLst>
          </p:cNvPr>
          <p:cNvSpPr>
            <a:spLocks noGrp="1"/>
          </p:cNvSpPr>
          <p:nvPr>
            <p:ph idx="1"/>
          </p:nvPr>
        </p:nvSpPr>
        <p:spPr>
          <a:xfrm>
            <a:off x="4968722" y="1836540"/>
            <a:ext cx="6673035" cy="4637450"/>
          </a:xfrm>
        </p:spPr>
        <p:txBody>
          <a:bodyPr>
            <a:normAutofit fontScale="92500" lnSpcReduction="10000"/>
          </a:bodyPr>
          <a:lstStyle/>
          <a:p>
            <a:pPr marL="0" indent="0">
              <a:buNone/>
            </a:pPr>
            <a:r>
              <a:rPr lang="fr-CA" dirty="0"/>
              <a:t>Porter attention aux matières qui nous permettent de vivre aide à prendre conscience de notre interconnexion. </a:t>
            </a:r>
          </a:p>
          <a:p>
            <a:pPr marL="0" indent="0">
              <a:buNone/>
            </a:pPr>
            <a:r>
              <a:rPr lang="fr-FR" dirty="0"/>
              <a:t>Réaliser que nous sommes toutes et tous liés aux autres humains et non-humains par la consommation et que ceux-ci sont parfois dans des situations d’injustice ou d’exploitation favorise notre élan à l’idée de nous </a:t>
            </a:r>
            <a:r>
              <a:rPr lang="fr-CA" dirty="0"/>
              <a:t>ce que nous pouvons produire par nous-mêmes, pour nous-mêmes.</a:t>
            </a:r>
          </a:p>
        </p:txBody>
      </p:sp>
      <p:cxnSp>
        <p:nvCxnSpPr>
          <p:cNvPr id="5" name="Trait séparateur">
            <a:extLst>
              <a:ext uri="{FF2B5EF4-FFF2-40B4-BE49-F238E27FC236}">
                <a16:creationId xmlns:a16="http://schemas.microsoft.com/office/drawing/2014/main" id="{BBDCC5C6-B750-1B2C-0B35-66DABA73DE47}"/>
              </a:ext>
              <a:ext uri="{C183D7F6-B498-43B3-948B-1728B52AA6E4}">
                <adec:decorative xmlns:adec="http://schemas.microsoft.com/office/drawing/2017/decorative" val="1"/>
              </a:ext>
            </a:extLst>
          </p:cNvPr>
          <p:cNvCxnSpPr>
            <a:cxnSpLocks/>
          </p:cNvCxnSpPr>
          <p:nvPr/>
        </p:nvCxnSpPr>
        <p:spPr>
          <a:xfrm>
            <a:off x="5031784" y="1526411"/>
            <a:ext cx="6609973"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2C0F1367-1946-1878-19C7-5972D4AFA8F7}"/>
              </a:ext>
            </a:extLst>
          </p:cNvPr>
          <p:cNvSpPr>
            <a:spLocks noGrp="1"/>
          </p:cNvSpPr>
          <p:nvPr>
            <p:ph type="title"/>
          </p:nvPr>
        </p:nvSpPr>
        <p:spPr>
          <a:xfrm>
            <a:off x="4968721" y="461828"/>
            <a:ext cx="6843517" cy="1343716"/>
          </a:xfrm>
        </p:spPr>
        <p:txBody>
          <a:bodyPr>
            <a:normAutofit/>
          </a:bodyPr>
          <a:lstStyle/>
          <a:p>
            <a:r>
              <a:rPr lang="fr-CA" dirty="0"/>
              <a:t>Matérialité du quotidien</a:t>
            </a:r>
            <a:endParaRPr lang="fr-FR" dirty="0"/>
          </a:p>
        </p:txBody>
      </p:sp>
    </p:spTree>
    <p:extLst>
      <p:ext uri="{BB962C8B-B14F-4D97-AF65-F5344CB8AC3E}">
        <p14:creationId xmlns:p14="http://schemas.microsoft.com/office/powerpoint/2010/main" val="4249937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12513-04F4-86D4-7092-181C5BA04852}"/>
            </a:ext>
          </a:extLst>
        </p:cNvPr>
        <p:cNvGrpSpPr/>
        <p:nvPr/>
      </p:nvGrpSpPr>
      <p:grpSpPr>
        <a:xfrm>
          <a:off x="0" y="0"/>
          <a:ext cx="0" cy="0"/>
          <a:chOff x="0" y="0"/>
          <a:chExt cx="0" cy="0"/>
        </a:xfrm>
      </p:grpSpPr>
      <p:pic>
        <p:nvPicPr>
          <p:cNvPr id="6" name="Image 5">
            <a:extLst>
              <a:ext uri="{FF2B5EF4-FFF2-40B4-BE49-F238E27FC236}">
                <a16:creationId xmlns:a16="http://schemas.microsoft.com/office/drawing/2014/main" id="{1D04E024-3439-6AF7-7ABC-189DCF12687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6444" r="33725"/>
          <a:stretch>
            <a:fillRect/>
          </a:stretch>
        </p:blipFill>
        <p:spPr>
          <a:xfrm>
            <a:off x="0" y="10"/>
            <a:ext cx="4556502" cy="6857990"/>
          </a:xfrm>
          <a:prstGeom prst="rect">
            <a:avLst/>
          </a:prstGeom>
          <a:effectLst/>
        </p:spPr>
      </p:pic>
      <p:sp>
        <p:nvSpPr>
          <p:cNvPr id="3" name="Texte">
            <a:extLst>
              <a:ext uri="{FF2B5EF4-FFF2-40B4-BE49-F238E27FC236}">
                <a16:creationId xmlns:a16="http://schemas.microsoft.com/office/drawing/2014/main" id="{345C42A3-2D27-1936-7E63-07267524A2FA}"/>
              </a:ext>
            </a:extLst>
          </p:cNvPr>
          <p:cNvSpPr>
            <a:spLocks noGrp="1"/>
          </p:cNvSpPr>
          <p:nvPr>
            <p:ph idx="1"/>
          </p:nvPr>
        </p:nvSpPr>
        <p:spPr>
          <a:xfrm>
            <a:off x="4968722" y="1836539"/>
            <a:ext cx="6673035" cy="4559633"/>
          </a:xfrm>
        </p:spPr>
        <p:txBody>
          <a:bodyPr>
            <a:normAutofit fontScale="70000" lnSpcReduction="20000"/>
          </a:bodyPr>
          <a:lstStyle/>
          <a:p>
            <a:pPr marL="6350" indent="0">
              <a:spcAft>
                <a:spcPts val="800"/>
              </a:spcAft>
              <a:buNone/>
            </a:pPr>
            <a:r>
              <a:rPr lang="fr-CA" kern="100" dirty="0">
                <a:latin typeface="Roboto Medium" panose="02000000000000000000" pitchFamily="2" charset="0"/>
                <a:ea typeface="Roboto Medium" panose="02000000000000000000" pitchFamily="2" charset="0"/>
                <a:cs typeface="Roboto Medium" panose="02000000000000000000" pitchFamily="2" charset="0"/>
              </a:rPr>
              <a:t>Perspective de subsistance : </a:t>
            </a:r>
            <a:r>
              <a:rPr lang="fr-CA" kern="100" dirty="0">
                <a:latin typeface="Roboto Light" panose="02000000000000000000" pitchFamily="2" charset="0"/>
                <a:ea typeface="Roboto Light" panose="02000000000000000000" pitchFamily="2" charset="0"/>
                <a:cs typeface="Roboto Light" panose="02000000000000000000" pitchFamily="2" charset="0"/>
              </a:rPr>
              <a:t>tendre vers une existence que nous devons à nos propres efforts.  Réaliser que c’est nous qui créons et maintenons la vie.</a:t>
            </a:r>
          </a:p>
          <a:p>
            <a:pPr marL="6350" indent="0">
              <a:spcAft>
                <a:spcPts val="800"/>
              </a:spcAft>
              <a:buNone/>
            </a:pPr>
            <a:r>
              <a:rPr lang="fr-CA" kern="100" dirty="0">
                <a:latin typeface="Roboto Medium" panose="02000000000000000000" pitchFamily="2" charset="0"/>
                <a:ea typeface="Roboto Medium" panose="02000000000000000000" pitchFamily="2" charset="0"/>
                <a:cs typeface="Roboto Medium" panose="02000000000000000000" pitchFamily="2" charset="0"/>
              </a:rPr>
              <a:t>Pour le capitalisme, </a:t>
            </a:r>
            <a:r>
              <a:rPr lang="fr-CA" kern="100" dirty="0">
                <a:latin typeface="Roboto Light" panose="02000000000000000000" pitchFamily="2" charset="0"/>
                <a:ea typeface="Roboto Light" panose="02000000000000000000" pitchFamily="2" charset="0"/>
                <a:cs typeface="Roboto Light" panose="02000000000000000000" pitchFamily="2" charset="0"/>
              </a:rPr>
              <a:t>la vraie guerre est contre la subsistance : ce n’est qu’après la destruction de la capacité de survie des gens que l’argent aura tout le pouvoir. </a:t>
            </a:r>
          </a:p>
          <a:p>
            <a:pPr marL="6350" indent="0">
              <a:spcAft>
                <a:spcPts val="800"/>
              </a:spcAft>
              <a:buNone/>
            </a:pPr>
            <a:r>
              <a:rPr lang="fr-CA" kern="100" dirty="0">
                <a:latin typeface="Roboto Light" panose="02000000000000000000" pitchFamily="2" charset="0"/>
                <a:ea typeface="Roboto Light" panose="02000000000000000000" pitchFamily="2" charset="0"/>
                <a:cs typeface="Roboto Light" panose="02000000000000000000" pitchFamily="2" charset="0"/>
              </a:rPr>
              <a:t>Le concept de subsistance exprime la continuité entre ce qui fait de l’humain un être naturel et la nature qui l’entoure. Être dépendants du monde de la nécessité et devoir vivre dans les limites de la nature ne doivent pas être vus comme une malchance et une limitation, mais comme une condition du bonheur et de la liberté.</a:t>
            </a:r>
          </a:p>
        </p:txBody>
      </p:sp>
      <p:cxnSp>
        <p:nvCxnSpPr>
          <p:cNvPr id="5" name="Trait séparateur">
            <a:extLst>
              <a:ext uri="{FF2B5EF4-FFF2-40B4-BE49-F238E27FC236}">
                <a16:creationId xmlns:a16="http://schemas.microsoft.com/office/drawing/2014/main" id="{BBDCC5C6-B750-1B2C-0B35-66DABA73DE47}"/>
              </a:ext>
              <a:ext uri="{C183D7F6-B498-43B3-948B-1728B52AA6E4}">
                <adec:decorative xmlns:adec="http://schemas.microsoft.com/office/drawing/2017/decorative" val="1"/>
              </a:ext>
            </a:extLst>
          </p:cNvPr>
          <p:cNvCxnSpPr>
            <a:cxnSpLocks/>
          </p:cNvCxnSpPr>
          <p:nvPr/>
        </p:nvCxnSpPr>
        <p:spPr>
          <a:xfrm>
            <a:off x="5031784" y="1526411"/>
            <a:ext cx="6609973"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2C0F1367-1946-1878-19C7-5972D4AFA8F7}"/>
              </a:ext>
            </a:extLst>
          </p:cNvPr>
          <p:cNvSpPr>
            <a:spLocks noGrp="1"/>
          </p:cNvSpPr>
          <p:nvPr>
            <p:ph type="title"/>
          </p:nvPr>
        </p:nvSpPr>
        <p:spPr>
          <a:xfrm>
            <a:off x="4968721" y="461828"/>
            <a:ext cx="6843517" cy="1343716"/>
          </a:xfrm>
        </p:spPr>
        <p:txBody>
          <a:bodyPr>
            <a:normAutofit/>
          </a:bodyPr>
          <a:lstStyle/>
          <a:p>
            <a:r>
              <a:rPr lang="fr-CA" dirty="0"/>
              <a:t>Subsistance</a:t>
            </a:r>
            <a:endParaRPr lang="fr-FR" dirty="0"/>
          </a:p>
        </p:txBody>
      </p:sp>
    </p:spTree>
    <p:extLst>
      <p:ext uri="{BB962C8B-B14F-4D97-AF65-F5344CB8AC3E}">
        <p14:creationId xmlns:p14="http://schemas.microsoft.com/office/powerpoint/2010/main" val="385038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12513-04F4-86D4-7092-181C5BA04852}"/>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216DFBC4-B175-CBBD-E033-D367A5117DB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6997" r="23338" b="-2"/>
          <a:stretch>
            <a:fillRect/>
          </a:stretch>
        </p:blipFill>
        <p:spPr>
          <a:xfrm>
            <a:off x="0" y="10"/>
            <a:ext cx="4556502" cy="6857990"/>
          </a:xfrm>
          <a:prstGeom prst="rect">
            <a:avLst/>
          </a:prstGeom>
          <a:effectLst/>
        </p:spPr>
      </p:pic>
      <p:sp>
        <p:nvSpPr>
          <p:cNvPr id="7" name="ZoneTexte 6">
            <a:extLst>
              <a:ext uri="{FF2B5EF4-FFF2-40B4-BE49-F238E27FC236}">
                <a16:creationId xmlns:a16="http://schemas.microsoft.com/office/drawing/2014/main" id="{D7C66A1D-9056-D5FC-1681-F90AAE16D5DE}"/>
              </a:ext>
            </a:extLst>
          </p:cNvPr>
          <p:cNvSpPr txBox="1"/>
          <p:nvPr/>
        </p:nvSpPr>
        <p:spPr>
          <a:xfrm>
            <a:off x="0" y="6657945"/>
            <a:ext cx="2744661" cy="200055"/>
          </a:xfrm>
          <a:prstGeom prst="rect">
            <a:avLst/>
          </a:prstGeom>
          <a:solidFill>
            <a:srgbClr val="000000"/>
          </a:solidFill>
        </p:spPr>
        <p:txBody>
          <a:bodyPr wrap="none" rtlCol="0">
            <a:spAutoFit/>
          </a:bodyPr>
          <a:lstStyle/>
          <a:p>
            <a:pPr algn="r">
              <a:spcAft>
                <a:spcPts val="600"/>
              </a:spcAft>
            </a:pPr>
            <a:r>
              <a:rPr lang="fr-CA" sz="700" dirty="0">
                <a:solidFill>
                  <a:srgbClr val="FFFFFF"/>
                </a:solidFill>
                <a:hlinkClick r:id="rId4" tooltip="https://varlyproject.blog/savoirs-autochtones-et-savoirs-scientifiques-orientes-vers-des-technologies-durables-quelle-association-pour-relever-les-grands-defis-environnementaux/">
                  <a:extLst>
                    <a:ext uri="{A12FA001-AC4F-418D-AE19-62706E023703}">
                      <ahyp:hlinkClr xmlns:ahyp="http://schemas.microsoft.com/office/drawing/2018/hyperlinkcolor" val="tx"/>
                    </a:ext>
                  </a:extLst>
                </a:hlinkClick>
              </a:rPr>
              <a:t>Cette photo</a:t>
            </a:r>
            <a:r>
              <a:rPr lang="fr-CA" sz="700" dirty="0">
                <a:solidFill>
                  <a:srgbClr val="FFFFFF"/>
                </a:solidFill>
              </a:rPr>
              <a:t> par Auteur inconnu est soumise à la licence </a:t>
            </a:r>
            <a:r>
              <a:rPr lang="fr-CA" sz="700" dirty="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fr-CA" sz="700" dirty="0">
              <a:solidFill>
                <a:srgbClr val="FFFFFF"/>
              </a:solidFill>
            </a:endParaRPr>
          </a:p>
        </p:txBody>
      </p:sp>
      <p:sp>
        <p:nvSpPr>
          <p:cNvPr id="3" name="Texte">
            <a:extLst>
              <a:ext uri="{FF2B5EF4-FFF2-40B4-BE49-F238E27FC236}">
                <a16:creationId xmlns:a16="http://schemas.microsoft.com/office/drawing/2014/main" id="{345C42A3-2D27-1936-7E63-07267524A2FA}"/>
              </a:ext>
            </a:extLst>
          </p:cNvPr>
          <p:cNvSpPr>
            <a:spLocks noGrp="1"/>
          </p:cNvSpPr>
          <p:nvPr>
            <p:ph idx="1"/>
          </p:nvPr>
        </p:nvSpPr>
        <p:spPr>
          <a:xfrm>
            <a:off x="4968722" y="1836539"/>
            <a:ext cx="6673035" cy="4559633"/>
          </a:xfrm>
        </p:spPr>
        <p:txBody>
          <a:bodyPr>
            <a:normAutofit fontScale="70000" lnSpcReduction="20000"/>
          </a:bodyPr>
          <a:lstStyle/>
          <a:p>
            <a:pPr marL="6350" indent="0">
              <a:spcAft>
                <a:spcPts val="800"/>
              </a:spcAft>
              <a:buNone/>
            </a:pPr>
            <a:r>
              <a:rPr lang="fr-CA" kern="100" dirty="0">
                <a:latin typeface="Roboto Medium" panose="02000000000000000000" pitchFamily="2" charset="0"/>
                <a:ea typeface="Roboto Medium" panose="02000000000000000000" pitchFamily="2" charset="0"/>
                <a:cs typeface="Roboto Medium" panose="02000000000000000000" pitchFamily="2" charset="0"/>
              </a:rPr>
              <a:t>Tendre vers un style de vie de subsistance : </a:t>
            </a:r>
            <a:r>
              <a:rPr lang="fr-CA" kern="100" dirty="0">
                <a:latin typeface="Roboto Light" panose="02000000000000000000" pitchFamily="2" charset="0"/>
                <a:ea typeface="Roboto Light" panose="02000000000000000000" pitchFamily="2" charset="0"/>
                <a:cs typeface="Roboto Light" panose="02000000000000000000" pitchFamily="2" charset="0"/>
              </a:rPr>
              <a:t>économie locale, autosuffisance, coopération entre les communautés, etc. Créer des unités de production plus petites, décentralisées et autogérées. Développer des services réciproques.</a:t>
            </a:r>
          </a:p>
          <a:p>
            <a:pPr marL="6350" indent="0">
              <a:spcAft>
                <a:spcPts val="800"/>
              </a:spcAft>
              <a:buNone/>
            </a:pPr>
            <a:r>
              <a:rPr lang="fr-CA" kern="100" dirty="0">
                <a:latin typeface="Roboto Light" panose="02000000000000000000" pitchFamily="2" charset="0"/>
                <a:ea typeface="Roboto Light" panose="02000000000000000000" pitchFamily="2" charset="0"/>
                <a:cs typeface="Roboto Light" panose="02000000000000000000" pitchFamily="2" charset="0"/>
              </a:rPr>
              <a:t>Important d’observer et de s’inspirer des modes de vie des femmes des Suds et des Autochtones ainsi que leurs luttes pour préserver la vie.</a:t>
            </a:r>
          </a:p>
          <a:p>
            <a:pPr marL="6350" indent="0">
              <a:spcAft>
                <a:spcPts val="800"/>
              </a:spcAft>
              <a:buNone/>
            </a:pPr>
            <a:r>
              <a:rPr lang="fr-CA" kern="100" dirty="0">
                <a:latin typeface="Roboto Light" panose="02000000000000000000" pitchFamily="2" charset="0"/>
                <a:ea typeface="Roboto Light" panose="02000000000000000000" pitchFamily="2" charset="0"/>
                <a:cs typeface="Roboto Light" panose="02000000000000000000" pitchFamily="2" charset="0"/>
              </a:rPr>
              <a:t>Contrairement au mode de vie occidental, qui ne peut pas être généralisé au reste du monde (mythe du rattrapage), cette perspective peut être adoptée par quiconque qui refuse notre modèle d’abondance (se fait sur le dos de la nature, des peuples des Suds et de l’avenir des enfants). </a:t>
            </a:r>
          </a:p>
        </p:txBody>
      </p:sp>
      <p:cxnSp>
        <p:nvCxnSpPr>
          <p:cNvPr id="5" name="Trait séparateur">
            <a:extLst>
              <a:ext uri="{FF2B5EF4-FFF2-40B4-BE49-F238E27FC236}">
                <a16:creationId xmlns:a16="http://schemas.microsoft.com/office/drawing/2014/main" id="{BBDCC5C6-B750-1B2C-0B35-66DABA73DE47}"/>
              </a:ext>
              <a:ext uri="{C183D7F6-B498-43B3-948B-1728B52AA6E4}">
                <adec:decorative xmlns:adec="http://schemas.microsoft.com/office/drawing/2017/decorative" val="1"/>
              </a:ext>
            </a:extLst>
          </p:cNvPr>
          <p:cNvCxnSpPr>
            <a:cxnSpLocks/>
          </p:cNvCxnSpPr>
          <p:nvPr/>
        </p:nvCxnSpPr>
        <p:spPr>
          <a:xfrm>
            <a:off x="5031784" y="1526411"/>
            <a:ext cx="6609973"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2C0F1367-1946-1878-19C7-5972D4AFA8F7}"/>
              </a:ext>
            </a:extLst>
          </p:cNvPr>
          <p:cNvSpPr>
            <a:spLocks noGrp="1"/>
          </p:cNvSpPr>
          <p:nvPr>
            <p:ph type="title"/>
          </p:nvPr>
        </p:nvSpPr>
        <p:spPr>
          <a:xfrm>
            <a:off x="4968721" y="461828"/>
            <a:ext cx="6843517" cy="1343716"/>
          </a:xfrm>
        </p:spPr>
        <p:txBody>
          <a:bodyPr>
            <a:normAutofit/>
          </a:bodyPr>
          <a:lstStyle/>
          <a:p>
            <a:r>
              <a:rPr lang="fr-CA" dirty="0"/>
              <a:t>Subsistance (suite)</a:t>
            </a:r>
            <a:endParaRPr lang="fr-FR" dirty="0"/>
          </a:p>
        </p:txBody>
      </p:sp>
    </p:spTree>
    <p:extLst>
      <p:ext uri="{BB962C8B-B14F-4D97-AF65-F5344CB8AC3E}">
        <p14:creationId xmlns:p14="http://schemas.microsoft.com/office/powerpoint/2010/main" val="1123177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12513-04F4-86D4-7092-181C5BA04852}"/>
            </a:ext>
          </a:extLst>
        </p:cNvPr>
        <p:cNvGrpSpPr/>
        <p:nvPr/>
      </p:nvGrpSpPr>
      <p:grpSpPr>
        <a:xfrm>
          <a:off x="0" y="0"/>
          <a:ext cx="0" cy="0"/>
          <a:chOff x="0" y="0"/>
          <a:chExt cx="0" cy="0"/>
        </a:xfrm>
      </p:grpSpPr>
      <p:sp>
        <p:nvSpPr>
          <p:cNvPr id="3" name="Texte">
            <a:extLst>
              <a:ext uri="{FF2B5EF4-FFF2-40B4-BE49-F238E27FC236}">
                <a16:creationId xmlns:a16="http://schemas.microsoft.com/office/drawing/2014/main" id="{345C42A3-2D27-1936-7E63-07267524A2FA}"/>
              </a:ext>
            </a:extLst>
          </p:cNvPr>
          <p:cNvSpPr>
            <a:spLocks noGrp="1"/>
          </p:cNvSpPr>
          <p:nvPr>
            <p:ph idx="1"/>
          </p:nvPr>
        </p:nvSpPr>
        <p:spPr>
          <a:xfrm>
            <a:off x="4968722" y="1889806"/>
            <a:ext cx="6673035" cy="4368952"/>
          </a:xfrm>
        </p:spPr>
        <p:txBody>
          <a:bodyPr>
            <a:normAutofit/>
          </a:bodyPr>
          <a:lstStyle/>
          <a:p>
            <a:pPr marL="0" indent="0">
              <a:buNone/>
            </a:pPr>
            <a:r>
              <a:rPr lang="fr-CA" dirty="0"/>
              <a:t>Les femmes ont prioritairement été assignées au travail de soin. À travers cette expérience, elles ont pu développer des connaissances et une morale particulière (une éthique du care). </a:t>
            </a:r>
          </a:p>
          <a:p>
            <a:pPr marL="0" indent="0">
              <a:buNone/>
            </a:pPr>
            <a:r>
              <a:rPr lang="fr-CA" dirty="0"/>
              <a:t>Se soucier des autres et du monde est vu comme un devoir éthique qui concerne tous les humains.</a:t>
            </a:r>
          </a:p>
        </p:txBody>
      </p:sp>
      <p:cxnSp>
        <p:nvCxnSpPr>
          <p:cNvPr id="5" name="Trait séparateur">
            <a:extLst>
              <a:ext uri="{FF2B5EF4-FFF2-40B4-BE49-F238E27FC236}">
                <a16:creationId xmlns:a16="http://schemas.microsoft.com/office/drawing/2014/main" id="{BBDCC5C6-B750-1B2C-0B35-66DABA73DE47}"/>
              </a:ext>
              <a:ext uri="{C183D7F6-B498-43B3-948B-1728B52AA6E4}">
                <adec:decorative xmlns:adec="http://schemas.microsoft.com/office/drawing/2017/decorative" val="1"/>
              </a:ext>
            </a:extLst>
          </p:cNvPr>
          <p:cNvCxnSpPr>
            <a:cxnSpLocks/>
          </p:cNvCxnSpPr>
          <p:nvPr/>
        </p:nvCxnSpPr>
        <p:spPr>
          <a:xfrm>
            <a:off x="5031784" y="1526411"/>
            <a:ext cx="6609973"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2C0F1367-1946-1878-19C7-5972D4AFA8F7}"/>
              </a:ext>
            </a:extLst>
          </p:cNvPr>
          <p:cNvSpPr>
            <a:spLocks noGrp="1"/>
          </p:cNvSpPr>
          <p:nvPr>
            <p:ph type="title"/>
          </p:nvPr>
        </p:nvSpPr>
        <p:spPr>
          <a:xfrm>
            <a:off x="4968721" y="461828"/>
            <a:ext cx="6843517" cy="1343716"/>
          </a:xfrm>
        </p:spPr>
        <p:txBody>
          <a:bodyPr>
            <a:normAutofit/>
          </a:bodyPr>
          <a:lstStyle/>
          <a:p>
            <a:r>
              <a:rPr lang="fr-CA" dirty="0"/>
              <a:t>Care et souci du monde</a:t>
            </a:r>
            <a:endParaRPr lang="fr-FR" dirty="0"/>
          </a:p>
        </p:txBody>
      </p:sp>
      <p:pic>
        <p:nvPicPr>
          <p:cNvPr id="6" name="Image 5">
            <a:extLst>
              <a:ext uri="{FF2B5EF4-FFF2-40B4-BE49-F238E27FC236}">
                <a16:creationId xmlns:a16="http://schemas.microsoft.com/office/drawing/2014/main" id="{F0E924F5-ABFC-F483-6413-892AF15626C0}"/>
              </a:ext>
            </a:extLst>
          </p:cNvPr>
          <p:cNvPicPr>
            <a:picLocks noChangeAspect="1"/>
          </p:cNvPicPr>
          <p:nvPr/>
        </p:nvPicPr>
        <p:blipFill>
          <a:blip r:embed="rId3"/>
          <a:stretch>
            <a:fillRect/>
          </a:stretch>
        </p:blipFill>
        <p:spPr>
          <a:xfrm>
            <a:off x="0" y="0"/>
            <a:ext cx="4572000" cy="6858000"/>
          </a:xfrm>
          <a:prstGeom prst="rect">
            <a:avLst/>
          </a:prstGeom>
        </p:spPr>
      </p:pic>
    </p:spTree>
    <p:extLst>
      <p:ext uri="{BB962C8B-B14F-4D97-AF65-F5344CB8AC3E}">
        <p14:creationId xmlns:p14="http://schemas.microsoft.com/office/powerpoint/2010/main" val="3083124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12513-04F4-86D4-7092-181C5BA04852}"/>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FB3627A7-7F08-74CF-00F2-B1F40B90487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9610" r="26679"/>
          <a:stretch>
            <a:fillRect/>
          </a:stretch>
        </p:blipFill>
        <p:spPr>
          <a:xfrm>
            <a:off x="0" y="10"/>
            <a:ext cx="4611872" cy="6857990"/>
          </a:xfrm>
          <a:prstGeom prst="rect">
            <a:avLst/>
          </a:prstGeom>
          <a:effectLst/>
        </p:spPr>
      </p:pic>
      <p:sp>
        <p:nvSpPr>
          <p:cNvPr id="6" name="ZoneTexte 5">
            <a:extLst>
              <a:ext uri="{FF2B5EF4-FFF2-40B4-BE49-F238E27FC236}">
                <a16:creationId xmlns:a16="http://schemas.microsoft.com/office/drawing/2014/main" id="{AD74171D-195E-703D-151F-C163DEDFE145}"/>
              </a:ext>
            </a:extLst>
          </p:cNvPr>
          <p:cNvSpPr txBox="1"/>
          <p:nvPr/>
        </p:nvSpPr>
        <p:spPr>
          <a:xfrm>
            <a:off x="0" y="6657945"/>
            <a:ext cx="2610009" cy="200055"/>
          </a:xfrm>
          <a:prstGeom prst="rect">
            <a:avLst/>
          </a:prstGeom>
          <a:solidFill>
            <a:srgbClr val="000000"/>
          </a:solidFill>
        </p:spPr>
        <p:txBody>
          <a:bodyPr wrap="none" rtlCol="0">
            <a:spAutoFit/>
          </a:bodyPr>
          <a:lstStyle/>
          <a:p>
            <a:pPr algn="r">
              <a:spcAft>
                <a:spcPts val="600"/>
              </a:spcAft>
            </a:pPr>
            <a:r>
              <a:rPr lang="fr-CA" sz="700">
                <a:solidFill>
                  <a:srgbClr val="FFFFFF"/>
                </a:solidFill>
                <a:hlinkClick r:id="rId4" tooltip="https://www.sesotec.com/emea/de/rss">
                  <a:extLst>
                    <a:ext uri="{A12FA001-AC4F-418D-AE19-62706E023703}">
                      <ahyp:hlinkClr xmlns:ahyp="http://schemas.microsoft.com/office/drawing/2018/hyperlinkcolor" val="tx"/>
                    </a:ext>
                  </a:extLst>
                </a:hlinkClick>
              </a:rPr>
              <a:t>Cette photo</a:t>
            </a:r>
            <a:r>
              <a:rPr lang="fr-CA" sz="700">
                <a:solidFill>
                  <a:srgbClr val="FFFFFF"/>
                </a:solidFill>
              </a:rPr>
              <a:t> par Auteur inconnu est soumise à la licence </a:t>
            </a:r>
            <a:r>
              <a:rPr lang="fr-CA" sz="70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fr-CA" sz="700">
              <a:solidFill>
                <a:srgbClr val="FFFFFF"/>
              </a:solidFill>
            </a:endParaRPr>
          </a:p>
        </p:txBody>
      </p:sp>
      <p:sp>
        <p:nvSpPr>
          <p:cNvPr id="3" name="Texte">
            <a:extLst>
              <a:ext uri="{FF2B5EF4-FFF2-40B4-BE49-F238E27FC236}">
                <a16:creationId xmlns:a16="http://schemas.microsoft.com/office/drawing/2014/main" id="{345C42A3-2D27-1936-7E63-07267524A2FA}"/>
              </a:ext>
            </a:extLst>
          </p:cNvPr>
          <p:cNvSpPr>
            <a:spLocks noGrp="1"/>
          </p:cNvSpPr>
          <p:nvPr>
            <p:ph idx="1"/>
          </p:nvPr>
        </p:nvSpPr>
        <p:spPr>
          <a:xfrm>
            <a:off x="4968722" y="1889806"/>
            <a:ext cx="6673035" cy="4368952"/>
          </a:xfrm>
        </p:spPr>
        <p:txBody>
          <a:bodyPr>
            <a:normAutofit/>
          </a:bodyPr>
          <a:lstStyle/>
          <a:p>
            <a:pPr marL="0" indent="0">
              <a:buNone/>
            </a:pPr>
            <a:r>
              <a:rPr lang="fr-CA" dirty="0"/>
              <a:t>Étant prioritairement responsables des tâches de soin, les femmes sont aux premières loges pour constater et subir les effets de la crise écologique. </a:t>
            </a:r>
          </a:p>
          <a:p>
            <a:pPr marL="0" indent="0">
              <a:buNone/>
            </a:pPr>
            <a:r>
              <a:rPr lang="fr-CA" dirty="0"/>
              <a:t>Elles se mobilisent donc en plus grand nombre contre les effets dévastateurs du capitalisme et défendent la santé des populations humaines et non humaines.</a:t>
            </a:r>
          </a:p>
        </p:txBody>
      </p:sp>
      <p:cxnSp>
        <p:nvCxnSpPr>
          <p:cNvPr id="5" name="Trait séparateur">
            <a:extLst>
              <a:ext uri="{FF2B5EF4-FFF2-40B4-BE49-F238E27FC236}">
                <a16:creationId xmlns:a16="http://schemas.microsoft.com/office/drawing/2014/main" id="{BBDCC5C6-B750-1B2C-0B35-66DABA73DE47}"/>
              </a:ext>
              <a:ext uri="{C183D7F6-B498-43B3-948B-1728B52AA6E4}">
                <adec:decorative xmlns:adec="http://schemas.microsoft.com/office/drawing/2017/decorative" val="1"/>
              </a:ext>
            </a:extLst>
          </p:cNvPr>
          <p:cNvCxnSpPr>
            <a:cxnSpLocks/>
          </p:cNvCxnSpPr>
          <p:nvPr/>
        </p:nvCxnSpPr>
        <p:spPr>
          <a:xfrm>
            <a:off x="5031784" y="1526411"/>
            <a:ext cx="6609973"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2C0F1367-1946-1878-19C7-5972D4AFA8F7}"/>
              </a:ext>
            </a:extLst>
          </p:cNvPr>
          <p:cNvSpPr>
            <a:spLocks noGrp="1"/>
          </p:cNvSpPr>
          <p:nvPr>
            <p:ph type="title"/>
          </p:nvPr>
        </p:nvSpPr>
        <p:spPr>
          <a:xfrm>
            <a:off x="4968721" y="461828"/>
            <a:ext cx="6843517" cy="807677"/>
          </a:xfrm>
        </p:spPr>
        <p:txBody>
          <a:bodyPr>
            <a:normAutofit/>
          </a:bodyPr>
          <a:lstStyle/>
          <a:p>
            <a:r>
              <a:rPr lang="fr-CA" dirty="0"/>
              <a:t>Justice environnementale</a:t>
            </a:r>
            <a:endParaRPr lang="fr-FR" dirty="0"/>
          </a:p>
        </p:txBody>
      </p:sp>
    </p:spTree>
    <p:extLst>
      <p:ext uri="{BB962C8B-B14F-4D97-AF65-F5344CB8AC3E}">
        <p14:creationId xmlns:p14="http://schemas.microsoft.com/office/powerpoint/2010/main" val="3139669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CFA46-C617-9200-66AE-B23EC0C65BBC}"/>
            </a:ext>
          </a:extLst>
        </p:cNvPr>
        <p:cNvGrpSpPr/>
        <p:nvPr/>
      </p:nvGrpSpPr>
      <p:grpSpPr>
        <a:xfrm>
          <a:off x="0" y="0"/>
          <a:ext cx="0" cy="0"/>
          <a:chOff x="0" y="0"/>
          <a:chExt cx="0" cy="0"/>
        </a:xfrm>
      </p:grpSpPr>
      <p:pic>
        <p:nvPicPr>
          <p:cNvPr id="10" name="Image 9">
            <a:extLst>
              <a:ext uri="{FF2B5EF4-FFF2-40B4-BE49-F238E27FC236}">
                <a16:creationId xmlns:a16="http://schemas.microsoft.com/office/drawing/2014/main" id="{6D6E7F4A-71F0-37AC-CA23-A6670956247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8685" b="22910"/>
          <a:stretch>
            <a:fillRect/>
          </a:stretch>
        </p:blipFill>
        <p:spPr>
          <a:xfrm>
            <a:off x="0" y="0"/>
            <a:ext cx="12191980" cy="3098307"/>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sp>
        <p:nvSpPr>
          <p:cNvPr id="11" name="ZoneTexte 10">
            <a:extLst>
              <a:ext uri="{FF2B5EF4-FFF2-40B4-BE49-F238E27FC236}">
                <a16:creationId xmlns:a16="http://schemas.microsoft.com/office/drawing/2014/main" id="{053FED16-1C27-71BA-4914-10897EF4DB64}"/>
              </a:ext>
            </a:extLst>
          </p:cNvPr>
          <p:cNvSpPr txBox="1"/>
          <p:nvPr/>
        </p:nvSpPr>
        <p:spPr>
          <a:xfrm>
            <a:off x="9447319" y="2898252"/>
            <a:ext cx="2744661" cy="200055"/>
          </a:xfrm>
          <a:prstGeom prst="rect">
            <a:avLst/>
          </a:prstGeom>
          <a:solidFill>
            <a:srgbClr val="000000"/>
          </a:solidFill>
        </p:spPr>
        <p:txBody>
          <a:bodyPr wrap="none" rtlCol="0">
            <a:spAutoFit/>
          </a:bodyPr>
          <a:lstStyle/>
          <a:p>
            <a:pPr algn="r">
              <a:spcAft>
                <a:spcPts val="600"/>
              </a:spcAft>
            </a:pPr>
            <a:r>
              <a:rPr lang="fr-CA" sz="700" dirty="0">
                <a:solidFill>
                  <a:srgbClr val="FFFFFF"/>
                </a:solidFill>
                <a:hlinkClick r:id="rId4" tooltip="https://fr.boell.org/fr/2019/09/30/convention-citoyenne-revitaliser-la-democratie-pour-le-climat">
                  <a:extLst>
                    <a:ext uri="{A12FA001-AC4F-418D-AE19-62706E023703}">
                      <ahyp:hlinkClr xmlns:ahyp="http://schemas.microsoft.com/office/drawing/2018/hyperlinkcolor" val="tx"/>
                    </a:ext>
                  </a:extLst>
                </a:hlinkClick>
              </a:rPr>
              <a:t>Cette photo</a:t>
            </a:r>
            <a:r>
              <a:rPr lang="fr-CA" sz="700" dirty="0">
                <a:solidFill>
                  <a:srgbClr val="FFFFFF"/>
                </a:solidFill>
              </a:rPr>
              <a:t> par Auteur inconnu est soumise à la licence </a:t>
            </a:r>
            <a:r>
              <a:rPr lang="fr-CA" sz="700" dirty="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fr-CA" sz="700" dirty="0">
              <a:solidFill>
                <a:srgbClr val="FFFFFF"/>
              </a:solidFill>
            </a:endParaRPr>
          </a:p>
        </p:txBody>
      </p:sp>
      <p:sp>
        <p:nvSpPr>
          <p:cNvPr id="3" name="Texte">
            <a:extLst>
              <a:ext uri="{FF2B5EF4-FFF2-40B4-BE49-F238E27FC236}">
                <a16:creationId xmlns:a16="http://schemas.microsoft.com/office/drawing/2014/main" id="{56C39E49-4007-27F8-81C6-062A31041F2B}"/>
              </a:ext>
            </a:extLst>
          </p:cNvPr>
          <p:cNvSpPr>
            <a:spLocks noGrp="1"/>
          </p:cNvSpPr>
          <p:nvPr>
            <p:ph idx="1"/>
          </p:nvPr>
        </p:nvSpPr>
        <p:spPr>
          <a:xfrm>
            <a:off x="6122731" y="3541475"/>
            <a:ext cx="5787988" cy="2673302"/>
          </a:xfrm>
        </p:spPr>
        <p:txBody>
          <a:bodyPr>
            <a:normAutofit/>
          </a:bodyPr>
          <a:lstStyle/>
          <a:p>
            <a:pPr marL="0" indent="0">
              <a:buNone/>
            </a:pPr>
            <a:r>
              <a:rPr lang="fr-CA" dirty="0"/>
              <a:t>Exiger plus de démocratie à l’échelle locale pour que les communautés puissent exprimer leurs besoins et refuser les projets qui leur nuisent. </a:t>
            </a:r>
          </a:p>
        </p:txBody>
      </p:sp>
      <p:cxnSp>
        <p:nvCxnSpPr>
          <p:cNvPr id="5" name="Trait séparateur">
            <a:extLst>
              <a:ext uri="{FF2B5EF4-FFF2-40B4-BE49-F238E27FC236}">
                <a16:creationId xmlns:a16="http://schemas.microsoft.com/office/drawing/2014/main" id="{0E9B4DB9-C808-6BBC-82E5-5EF72C66536F}"/>
              </a:ext>
              <a:ext uri="{C183D7F6-B498-43B3-948B-1728B52AA6E4}">
                <adec:decorative xmlns:adec="http://schemas.microsoft.com/office/drawing/2017/decorative" val="1"/>
              </a:ext>
            </a:extLst>
          </p:cNvPr>
          <p:cNvCxnSpPr>
            <a:cxnSpLocks/>
          </p:cNvCxnSpPr>
          <p:nvPr/>
        </p:nvCxnSpPr>
        <p:spPr>
          <a:xfrm>
            <a:off x="5767116" y="3924420"/>
            <a:ext cx="0" cy="2001915"/>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7A577DCC-FE5D-74BE-2B9C-DE20CC779F3D}"/>
              </a:ext>
            </a:extLst>
          </p:cNvPr>
          <p:cNvSpPr>
            <a:spLocks noGrp="1"/>
          </p:cNvSpPr>
          <p:nvPr>
            <p:ph type="title"/>
          </p:nvPr>
        </p:nvSpPr>
        <p:spPr>
          <a:xfrm>
            <a:off x="245769" y="3817682"/>
            <a:ext cx="5151852" cy="2144365"/>
          </a:xfrm>
        </p:spPr>
        <p:txBody>
          <a:bodyPr>
            <a:normAutofit/>
          </a:bodyPr>
          <a:lstStyle/>
          <a:p>
            <a:r>
              <a:rPr lang="fr-CA" dirty="0"/>
              <a:t>Consentement </a:t>
            </a:r>
            <a:br>
              <a:rPr lang="fr-CA" dirty="0"/>
            </a:br>
            <a:r>
              <a:rPr lang="fr-CA" dirty="0"/>
              <a:t>des communautés locales</a:t>
            </a:r>
            <a:endParaRPr lang="fr-FR" dirty="0"/>
          </a:p>
        </p:txBody>
      </p:sp>
    </p:spTree>
    <p:extLst>
      <p:ext uri="{BB962C8B-B14F-4D97-AF65-F5344CB8AC3E}">
        <p14:creationId xmlns:p14="http://schemas.microsoft.com/office/powerpoint/2010/main" val="1924040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F0CBF-67C8-C0EC-4815-BABA3B1A27B9}"/>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635A472B-73A8-90D9-0D61-D07AAF6BFFA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1" b="2129"/>
          <a:stretch/>
        </p:blipFill>
        <p:spPr>
          <a:xfrm>
            <a:off x="7199440" y="10"/>
            <a:ext cx="4992560" cy="6857990"/>
          </a:xfrm>
          <a:prstGeom prst="rect">
            <a:avLst/>
          </a:prstGeom>
          <a:effectLst/>
        </p:spPr>
      </p:pic>
      <p:sp>
        <p:nvSpPr>
          <p:cNvPr id="3" name="Texte">
            <a:extLst>
              <a:ext uri="{FF2B5EF4-FFF2-40B4-BE49-F238E27FC236}">
                <a16:creationId xmlns:a16="http://schemas.microsoft.com/office/drawing/2014/main" id="{1F55D789-85A5-391D-13FD-E2CBD664FE72}"/>
              </a:ext>
            </a:extLst>
          </p:cNvPr>
          <p:cNvSpPr>
            <a:spLocks noGrp="1"/>
          </p:cNvSpPr>
          <p:nvPr>
            <p:ph idx="1"/>
          </p:nvPr>
        </p:nvSpPr>
        <p:spPr>
          <a:xfrm>
            <a:off x="179445" y="1619574"/>
            <a:ext cx="6779294" cy="4978075"/>
          </a:xfrm>
        </p:spPr>
        <p:txBody>
          <a:bodyPr>
            <a:normAutofit fontScale="85000" lnSpcReduction="10000"/>
          </a:bodyPr>
          <a:lstStyle/>
          <a:p>
            <a:pPr marL="363538" indent="-363538">
              <a:buFont typeface="+mj-lt"/>
              <a:buAutoNum type="arabicPeriod"/>
            </a:pPr>
            <a:r>
              <a:rPr lang="fr-FR" dirty="0"/>
              <a:t>Contexte d’émergence : vulnérabilité du vivant mise en évidence par la politisation de l’écologie, la guerre froide, la globalisation et les catastrophes industrielles et nucléaires.</a:t>
            </a:r>
          </a:p>
          <a:p>
            <a:pPr marL="363538" indent="-363538">
              <a:buFont typeface="+mj-lt"/>
              <a:buAutoNum type="arabicPeriod"/>
            </a:pPr>
            <a:r>
              <a:rPr lang="fr-FR" dirty="0"/>
              <a:t>Concepts : dualismes et réappropriation, matérialité du quotidien, subsistance, souci du monde, justice environnementale et consentement des communautés locales.</a:t>
            </a:r>
          </a:p>
          <a:p>
            <a:pPr marL="363538" indent="-363538">
              <a:buFont typeface="+mj-lt"/>
              <a:buAutoNum type="arabicPeriod"/>
            </a:pPr>
            <a:r>
              <a:rPr lang="fr-FR" dirty="0"/>
              <a:t>Enjeu actuel : extractivisme et violence faite aux femmes.</a:t>
            </a:r>
          </a:p>
          <a:p>
            <a:pPr marL="363538" indent="-363538">
              <a:buFont typeface="+mj-lt"/>
              <a:buAutoNum type="arabicPeriod"/>
            </a:pPr>
            <a:r>
              <a:rPr lang="fr-FR" dirty="0"/>
              <a:t>Critiques : essentialisme et colonialisme.</a:t>
            </a:r>
          </a:p>
          <a:p>
            <a:pPr marL="363538" indent="-363538">
              <a:buFont typeface="+mj-lt"/>
              <a:buAutoNum type="arabicPeriod"/>
            </a:pPr>
            <a:endParaRPr lang="fr-FR" dirty="0"/>
          </a:p>
        </p:txBody>
      </p:sp>
      <p:cxnSp>
        <p:nvCxnSpPr>
          <p:cNvPr id="5" name="Trait séparateur">
            <a:extLst>
              <a:ext uri="{FF2B5EF4-FFF2-40B4-BE49-F238E27FC236}">
                <a16:creationId xmlns:a16="http://schemas.microsoft.com/office/drawing/2014/main" id="{B23C527D-56A4-121A-F037-D8FEC7FA0788}"/>
              </a:ext>
              <a:ext uri="{C183D7F6-B498-43B3-948B-1728B52AA6E4}">
                <adec:decorative xmlns:adec="http://schemas.microsoft.com/office/drawing/2017/decorative" val="1"/>
              </a:ext>
            </a:extLst>
          </p:cNvPr>
          <p:cNvCxnSpPr>
            <a:cxnSpLocks/>
          </p:cNvCxnSpPr>
          <p:nvPr/>
        </p:nvCxnSpPr>
        <p:spPr>
          <a:xfrm>
            <a:off x="263525" y="1371429"/>
            <a:ext cx="4644806"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34657A96-82D7-DA45-198D-5148AAFFA216}"/>
              </a:ext>
            </a:extLst>
          </p:cNvPr>
          <p:cNvSpPr>
            <a:spLocks noGrp="1"/>
          </p:cNvSpPr>
          <p:nvPr>
            <p:ph type="title"/>
          </p:nvPr>
        </p:nvSpPr>
        <p:spPr>
          <a:xfrm>
            <a:off x="200465" y="464322"/>
            <a:ext cx="5200694" cy="775542"/>
          </a:xfrm>
        </p:spPr>
        <p:txBody>
          <a:bodyPr>
            <a:normAutofit/>
          </a:bodyPr>
          <a:lstStyle/>
          <a:p>
            <a:r>
              <a:rPr lang="fr-FR" dirty="0"/>
              <a:t>Plan de la séance </a:t>
            </a:r>
          </a:p>
        </p:txBody>
      </p:sp>
    </p:spTree>
    <p:extLst>
      <p:ext uri="{BB962C8B-B14F-4D97-AF65-F5344CB8AC3E}">
        <p14:creationId xmlns:p14="http://schemas.microsoft.com/office/powerpoint/2010/main" val="36482751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12513-04F4-86D4-7092-181C5BA04852}"/>
            </a:ext>
          </a:extLst>
        </p:cNvPr>
        <p:cNvGrpSpPr/>
        <p:nvPr/>
      </p:nvGrpSpPr>
      <p:grpSpPr>
        <a:xfrm>
          <a:off x="0" y="0"/>
          <a:ext cx="0" cy="0"/>
          <a:chOff x="0" y="0"/>
          <a:chExt cx="0" cy="0"/>
        </a:xfrm>
      </p:grpSpPr>
      <p:sp>
        <p:nvSpPr>
          <p:cNvPr id="3" name="Texte">
            <a:extLst>
              <a:ext uri="{FF2B5EF4-FFF2-40B4-BE49-F238E27FC236}">
                <a16:creationId xmlns:a16="http://schemas.microsoft.com/office/drawing/2014/main" id="{345C42A3-2D27-1936-7E63-07267524A2FA}"/>
              </a:ext>
            </a:extLst>
          </p:cNvPr>
          <p:cNvSpPr>
            <a:spLocks noGrp="1"/>
          </p:cNvSpPr>
          <p:nvPr>
            <p:ph idx="1"/>
          </p:nvPr>
        </p:nvSpPr>
        <p:spPr>
          <a:xfrm>
            <a:off x="4968722" y="1644250"/>
            <a:ext cx="6673035" cy="4988511"/>
          </a:xfrm>
        </p:spPr>
        <p:txBody>
          <a:bodyPr>
            <a:normAutofit lnSpcReduction="10000"/>
          </a:bodyPr>
          <a:lstStyle/>
          <a:p>
            <a:pPr marL="0" indent="0">
              <a:buNone/>
            </a:pPr>
            <a:r>
              <a:rPr lang="fr-CA" dirty="0"/>
              <a:t>La culture occidentale doit transformer son rapport de domination à la nature en une relation où s’allient respect, responsabilité et conscience de l’interdépendance radicale entre les humains et le reste du monde vivant.</a:t>
            </a:r>
          </a:p>
          <a:p>
            <a:pPr marL="0" indent="0">
              <a:buNone/>
            </a:pPr>
            <a:r>
              <a:rPr lang="fr-CA" dirty="0"/>
              <a:t>Société de soin du vivant, valorisation des connaissances de subsistance locale, monde à échelle humaine et conservation de la biodiversité.</a:t>
            </a:r>
          </a:p>
        </p:txBody>
      </p:sp>
      <p:cxnSp>
        <p:nvCxnSpPr>
          <p:cNvPr id="5" name="Trait séparateur">
            <a:extLst>
              <a:ext uri="{FF2B5EF4-FFF2-40B4-BE49-F238E27FC236}">
                <a16:creationId xmlns:a16="http://schemas.microsoft.com/office/drawing/2014/main" id="{BBDCC5C6-B750-1B2C-0B35-66DABA73DE47}"/>
              </a:ext>
              <a:ext uri="{C183D7F6-B498-43B3-948B-1728B52AA6E4}">
                <adec:decorative xmlns:adec="http://schemas.microsoft.com/office/drawing/2017/decorative" val="1"/>
              </a:ext>
            </a:extLst>
          </p:cNvPr>
          <p:cNvCxnSpPr>
            <a:cxnSpLocks/>
          </p:cNvCxnSpPr>
          <p:nvPr/>
        </p:nvCxnSpPr>
        <p:spPr>
          <a:xfrm>
            <a:off x="5031784" y="1292731"/>
            <a:ext cx="6609973"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2C0F1367-1946-1878-19C7-5972D4AFA8F7}"/>
              </a:ext>
            </a:extLst>
          </p:cNvPr>
          <p:cNvSpPr>
            <a:spLocks noGrp="1"/>
          </p:cNvSpPr>
          <p:nvPr>
            <p:ph type="title"/>
          </p:nvPr>
        </p:nvSpPr>
        <p:spPr>
          <a:xfrm>
            <a:off x="4968721" y="260350"/>
            <a:ext cx="6843517" cy="823103"/>
          </a:xfrm>
        </p:spPr>
        <p:txBody>
          <a:bodyPr>
            <a:normAutofit/>
          </a:bodyPr>
          <a:lstStyle/>
          <a:p>
            <a:r>
              <a:rPr lang="fr-CA" dirty="0"/>
              <a:t>Pour la suite du monde</a:t>
            </a:r>
            <a:endParaRPr lang="fr-FR" dirty="0"/>
          </a:p>
        </p:txBody>
      </p:sp>
      <p:pic>
        <p:nvPicPr>
          <p:cNvPr id="1026" name="Picture 2" descr="Image illustrative de l’article Terre">
            <a:extLst>
              <a:ext uri="{FF2B5EF4-FFF2-40B4-BE49-F238E27FC236}">
                <a16:creationId xmlns:a16="http://schemas.microsoft.com/office/drawing/2014/main" id="{9191250D-E37C-40FC-2581-9FBE3EAFAD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 y="1083453"/>
            <a:ext cx="4597399" cy="4597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956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31E9D-4D5A-01D1-43E1-0FE3385C8AA9}"/>
            </a:ext>
          </a:extLst>
        </p:cNvPr>
        <p:cNvGrpSpPr/>
        <p:nvPr/>
      </p:nvGrpSpPr>
      <p:grpSpPr>
        <a:xfrm>
          <a:off x="0" y="0"/>
          <a:ext cx="0" cy="0"/>
          <a:chOff x="0" y="0"/>
          <a:chExt cx="0" cy="0"/>
        </a:xfrm>
      </p:grpSpPr>
      <p:pic>
        <p:nvPicPr>
          <p:cNvPr id="10" name="Image 9">
            <a:extLst>
              <a:ext uri="{FF2B5EF4-FFF2-40B4-BE49-F238E27FC236}">
                <a16:creationId xmlns:a16="http://schemas.microsoft.com/office/drawing/2014/main" id="{5B723E25-E9D4-A2CE-0539-1B96FBDD99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1485" b="13515"/>
          <a:stretch/>
        </p:blipFill>
        <p:spPr>
          <a:xfrm>
            <a:off x="20" y="1"/>
            <a:ext cx="12191980" cy="6857999"/>
          </a:xfrm>
          <a:prstGeom prst="rect">
            <a:avLst/>
          </a:prstGeom>
        </p:spPr>
      </p:pic>
      <p:sp>
        <p:nvSpPr>
          <p:cNvPr id="5" name="Rectangle 4">
            <a:extLst>
              <a:ext uri="{FF2B5EF4-FFF2-40B4-BE49-F238E27FC236}">
                <a16:creationId xmlns:a16="http://schemas.microsoft.com/office/drawing/2014/main" id="{CDB3839A-F79A-D3FA-1E3E-8706357C29C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2191999" cy="6858000"/>
          </a:xfrm>
          <a:prstGeom prst="rect">
            <a:avLst/>
          </a:prstGeom>
          <a:solidFill>
            <a:srgbClr val="000000">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ZoneTexte 10">
            <a:extLst>
              <a:ext uri="{FF2B5EF4-FFF2-40B4-BE49-F238E27FC236}">
                <a16:creationId xmlns:a16="http://schemas.microsoft.com/office/drawing/2014/main" id="{4DC2D351-BD68-E8EE-EE78-36C8BF926662}"/>
              </a:ext>
            </a:extLst>
          </p:cNvPr>
          <p:cNvSpPr txBox="1"/>
          <p:nvPr/>
        </p:nvSpPr>
        <p:spPr>
          <a:xfrm>
            <a:off x="9269405" y="6657945"/>
            <a:ext cx="2922595" cy="200055"/>
          </a:xfrm>
          <a:prstGeom prst="rect">
            <a:avLst/>
          </a:prstGeom>
          <a:solidFill>
            <a:srgbClr val="000000"/>
          </a:solidFill>
        </p:spPr>
        <p:txBody>
          <a:bodyPr wrap="none" rtlCol="0">
            <a:spAutoFit/>
          </a:bodyPr>
          <a:lstStyle/>
          <a:p>
            <a:pPr algn="r">
              <a:spcAft>
                <a:spcPts val="600"/>
              </a:spcAft>
            </a:pPr>
            <a:r>
              <a:rPr lang="fr-CA" sz="700">
                <a:solidFill>
                  <a:srgbClr val="FFFFFF"/>
                </a:solidFill>
                <a:hlinkClick r:id="rId4" tooltip="https://www.ritimo.org/Militarisation-et-extractivisme-vert-au-Mexique-les-deux-faces-d-une-meme-piece">
                  <a:extLst>
                    <a:ext uri="{A12FA001-AC4F-418D-AE19-62706E023703}">
                      <ahyp:hlinkClr xmlns:ahyp="http://schemas.microsoft.com/office/drawing/2018/hyperlinkcolor" val="tx"/>
                    </a:ext>
                  </a:extLst>
                </a:hlinkClick>
              </a:rPr>
              <a:t>Cette photo</a:t>
            </a:r>
            <a:r>
              <a:rPr lang="fr-CA" sz="700">
                <a:solidFill>
                  <a:srgbClr val="FFFFFF"/>
                </a:solidFill>
              </a:rPr>
              <a:t> par Auteur inconnu est soumise à la licence </a:t>
            </a:r>
            <a:r>
              <a:rPr lang="fr-CA"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fr-CA" sz="700">
              <a:solidFill>
                <a:srgbClr val="FFFFFF"/>
              </a:solidFill>
            </a:endParaRPr>
          </a:p>
        </p:txBody>
      </p:sp>
      <p:sp>
        <p:nvSpPr>
          <p:cNvPr id="7" name="Sous-titre 2">
            <a:extLst>
              <a:ext uri="{FF2B5EF4-FFF2-40B4-BE49-F238E27FC236}">
                <a16:creationId xmlns:a16="http://schemas.microsoft.com/office/drawing/2014/main" id="{B6CDB656-0306-E04F-AA6D-670C328E755B}"/>
              </a:ext>
            </a:extLst>
          </p:cNvPr>
          <p:cNvSpPr>
            <a:spLocks noGrp="1"/>
          </p:cNvSpPr>
          <p:nvPr>
            <p:ph type="subTitle" idx="1"/>
          </p:nvPr>
        </p:nvSpPr>
        <p:spPr>
          <a:xfrm>
            <a:off x="1524000" y="3973996"/>
            <a:ext cx="9144000" cy="756868"/>
          </a:xfrm>
        </p:spPr>
        <p:txBody>
          <a:bodyPr/>
          <a:lstStyle/>
          <a:p>
            <a:r>
              <a:rPr lang="fr-CA" dirty="0">
                <a:solidFill>
                  <a:srgbClr val="FFFFFF"/>
                </a:solidFill>
              </a:rPr>
              <a:t>EXTRACTIVISME ET VIOLENCE FAITE AUX FEMMES</a:t>
            </a:r>
          </a:p>
        </p:txBody>
      </p:sp>
      <p:cxnSp>
        <p:nvCxnSpPr>
          <p:cNvPr id="4" name="Trait séparateur">
            <a:extLst>
              <a:ext uri="{FF2B5EF4-FFF2-40B4-BE49-F238E27FC236}">
                <a16:creationId xmlns:a16="http://schemas.microsoft.com/office/drawing/2014/main" id="{F3F55294-5BB8-80CF-E48A-966AFCD7A499}"/>
              </a:ext>
              <a:ext uri="{C183D7F6-B498-43B3-948B-1728B52AA6E4}">
                <adec:decorative xmlns:adec="http://schemas.microsoft.com/office/drawing/2017/decorative" val="1"/>
              </a:ext>
            </a:extLst>
          </p:cNvPr>
          <p:cNvCxnSpPr>
            <a:cxnSpLocks/>
          </p:cNvCxnSpPr>
          <p:nvPr/>
        </p:nvCxnSpPr>
        <p:spPr>
          <a:xfrm>
            <a:off x="2643724" y="3657603"/>
            <a:ext cx="6947316"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BAB0E999-D227-5B23-F830-B6579B9CF0EE}"/>
              </a:ext>
            </a:extLst>
          </p:cNvPr>
          <p:cNvSpPr>
            <a:spLocks noGrp="1"/>
          </p:cNvSpPr>
          <p:nvPr>
            <p:ph type="ctrTitle"/>
          </p:nvPr>
        </p:nvSpPr>
        <p:spPr>
          <a:xfrm>
            <a:off x="906379" y="2298072"/>
            <a:ext cx="10379242" cy="1239417"/>
          </a:xfrm>
        </p:spPr>
        <p:txBody>
          <a:bodyPr anchor="ctr">
            <a:normAutofit/>
          </a:bodyPr>
          <a:lstStyle/>
          <a:p>
            <a:r>
              <a:rPr lang="fr-CA" dirty="0">
                <a:solidFill>
                  <a:srgbClr val="FFFFFF"/>
                </a:solidFill>
              </a:rPr>
              <a:t>Enjeu actuel</a:t>
            </a:r>
            <a:endParaRPr lang="fr-FR" dirty="0"/>
          </a:p>
        </p:txBody>
      </p:sp>
    </p:spTree>
    <p:extLst>
      <p:ext uri="{BB962C8B-B14F-4D97-AF65-F5344CB8AC3E}">
        <p14:creationId xmlns:p14="http://schemas.microsoft.com/office/powerpoint/2010/main" val="32668986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EA856-8474-8FFB-0B37-10DF8A9F1291}"/>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AD783985-DBC3-57DC-4BE7-88E67D66ADB2}"/>
              </a:ext>
              <a:ext uri="{C183D7F6-B498-43B3-948B-1728B52AA6E4}">
                <adec:decorative xmlns:adec="http://schemas.microsoft.com/office/drawing/2017/decorative" val="1"/>
              </a:ext>
            </a:extLst>
          </p:cNvPr>
          <p:cNvPicPr>
            <a:picLocks noChangeAspect="1"/>
          </p:cNvPicPr>
          <p:nvPr/>
        </p:nvPicPr>
        <p:blipFill>
          <a:blip r:embed="rId3"/>
          <a:srcRect l="29587" r="29587"/>
          <a:stretch/>
        </p:blipFill>
        <p:spPr>
          <a:xfrm>
            <a:off x="7214460" y="0"/>
            <a:ext cx="4977539" cy="6857990"/>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sp>
        <p:nvSpPr>
          <p:cNvPr id="13" name="ZoneTexte 12">
            <a:extLst>
              <a:ext uri="{FF2B5EF4-FFF2-40B4-BE49-F238E27FC236}">
                <a16:creationId xmlns:a16="http://schemas.microsoft.com/office/drawing/2014/main" id="{BC663D61-347C-FB70-BA51-34A2620014ED}"/>
              </a:ext>
            </a:extLst>
          </p:cNvPr>
          <p:cNvSpPr txBox="1"/>
          <p:nvPr/>
        </p:nvSpPr>
        <p:spPr>
          <a:xfrm>
            <a:off x="9424897" y="6657945"/>
            <a:ext cx="2767103" cy="200055"/>
          </a:xfrm>
          <a:prstGeom prst="rect">
            <a:avLst/>
          </a:prstGeom>
          <a:solidFill>
            <a:srgbClr val="000000"/>
          </a:solidFill>
        </p:spPr>
        <p:txBody>
          <a:bodyPr wrap="none" rtlCol="0">
            <a:spAutoFit/>
          </a:bodyPr>
          <a:lstStyle/>
          <a:p>
            <a:pPr algn="r">
              <a:spcAft>
                <a:spcPts val="600"/>
              </a:spcAft>
            </a:pPr>
            <a:r>
              <a:rPr lang="fr-CA" sz="700" dirty="0">
                <a:solidFill>
                  <a:srgbClr val="FFFFFF"/>
                </a:solidFill>
                <a:hlinkClick r:id="rId4" tooltip="https://mediascitoyens-diois.info/2019/12/violences-a-letranger-des-solutions-existent-pour-proteger-les-femmes/">
                  <a:extLst>
                    <a:ext uri="{A12FA001-AC4F-418D-AE19-62706E023703}">
                      <ahyp:hlinkClr xmlns:ahyp="http://schemas.microsoft.com/office/drawing/2018/hyperlinkcolor" val="tx"/>
                    </a:ext>
                  </a:extLst>
                </a:hlinkClick>
              </a:rPr>
              <a:t>Cette photo</a:t>
            </a:r>
            <a:r>
              <a:rPr lang="fr-CA" sz="700" dirty="0">
                <a:solidFill>
                  <a:srgbClr val="FFFFFF"/>
                </a:solidFill>
              </a:rPr>
              <a:t> par Auteur inconnu est soumise à la licence </a:t>
            </a:r>
            <a:r>
              <a:rPr lang="fr-CA" sz="700" dirty="0">
                <a:solidFill>
                  <a:srgbClr val="FFFFFF"/>
                </a:solidFill>
                <a:hlinkClick r:id="rId5" tooltip="https://creativecommons.org/licenses/by-nc/3.0/">
                  <a:extLst>
                    <a:ext uri="{A12FA001-AC4F-418D-AE19-62706E023703}">
                      <ahyp:hlinkClr xmlns:ahyp="http://schemas.microsoft.com/office/drawing/2018/hyperlinkcolor" val="tx"/>
                    </a:ext>
                  </a:extLst>
                </a:hlinkClick>
              </a:rPr>
              <a:t>CC BY-NC</a:t>
            </a:r>
            <a:endParaRPr lang="fr-CA" sz="700" dirty="0">
              <a:solidFill>
                <a:srgbClr val="FFFFFF"/>
              </a:solidFill>
            </a:endParaRPr>
          </a:p>
        </p:txBody>
      </p:sp>
      <p:sp>
        <p:nvSpPr>
          <p:cNvPr id="3" name="Texte">
            <a:extLst>
              <a:ext uri="{FF2B5EF4-FFF2-40B4-BE49-F238E27FC236}">
                <a16:creationId xmlns:a16="http://schemas.microsoft.com/office/drawing/2014/main" id="{0669EB56-1083-D350-5F0B-57D647F05677}"/>
              </a:ext>
            </a:extLst>
          </p:cNvPr>
          <p:cNvSpPr>
            <a:spLocks noGrp="1"/>
          </p:cNvSpPr>
          <p:nvPr>
            <p:ph idx="1"/>
          </p:nvPr>
        </p:nvSpPr>
        <p:spPr>
          <a:xfrm>
            <a:off x="200463" y="1859255"/>
            <a:ext cx="6471557" cy="4947943"/>
          </a:xfrm>
        </p:spPr>
        <p:txBody>
          <a:bodyPr>
            <a:normAutofit fontScale="85000" lnSpcReduction="20000"/>
          </a:bodyPr>
          <a:lstStyle/>
          <a:p>
            <a:pPr marL="9525" indent="-9525">
              <a:spcAft>
                <a:spcPts val="800"/>
              </a:spcAft>
              <a:buNone/>
            </a:pPr>
            <a:r>
              <a:rPr lang="fr-CA" kern="100" dirty="0">
                <a:solidFill>
                  <a:srgbClr val="FFFFFF"/>
                </a:solidFill>
                <a:latin typeface="Roboto Medium" panose="02000000000000000000" pitchFamily="2" charset="0"/>
                <a:ea typeface="Roboto Medium" panose="02000000000000000000" pitchFamily="2" charset="0"/>
                <a:cs typeface="Roboto Medium" panose="02000000000000000000" pitchFamily="2" charset="0"/>
              </a:rPr>
              <a:t>Extractivisme : </a:t>
            </a:r>
            <a:r>
              <a:rPr lang="fr-CA" kern="100" dirty="0">
                <a:solidFill>
                  <a:srgbClr val="FFFFFF"/>
                </a:solidFill>
                <a:latin typeface="Roboto Light" panose="02000000000000000000" pitchFamily="2" charset="0"/>
                <a:ea typeface="Roboto Light" panose="02000000000000000000" pitchFamily="2" charset="0"/>
                <a:cs typeface="Roboto Light" panose="02000000000000000000" pitchFamily="2" charset="0"/>
              </a:rPr>
              <a:t>exploitation intensive </a:t>
            </a:r>
            <a:br>
              <a:rPr lang="fr-CA" kern="100" dirty="0">
                <a:solidFill>
                  <a:srgbClr val="FFFFFF"/>
                </a:solidFill>
                <a:latin typeface="Roboto Light" panose="02000000000000000000" pitchFamily="2" charset="0"/>
                <a:ea typeface="Roboto Light" panose="02000000000000000000" pitchFamily="2" charset="0"/>
                <a:cs typeface="Roboto Light" panose="02000000000000000000" pitchFamily="2" charset="0"/>
              </a:rPr>
            </a:br>
            <a:r>
              <a:rPr lang="fr-CA" kern="100" dirty="0">
                <a:solidFill>
                  <a:srgbClr val="FFFFFF"/>
                </a:solidFill>
                <a:latin typeface="Roboto Light" panose="02000000000000000000" pitchFamily="2" charset="0"/>
                <a:ea typeface="Roboto Light" panose="02000000000000000000" pitchFamily="2" charset="0"/>
                <a:cs typeface="Roboto Light" panose="02000000000000000000" pitchFamily="2" charset="0"/>
              </a:rPr>
              <a:t>de ressources naturelles.</a:t>
            </a:r>
          </a:p>
          <a:p>
            <a:pPr marL="9525" indent="-9525">
              <a:spcAft>
                <a:spcPts val="800"/>
              </a:spcAft>
              <a:buNone/>
            </a:pPr>
            <a:r>
              <a:rPr lang="fr-CA" kern="100" dirty="0">
                <a:solidFill>
                  <a:srgbClr val="FFFFFF"/>
                </a:solidFill>
                <a:latin typeface="Roboto Light" panose="02000000000000000000" pitchFamily="2" charset="0"/>
                <a:ea typeface="Roboto Light" panose="02000000000000000000" pitchFamily="2" charset="0"/>
                <a:cs typeface="Roboto Light" panose="02000000000000000000" pitchFamily="2" charset="0"/>
              </a:rPr>
              <a:t>Les projets extractifs créent davantage d’emplois pour les hommes. Les femmes </a:t>
            </a:r>
            <a:br>
              <a:rPr lang="fr-CA" kern="100" dirty="0">
                <a:solidFill>
                  <a:srgbClr val="FFFFFF"/>
                </a:solidFill>
                <a:latin typeface="Roboto Light" panose="02000000000000000000" pitchFamily="2" charset="0"/>
                <a:ea typeface="Roboto Light" panose="02000000000000000000" pitchFamily="2" charset="0"/>
                <a:cs typeface="Roboto Light" panose="02000000000000000000" pitchFamily="2" charset="0"/>
              </a:rPr>
            </a:br>
            <a:r>
              <a:rPr lang="fr-CA" kern="100" dirty="0">
                <a:solidFill>
                  <a:srgbClr val="FFFFFF"/>
                </a:solidFill>
                <a:latin typeface="Roboto Light" panose="02000000000000000000" pitchFamily="2" charset="0"/>
                <a:ea typeface="Roboto Light" panose="02000000000000000000" pitchFamily="2" charset="0"/>
                <a:cs typeface="Roboto Light" panose="02000000000000000000" pitchFamily="2" charset="0"/>
              </a:rPr>
              <a:t>sont donc plus à risque de pauvreté et de dépendance économique envers les hommes. </a:t>
            </a:r>
          </a:p>
          <a:p>
            <a:pPr marL="9525" indent="-9525">
              <a:spcAft>
                <a:spcPts val="800"/>
              </a:spcAft>
              <a:buNone/>
            </a:pPr>
            <a:r>
              <a:rPr lang="fr-CA" kern="100" dirty="0">
                <a:solidFill>
                  <a:srgbClr val="FFFFFF"/>
                </a:solidFill>
                <a:latin typeface="Roboto Light" panose="02000000000000000000" pitchFamily="2" charset="0"/>
                <a:ea typeface="Roboto Light" panose="02000000000000000000" pitchFamily="2" charset="0"/>
                <a:cs typeface="Roboto Light" panose="02000000000000000000" pitchFamily="2" charset="0"/>
              </a:rPr>
              <a:t>Ces projets affectent les pratiques de subsistance des femmes.</a:t>
            </a:r>
          </a:p>
          <a:p>
            <a:pPr marL="9525" indent="-9525">
              <a:spcAft>
                <a:spcPts val="800"/>
              </a:spcAft>
              <a:buNone/>
            </a:pPr>
            <a:r>
              <a:rPr lang="fr-CA" kern="100" dirty="0">
                <a:solidFill>
                  <a:srgbClr val="FFFFFF"/>
                </a:solidFill>
                <a:latin typeface="Roboto Light" panose="02000000000000000000" pitchFamily="2" charset="0"/>
                <a:ea typeface="Roboto Light" panose="02000000000000000000" pitchFamily="2" charset="0"/>
                <a:cs typeface="Roboto Light" panose="02000000000000000000" pitchFamily="2" charset="0"/>
              </a:rPr>
              <a:t>Les femmes s’exposent à la violence conjugale, à celle des autorités locales </a:t>
            </a:r>
            <a:br>
              <a:rPr lang="fr-CA" kern="100" dirty="0">
                <a:solidFill>
                  <a:srgbClr val="FFFFFF"/>
                </a:solidFill>
                <a:latin typeface="Roboto Light" panose="02000000000000000000" pitchFamily="2" charset="0"/>
                <a:ea typeface="Roboto Light" panose="02000000000000000000" pitchFamily="2" charset="0"/>
                <a:cs typeface="Roboto Light" panose="02000000000000000000" pitchFamily="2" charset="0"/>
              </a:rPr>
            </a:br>
            <a:r>
              <a:rPr lang="fr-CA" kern="100" dirty="0">
                <a:solidFill>
                  <a:srgbClr val="FFFFFF"/>
                </a:solidFill>
                <a:latin typeface="Roboto Light" panose="02000000000000000000" pitchFamily="2" charset="0"/>
                <a:ea typeface="Roboto Light" panose="02000000000000000000" pitchFamily="2" charset="0"/>
                <a:cs typeface="Roboto Light" panose="02000000000000000000" pitchFamily="2" charset="0"/>
              </a:rPr>
              <a:t>et à celle des entreprises extractives. </a:t>
            </a:r>
          </a:p>
          <a:p>
            <a:pPr marL="0" indent="0">
              <a:buNone/>
            </a:pPr>
            <a:endParaRPr lang="fr-CA" sz="2400" dirty="0">
              <a:solidFill>
                <a:srgbClr val="FFFFFF"/>
              </a:solidFill>
              <a:latin typeface="Roboto Light" panose="02000000000000000000" pitchFamily="2" charset="0"/>
              <a:ea typeface="Roboto Light" panose="02000000000000000000" pitchFamily="2" charset="0"/>
              <a:cs typeface="Roboto Light" panose="02000000000000000000" pitchFamily="2" charset="0"/>
            </a:endParaRPr>
          </a:p>
        </p:txBody>
      </p:sp>
      <p:cxnSp>
        <p:nvCxnSpPr>
          <p:cNvPr id="5" name="Trait séparateur">
            <a:extLst>
              <a:ext uri="{FF2B5EF4-FFF2-40B4-BE49-F238E27FC236}">
                <a16:creationId xmlns:a16="http://schemas.microsoft.com/office/drawing/2014/main" id="{6D1BDFA3-7C97-28C4-8178-1E86486F93E2}"/>
              </a:ext>
              <a:ext uri="{C183D7F6-B498-43B3-948B-1728B52AA6E4}">
                <adec:decorative xmlns:adec="http://schemas.microsoft.com/office/drawing/2017/decorative" val="1"/>
              </a:ext>
            </a:extLst>
          </p:cNvPr>
          <p:cNvCxnSpPr>
            <a:cxnSpLocks/>
          </p:cNvCxnSpPr>
          <p:nvPr/>
        </p:nvCxnSpPr>
        <p:spPr>
          <a:xfrm>
            <a:off x="263525" y="1648503"/>
            <a:ext cx="6408495"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5DA27DF2-01EC-2227-2866-3E55E863C26B}"/>
              </a:ext>
            </a:extLst>
          </p:cNvPr>
          <p:cNvSpPr>
            <a:spLocks noGrp="1"/>
          </p:cNvSpPr>
          <p:nvPr>
            <p:ph type="title"/>
          </p:nvPr>
        </p:nvSpPr>
        <p:spPr>
          <a:xfrm>
            <a:off x="200463" y="168912"/>
            <a:ext cx="6408495" cy="1141731"/>
          </a:xfrm>
        </p:spPr>
        <p:txBody>
          <a:bodyPr>
            <a:normAutofit fontScale="90000"/>
          </a:bodyPr>
          <a:lstStyle/>
          <a:p>
            <a:r>
              <a:rPr lang="fr-CA" dirty="0">
                <a:solidFill>
                  <a:srgbClr val="FFFFFF"/>
                </a:solidFill>
              </a:rPr>
              <a:t>Extractivisme et violence faite aux femmes</a:t>
            </a:r>
            <a:endParaRPr lang="fr-FR" dirty="0"/>
          </a:p>
        </p:txBody>
      </p:sp>
    </p:spTree>
    <p:extLst>
      <p:ext uri="{BB962C8B-B14F-4D97-AF65-F5344CB8AC3E}">
        <p14:creationId xmlns:p14="http://schemas.microsoft.com/office/powerpoint/2010/main" val="41704286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2C2F9-683F-1886-FB7E-17A026CD621C}"/>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0059273E-B85F-AE7F-3FAD-503EFCCB14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9263" b="5186"/>
          <a:stretch/>
        </p:blipFill>
        <p:spPr>
          <a:xfrm>
            <a:off x="20" y="1"/>
            <a:ext cx="12191980" cy="6857999"/>
          </a:xfrm>
          <a:prstGeom prst="rect">
            <a:avLst/>
          </a:prstGeom>
        </p:spPr>
      </p:pic>
      <p:sp>
        <p:nvSpPr>
          <p:cNvPr id="5" name="Rectangle 4">
            <a:extLst>
              <a:ext uri="{FF2B5EF4-FFF2-40B4-BE49-F238E27FC236}">
                <a16:creationId xmlns:a16="http://schemas.microsoft.com/office/drawing/2014/main" id="{81E4039E-F880-DD6F-B559-C06C10D0F42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2191999" cy="6858000"/>
          </a:xfrm>
          <a:prstGeom prst="rect">
            <a:avLst/>
          </a:prstGeom>
          <a:solidFill>
            <a:srgbClr val="000000">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ZoneTexte 5">
            <a:extLst>
              <a:ext uri="{FF2B5EF4-FFF2-40B4-BE49-F238E27FC236}">
                <a16:creationId xmlns:a16="http://schemas.microsoft.com/office/drawing/2014/main" id="{1EBCCCD7-8735-CC78-0C99-5880FE34E803}"/>
              </a:ext>
            </a:extLst>
          </p:cNvPr>
          <p:cNvSpPr txBox="1"/>
          <p:nvPr/>
        </p:nvSpPr>
        <p:spPr>
          <a:xfrm>
            <a:off x="9447339" y="6657945"/>
            <a:ext cx="2744661" cy="200055"/>
          </a:xfrm>
          <a:prstGeom prst="rect">
            <a:avLst/>
          </a:prstGeom>
          <a:solidFill>
            <a:srgbClr val="000000"/>
          </a:solidFill>
        </p:spPr>
        <p:txBody>
          <a:bodyPr wrap="none" rtlCol="0">
            <a:spAutoFit/>
          </a:bodyPr>
          <a:lstStyle/>
          <a:p>
            <a:pPr algn="r">
              <a:spcAft>
                <a:spcPts val="600"/>
              </a:spcAft>
            </a:pPr>
            <a:r>
              <a:rPr lang="fr-CA" sz="700">
                <a:solidFill>
                  <a:srgbClr val="FFFFFF"/>
                </a:solidFill>
                <a:hlinkClick r:id="rId4" tooltip="https://www.nouvelles-du-monde.com/mexique-ca-sent-le-colonialisme/">
                  <a:extLst>
                    <a:ext uri="{A12FA001-AC4F-418D-AE19-62706E023703}">
                      <ahyp:hlinkClr xmlns:ahyp="http://schemas.microsoft.com/office/drawing/2018/hyperlinkcolor" val="tx"/>
                    </a:ext>
                  </a:extLst>
                </a:hlinkClick>
              </a:rPr>
              <a:t>Cette photo</a:t>
            </a:r>
            <a:r>
              <a:rPr lang="fr-CA" sz="700">
                <a:solidFill>
                  <a:srgbClr val="FFFFFF"/>
                </a:solidFill>
              </a:rPr>
              <a:t> par Auteur inconnu est soumise à la licence </a:t>
            </a:r>
            <a:r>
              <a:rPr lang="fr-CA"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fr-CA" sz="700">
              <a:solidFill>
                <a:srgbClr val="FFFFFF"/>
              </a:solidFill>
            </a:endParaRPr>
          </a:p>
        </p:txBody>
      </p:sp>
      <p:sp>
        <p:nvSpPr>
          <p:cNvPr id="7" name="Sous-titre 2">
            <a:extLst>
              <a:ext uri="{FF2B5EF4-FFF2-40B4-BE49-F238E27FC236}">
                <a16:creationId xmlns:a16="http://schemas.microsoft.com/office/drawing/2014/main" id="{A0E4FB80-ECE4-B996-E189-6DF2B24B8138}"/>
              </a:ext>
            </a:extLst>
          </p:cNvPr>
          <p:cNvSpPr>
            <a:spLocks noGrp="1"/>
          </p:cNvSpPr>
          <p:nvPr>
            <p:ph type="subTitle" idx="1"/>
          </p:nvPr>
        </p:nvSpPr>
        <p:spPr>
          <a:xfrm>
            <a:off x="1524000" y="3973996"/>
            <a:ext cx="9144000" cy="756868"/>
          </a:xfrm>
        </p:spPr>
        <p:txBody>
          <a:bodyPr/>
          <a:lstStyle/>
          <a:p>
            <a:r>
              <a:rPr lang="fr-CA" dirty="0">
                <a:solidFill>
                  <a:srgbClr val="FFFFFF"/>
                </a:solidFill>
              </a:rPr>
              <a:t>ESSENTIALISME ET COLONIALISME</a:t>
            </a:r>
          </a:p>
        </p:txBody>
      </p:sp>
      <p:cxnSp>
        <p:nvCxnSpPr>
          <p:cNvPr id="4" name="Trait séparateur">
            <a:extLst>
              <a:ext uri="{FF2B5EF4-FFF2-40B4-BE49-F238E27FC236}">
                <a16:creationId xmlns:a16="http://schemas.microsoft.com/office/drawing/2014/main" id="{20C5EF7B-1678-5EAB-E3F8-39E61EBE7099}"/>
              </a:ext>
              <a:ext uri="{C183D7F6-B498-43B3-948B-1728B52AA6E4}">
                <adec:decorative xmlns:adec="http://schemas.microsoft.com/office/drawing/2017/decorative" val="1"/>
              </a:ext>
            </a:extLst>
          </p:cNvPr>
          <p:cNvCxnSpPr>
            <a:cxnSpLocks/>
          </p:cNvCxnSpPr>
          <p:nvPr/>
        </p:nvCxnSpPr>
        <p:spPr>
          <a:xfrm>
            <a:off x="3720684" y="3657603"/>
            <a:ext cx="4773076"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64016BD2-2600-7622-A4BD-E27CE33694AF}"/>
              </a:ext>
            </a:extLst>
          </p:cNvPr>
          <p:cNvSpPr>
            <a:spLocks noGrp="1"/>
          </p:cNvSpPr>
          <p:nvPr>
            <p:ph type="ctrTitle"/>
          </p:nvPr>
        </p:nvSpPr>
        <p:spPr>
          <a:xfrm>
            <a:off x="906379" y="2298072"/>
            <a:ext cx="10379242" cy="1239417"/>
          </a:xfrm>
        </p:spPr>
        <p:txBody>
          <a:bodyPr anchor="ctr">
            <a:normAutofit/>
          </a:bodyPr>
          <a:lstStyle/>
          <a:p>
            <a:r>
              <a:rPr lang="fr-CA" dirty="0">
                <a:solidFill>
                  <a:srgbClr val="FFFFFF"/>
                </a:solidFill>
              </a:rPr>
              <a:t>Critiques</a:t>
            </a:r>
            <a:endParaRPr lang="fr-FR" dirty="0"/>
          </a:p>
        </p:txBody>
      </p:sp>
    </p:spTree>
    <p:extLst>
      <p:ext uri="{BB962C8B-B14F-4D97-AF65-F5344CB8AC3E}">
        <p14:creationId xmlns:p14="http://schemas.microsoft.com/office/powerpoint/2010/main" val="1165479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DF8D2-81F1-E9A2-A9B5-B70B652CCF54}"/>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B8FA9E60-F7D5-3817-C382-9D21CF94C41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935" r="6631"/>
          <a:stretch/>
        </p:blipFill>
        <p:spPr>
          <a:xfrm>
            <a:off x="7199440" y="10"/>
            <a:ext cx="4992560" cy="6857990"/>
          </a:xfrm>
          <a:prstGeom prst="rect">
            <a:avLst/>
          </a:prstGeom>
          <a:effectLst/>
        </p:spPr>
      </p:pic>
      <p:sp>
        <p:nvSpPr>
          <p:cNvPr id="8" name="ZoneTexte 7">
            <a:extLst>
              <a:ext uri="{FF2B5EF4-FFF2-40B4-BE49-F238E27FC236}">
                <a16:creationId xmlns:a16="http://schemas.microsoft.com/office/drawing/2014/main" id="{BF815172-2059-AC4C-5CBD-4F7F8B690099}"/>
              </a:ext>
              <a:ext uri="{C183D7F6-B498-43B3-948B-1728B52AA6E4}">
                <adec:decorative xmlns:adec="http://schemas.microsoft.com/office/drawing/2017/decorative" val="1"/>
              </a:ext>
            </a:extLst>
          </p:cNvPr>
          <p:cNvSpPr txBox="1"/>
          <p:nvPr/>
        </p:nvSpPr>
        <p:spPr>
          <a:xfrm>
            <a:off x="9447338" y="6657945"/>
            <a:ext cx="2744662" cy="200055"/>
          </a:xfrm>
          <a:prstGeom prst="rect">
            <a:avLst/>
          </a:prstGeom>
          <a:solidFill>
            <a:srgbClr val="000000"/>
          </a:solidFill>
        </p:spPr>
        <p:txBody>
          <a:bodyPr wrap="none" rtlCol="0">
            <a:spAutoFit/>
          </a:bodyPr>
          <a:lstStyle/>
          <a:p>
            <a:pPr algn="r">
              <a:spcAft>
                <a:spcPts val="600"/>
              </a:spcAft>
            </a:pPr>
            <a:r>
              <a:rPr lang="fr-CA" sz="700">
                <a:solidFill>
                  <a:srgbClr val="FFFFFF"/>
                </a:solidFill>
                <a:hlinkClick r:id="rId4" tooltip="https://cortecs.org/cours/biologie-essentialisme-nature-ecologisme-sexisme-racisme-specisme/">
                  <a:extLst>
                    <a:ext uri="{A12FA001-AC4F-418D-AE19-62706E023703}">
                      <ahyp:hlinkClr xmlns:ahyp="http://schemas.microsoft.com/office/drawing/2018/hyperlinkcolor" val="tx"/>
                    </a:ext>
                  </a:extLst>
                </a:hlinkClick>
              </a:rPr>
              <a:t>Cette photo</a:t>
            </a:r>
            <a:r>
              <a:rPr lang="fr-CA" sz="700">
                <a:solidFill>
                  <a:srgbClr val="FFFFFF"/>
                </a:solidFill>
              </a:rPr>
              <a:t> par Auteur inconnu est soumise à la licence </a:t>
            </a:r>
            <a:r>
              <a:rPr lang="fr-CA"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fr-CA" sz="700">
              <a:solidFill>
                <a:srgbClr val="FFFFFF"/>
              </a:solidFill>
            </a:endParaRPr>
          </a:p>
        </p:txBody>
      </p:sp>
      <p:sp>
        <p:nvSpPr>
          <p:cNvPr id="3" name="Texte">
            <a:extLst>
              <a:ext uri="{FF2B5EF4-FFF2-40B4-BE49-F238E27FC236}">
                <a16:creationId xmlns:a16="http://schemas.microsoft.com/office/drawing/2014/main" id="{FDC35F24-4B9B-C4F1-A286-FFA79F78C2C6}"/>
              </a:ext>
            </a:extLst>
          </p:cNvPr>
          <p:cNvSpPr>
            <a:spLocks noGrp="1"/>
          </p:cNvSpPr>
          <p:nvPr>
            <p:ph idx="1"/>
          </p:nvPr>
        </p:nvSpPr>
        <p:spPr>
          <a:xfrm>
            <a:off x="200463" y="1565419"/>
            <a:ext cx="6673035" cy="5032231"/>
          </a:xfrm>
        </p:spPr>
        <p:txBody>
          <a:bodyPr>
            <a:normAutofit fontScale="92500" lnSpcReduction="10000"/>
          </a:bodyPr>
          <a:lstStyle/>
          <a:p>
            <a:pPr marL="0" indent="0">
              <a:buNone/>
            </a:pPr>
            <a:r>
              <a:rPr lang="fr-CA" dirty="0"/>
              <a:t>Une conception essentialiste des femmes consiste à considérer qu’elles auraient une essence féminine qui, par exemple, les rendrait plus près de la nature et plus empathiques. </a:t>
            </a:r>
          </a:p>
          <a:p>
            <a:pPr marL="0" indent="0">
              <a:buNone/>
            </a:pPr>
            <a:r>
              <a:rPr lang="fr-CA" dirty="0"/>
              <a:t>Plusieurs écoféministes croient plutôt que la socialisation genrée et la division genrée du travail sont la cause des différences entre les hommes et les femmes. Or, nous pouvons reprocher à certaines d’opter pour une approche essentialiste. </a:t>
            </a:r>
          </a:p>
        </p:txBody>
      </p:sp>
      <p:cxnSp>
        <p:nvCxnSpPr>
          <p:cNvPr id="5" name="Trait séparateur">
            <a:extLst>
              <a:ext uri="{FF2B5EF4-FFF2-40B4-BE49-F238E27FC236}">
                <a16:creationId xmlns:a16="http://schemas.microsoft.com/office/drawing/2014/main" id="{87815334-FA00-51C4-D123-61DAABE7DC40}"/>
              </a:ext>
              <a:ext uri="{C183D7F6-B498-43B3-948B-1728B52AA6E4}">
                <adec:decorative xmlns:adec="http://schemas.microsoft.com/office/drawing/2017/decorative" val="1"/>
              </a:ext>
            </a:extLst>
          </p:cNvPr>
          <p:cNvCxnSpPr>
            <a:cxnSpLocks/>
          </p:cNvCxnSpPr>
          <p:nvPr/>
        </p:nvCxnSpPr>
        <p:spPr>
          <a:xfrm>
            <a:off x="263525" y="1299619"/>
            <a:ext cx="6609973"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3A916279-D918-66F2-E78E-8E798D4C9EE6}"/>
              </a:ext>
            </a:extLst>
          </p:cNvPr>
          <p:cNvSpPr>
            <a:spLocks noGrp="1"/>
          </p:cNvSpPr>
          <p:nvPr>
            <p:ph type="title"/>
          </p:nvPr>
        </p:nvSpPr>
        <p:spPr>
          <a:xfrm>
            <a:off x="200463" y="260350"/>
            <a:ext cx="7230974" cy="928370"/>
          </a:xfrm>
        </p:spPr>
        <p:txBody>
          <a:bodyPr>
            <a:normAutofit/>
          </a:bodyPr>
          <a:lstStyle/>
          <a:p>
            <a:r>
              <a:rPr lang="fr-CA" dirty="0"/>
              <a:t>Critique : essentialisme</a:t>
            </a:r>
            <a:endParaRPr lang="fr-FR" dirty="0"/>
          </a:p>
        </p:txBody>
      </p:sp>
    </p:spTree>
    <p:extLst>
      <p:ext uri="{BB962C8B-B14F-4D97-AF65-F5344CB8AC3E}">
        <p14:creationId xmlns:p14="http://schemas.microsoft.com/office/powerpoint/2010/main" val="35689656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DF8D2-81F1-E9A2-A9B5-B70B652CCF54}"/>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515C9737-06DE-BEC4-9431-68767255279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9721" r="31685" b="-1"/>
          <a:stretch/>
        </p:blipFill>
        <p:spPr>
          <a:xfrm>
            <a:off x="7199440" y="10"/>
            <a:ext cx="4992560" cy="6857990"/>
          </a:xfrm>
          <a:prstGeom prst="rect">
            <a:avLst/>
          </a:prstGeom>
          <a:effectLst/>
        </p:spPr>
      </p:pic>
      <p:sp>
        <p:nvSpPr>
          <p:cNvPr id="6" name="ZoneTexte 5">
            <a:extLst>
              <a:ext uri="{FF2B5EF4-FFF2-40B4-BE49-F238E27FC236}">
                <a16:creationId xmlns:a16="http://schemas.microsoft.com/office/drawing/2014/main" id="{D5D1926F-3477-A026-E41B-1F73AB9A7033}"/>
              </a:ext>
            </a:extLst>
          </p:cNvPr>
          <p:cNvSpPr txBox="1"/>
          <p:nvPr/>
        </p:nvSpPr>
        <p:spPr>
          <a:xfrm>
            <a:off x="9581991" y="6657945"/>
            <a:ext cx="2610009" cy="200055"/>
          </a:xfrm>
          <a:prstGeom prst="rect">
            <a:avLst/>
          </a:prstGeom>
          <a:solidFill>
            <a:srgbClr val="000000"/>
          </a:solidFill>
        </p:spPr>
        <p:txBody>
          <a:bodyPr wrap="none" rtlCol="0">
            <a:spAutoFit/>
          </a:bodyPr>
          <a:lstStyle/>
          <a:p>
            <a:pPr algn="r">
              <a:spcAft>
                <a:spcPts val="600"/>
              </a:spcAft>
            </a:pPr>
            <a:r>
              <a:rPr lang="fr-CA" sz="700" dirty="0">
                <a:solidFill>
                  <a:srgbClr val="FFFFFF"/>
                </a:solidFill>
                <a:hlinkClick r:id="rId4" tooltip="https://journals.library.columbia.edu/index.php/bioethics/article/view/11758">
                  <a:extLst>
                    <a:ext uri="{A12FA001-AC4F-418D-AE19-62706E023703}">
                      <ahyp:hlinkClr xmlns:ahyp="http://schemas.microsoft.com/office/drawing/2018/hyperlinkcolor" val="tx"/>
                    </a:ext>
                  </a:extLst>
                </a:hlinkClick>
              </a:rPr>
              <a:t>Cette photo</a:t>
            </a:r>
            <a:r>
              <a:rPr lang="fr-CA" sz="700" dirty="0">
                <a:solidFill>
                  <a:srgbClr val="FFFFFF"/>
                </a:solidFill>
              </a:rPr>
              <a:t> par Auteur inconnu est soumise à la licence </a:t>
            </a:r>
            <a:r>
              <a:rPr lang="fr-CA" sz="700" dirty="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fr-CA" sz="700" dirty="0">
              <a:solidFill>
                <a:srgbClr val="FFFFFF"/>
              </a:solidFill>
            </a:endParaRPr>
          </a:p>
        </p:txBody>
      </p:sp>
      <p:sp>
        <p:nvSpPr>
          <p:cNvPr id="3" name="Texte">
            <a:extLst>
              <a:ext uri="{FF2B5EF4-FFF2-40B4-BE49-F238E27FC236}">
                <a16:creationId xmlns:a16="http://schemas.microsoft.com/office/drawing/2014/main" id="{FDC35F24-4B9B-C4F1-A286-FFA79F78C2C6}"/>
              </a:ext>
            </a:extLst>
          </p:cNvPr>
          <p:cNvSpPr>
            <a:spLocks noGrp="1"/>
          </p:cNvSpPr>
          <p:nvPr>
            <p:ph idx="1"/>
          </p:nvPr>
        </p:nvSpPr>
        <p:spPr>
          <a:xfrm>
            <a:off x="200463" y="1565419"/>
            <a:ext cx="6673035" cy="5032231"/>
          </a:xfrm>
        </p:spPr>
        <p:txBody>
          <a:bodyPr>
            <a:normAutofit fontScale="85000" lnSpcReduction="10000"/>
          </a:bodyPr>
          <a:lstStyle/>
          <a:p>
            <a:pPr marL="0" indent="0">
              <a:buNone/>
            </a:pPr>
            <a:r>
              <a:rPr lang="fr-CA" dirty="0"/>
              <a:t>Les écoféministes du Nord ne doivent pas perdre de vue que c’est la culture occidentale, notamment la pensée dualiste et les valeurs du modèle de développement capitaliste, qui est en cause dans la crise écologique actuelle. Elles doivent mettre en lumière les enjeux coloniaux liés au capitalisme patriarcal. Elles ont avantage à s’inspirer des savoirs, des expériences et des luttes des femmes autochtones et des Suds.</a:t>
            </a:r>
          </a:p>
          <a:p>
            <a:pPr marL="0" indent="0">
              <a:buNone/>
            </a:pPr>
            <a:r>
              <a:rPr lang="fr-CA" dirty="0"/>
              <a:t>Des inégalités s’observent aussi entre les femmes. La solidarité entre elles ne va pas de soi, elle est à construire. </a:t>
            </a:r>
          </a:p>
        </p:txBody>
      </p:sp>
      <p:cxnSp>
        <p:nvCxnSpPr>
          <p:cNvPr id="5" name="Trait séparateur">
            <a:extLst>
              <a:ext uri="{FF2B5EF4-FFF2-40B4-BE49-F238E27FC236}">
                <a16:creationId xmlns:a16="http://schemas.microsoft.com/office/drawing/2014/main" id="{87815334-FA00-51C4-D123-61DAABE7DC40}"/>
              </a:ext>
              <a:ext uri="{C183D7F6-B498-43B3-948B-1728B52AA6E4}">
                <adec:decorative xmlns:adec="http://schemas.microsoft.com/office/drawing/2017/decorative" val="1"/>
              </a:ext>
            </a:extLst>
          </p:cNvPr>
          <p:cNvCxnSpPr>
            <a:cxnSpLocks/>
          </p:cNvCxnSpPr>
          <p:nvPr/>
        </p:nvCxnSpPr>
        <p:spPr>
          <a:xfrm>
            <a:off x="263525" y="1299619"/>
            <a:ext cx="6609973"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3A916279-D918-66F2-E78E-8E798D4C9EE6}"/>
              </a:ext>
            </a:extLst>
          </p:cNvPr>
          <p:cNvSpPr>
            <a:spLocks noGrp="1"/>
          </p:cNvSpPr>
          <p:nvPr>
            <p:ph type="title"/>
          </p:nvPr>
        </p:nvSpPr>
        <p:spPr>
          <a:xfrm>
            <a:off x="200463" y="260350"/>
            <a:ext cx="6673035" cy="928370"/>
          </a:xfrm>
        </p:spPr>
        <p:txBody>
          <a:bodyPr>
            <a:normAutofit/>
          </a:bodyPr>
          <a:lstStyle/>
          <a:p>
            <a:r>
              <a:rPr lang="fr-CA" dirty="0"/>
              <a:t>Critique : colonialisme</a:t>
            </a:r>
            <a:endParaRPr lang="fr-FR" dirty="0"/>
          </a:p>
        </p:txBody>
      </p:sp>
    </p:spTree>
    <p:extLst>
      <p:ext uri="{BB962C8B-B14F-4D97-AF65-F5344CB8AC3E}">
        <p14:creationId xmlns:p14="http://schemas.microsoft.com/office/powerpoint/2010/main" val="20599126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DF8D2-81F1-E9A2-A9B5-B70B652CCF54}"/>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4EE4E23B-F34F-D20D-8B5A-5B05B4449B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3834" r="23924" b="2"/>
          <a:stretch/>
        </p:blipFill>
        <p:spPr>
          <a:xfrm>
            <a:off x="7199440" y="10"/>
            <a:ext cx="4992560" cy="6857990"/>
          </a:xfrm>
          <a:prstGeom prst="rect">
            <a:avLst/>
          </a:prstGeom>
          <a:effectLst/>
        </p:spPr>
      </p:pic>
      <p:sp>
        <p:nvSpPr>
          <p:cNvPr id="3" name="Texte">
            <a:extLst>
              <a:ext uri="{FF2B5EF4-FFF2-40B4-BE49-F238E27FC236}">
                <a16:creationId xmlns:a16="http://schemas.microsoft.com/office/drawing/2014/main" id="{FDC35F24-4B9B-C4F1-A286-FFA79F78C2C6}"/>
              </a:ext>
            </a:extLst>
          </p:cNvPr>
          <p:cNvSpPr>
            <a:spLocks noGrp="1"/>
          </p:cNvSpPr>
          <p:nvPr>
            <p:ph idx="1"/>
          </p:nvPr>
        </p:nvSpPr>
        <p:spPr>
          <a:xfrm>
            <a:off x="200463" y="2198917"/>
            <a:ext cx="6673035" cy="4398732"/>
          </a:xfrm>
        </p:spPr>
        <p:txBody>
          <a:bodyPr>
            <a:normAutofit fontScale="85000" lnSpcReduction="10000"/>
          </a:bodyPr>
          <a:lstStyle/>
          <a:p>
            <a:pPr marL="0" indent="0">
              <a:buNone/>
            </a:pPr>
            <a:r>
              <a:rPr lang="fr-CA" dirty="0"/>
              <a:t>Les écoféminismes allient une critique théorique des sources de l’exploitation des femmes et de la terre à des luttes et à des actions concrètes pour protéger la vie.</a:t>
            </a:r>
          </a:p>
          <a:p>
            <a:pPr marL="0" indent="0">
              <a:buNone/>
            </a:pPr>
            <a:r>
              <a:rPr lang="fr-CA" dirty="0"/>
              <a:t>Elles appellent à un changement profond de la culture occidentale. La prise de conscience de notre interconnexion avec les autres humains </a:t>
            </a:r>
            <a:br>
              <a:rPr lang="fr-CA" dirty="0"/>
            </a:br>
            <a:r>
              <a:rPr lang="fr-CA" dirty="0"/>
              <a:t>et les non-humains devrait impliquer des changements politiques et éthiques radicaux pour assurer la suite du monde. </a:t>
            </a:r>
          </a:p>
        </p:txBody>
      </p:sp>
      <p:cxnSp>
        <p:nvCxnSpPr>
          <p:cNvPr id="5" name="Trait séparateur">
            <a:extLst>
              <a:ext uri="{FF2B5EF4-FFF2-40B4-BE49-F238E27FC236}">
                <a16:creationId xmlns:a16="http://schemas.microsoft.com/office/drawing/2014/main" id="{87815334-FA00-51C4-D123-61DAABE7DC40}"/>
              </a:ext>
              <a:ext uri="{C183D7F6-B498-43B3-948B-1728B52AA6E4}">
                <adec:decorative xmlns:adec="http://schemas.microsoft.com/office/drawing/2017/decorative" val="1"/>
              </a:ext>
            </a:extLst>
          </p:cNvPr>
          <p:cNvCxnSpPr>
            <a:cxnSpLocks/>
          </p:cNvCxnSpPr>
          <p:nvPr/>
        </p:nvCxnSpPr>
        <p:spPr>
          <a:xfrm>
            <a:off x="263525" y="1894705"/>
            <a:ext cx="6609973"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3A916279-D918-66F2-E78E-8E798D4C9EE6}"/>
              </a:ext>
            </a:extLst>
          </p:cNvPr>
          <p:cNvSpPr>
            <a:spLocks noGrp="1"/>
          </p:cNvSpPr>
          <p:nvPr>
            <p:ph type="title"/>
          </p:nvPr>
        </p:nvSpPr>
        <p:spPr>
          <a:xfrm>
            <a:off x="200463" y="260349"/>
            <a:ext cx="6673035" cy="1553935"/>
          </a:xfrm>
        </p:spPr>
        <p:txBody>
          <a:bodyPr>
            <a:normAutofit/>
          </a:bodyPr>
          <a:lstStyle/>
          <a:p>
            <a:r>
              <a:rPr lang="fr-CA" dirty="0"/>
              <a:t>Conclusion : </a:t>
            </a:r>
            <a:br>
              <a:rPr lang="fr-CA" dirty="0"/>
            </a:br>
            <a:r>
              <a:rPr lang="fr-CA" dirty="0"/>
              <a:t>pour la suite du monde</a:t>
            </a:r>
            <a:endParaRPr lang="fr-FR" dirty="0"/>
          </a:p>
        </p:txBody>
      </p:sp>
    </p:spTree>
    <p:extLst>
      <p:ext uri="{BB962C8B-B14F-4D97-AF65-F5344CB8AC3E}">
        <p14:creationId xmlns:p14="http://schemas.microsoft.com/office/powerpoint/2010/main" val="3799897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5BF561AF-11AC-5A85-4491-5CC63A35A2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50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2719" b="3011"/>
          <a:stretch/>
        </p:blipFill>
        <p:spPr>
          <a:xfrm>
            <a:off x="20" y="1"/>
            <a:ext cx="12191980" cy="6857999"/>
          </a:xfrm>
          <a:prstGeom prst="rect">
            <a:avLst/>
          </a:prstGeom>
        </p:spPr>
      </p:pic>
      <p:sp>
        <p:nvSpPr>
          <p:cNvPr id="5" name="Rectangle 4">
            <a:extLst>
              <a:ext uri="{FF2B5EF4-FFF2-40B4-BE49-F238E27FC236}">
                <a16:creationId xmlns:a16="http://schemas.microsoft.com/office/drawing/2014/main" id="{836C4993-5081-37FE-81F2-AA718822284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2191999" cy="6858000"/>
          </a:xfrm>
          <a:prstGeom prst="rect">
            <a:avLst/>
          </a:prstGeom>
          <a:solidFill>
            <a:srgbClr val="0000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Sous-titre 2">
            <a:extLst>
              <a:ext uri="{FF2B5EF4-FFF2-40B4-BE49-F238E27FC236}">
                <a16:creationId xmlns:a16="http://schemas.microsoft.com/office/drawing/2014/main" id="{18F19BC5-9A32-E039-236D-2F66BA9688FD}"/>
              </a:ext>
            </a:extLst>
          </p:cNvPr>
          <p:cNvSpPr>
            <a:spLocks noGrp="1"/>
          </p:cNvSpPr>
          <p:nvPr>
            <p:ph type="subTitle" idx="1"/>
          </p:nvPr>
        </p:nvSpPr>
        <p:spPr>
          <a:xfrm>
            <a:off x="1524000" y="3973996"/>
            <a:ext cx="9144000" cy="756868"/>
          </a:xfrm>
        </p:spPr>
        <p:txBody>
          <a:bodyPr/>
          <a:lstStyle/>
          <a:p>
            <a:r>
              <a:rPr lang="fr-FR" dirty="0"/>
              <a:t>ÉCOFÉMINISME 1970-1980</a:t>
            </a:r>
          </a:p>
        </p:txBody>
      </p:sp>
      <p:cxnSp>
        <p:nvCxnSpPr>
          <p:cNvPr id="4" name="Trait séparateur">
            <a:extLst>
              <a:ext uri="{FF2B5EF4-FFF2-40B4-BE49-F238E27FC236}">
                <a16:creationId xmlns:a16="http://schemas.microsoft.com/office/drawing/2014/main" id="{F80F797C-2057-8556-64B6-0535609CF4D0}"/>
              </a:ext>
              <a:ext uri="{C183D7F6-B498-43B3-948B-1728B52AA6E4}">
                <adec:decorative xmlns:adec="http://schemas.microsoft.com/office/drawing/2017/decorative" val="1"/>
              </a:ext>
            </a:extLst>
          </p:cNvPr>
          <p:cNvCxnSpPr>
            <a:cxnSpLocks/>
          </p:cNvCxnSpPr>
          <p:nvPr/>
        </p:nvCxnSpPr>
        <p:spPr>
          <a:xfrm flipV="1">
            <a:off x="2041260" y="3642102"/>
            <a:ext cx="8141126" cy="2"/>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CAED5CE4-9DE5-1F8B-6CCE-CE524C072219}"/>
              </a:ext>
            </a:extLst>
          </p:cNvPr>
          <p:cNvSpPr>
            <a:spLocks noGrp="1"/>
          </p:cNvSpPr>
          <p:nvPr>
            <p:ph type="ctrTitle"/>
          </p:nvPr>
        </p:nvSpPr>
        <p:spPr>
          <a:xfrm>
            <a:off x="906379" y="2298072"/>
            <a:ext cx="10379242" cy="1239417"/>
          </a:xfrm>
        </p:spPr>
        <p:txBody>
          <a:bodyPr anchor="ctr">
            <a:normAutofit/>
          </a:bodyPr>
          <a:lstStyle/>
          <a:p>
            <a:r>
              <a:rPr lang="fr-CA" dirty="0">
                <a:solidFill>
                  <a:srgbClr val="FFFFFF"/>
                </a:solidFill>
              </a:rPr>
              <a:t>Contexte d’émergence</a:t>
            </a:r>
            <a:endParaRPr lang="fr-FR" dirty="0"/>
          </a:p>
        </p:txBody>
      </p:sp>
    </p:spTree>
    <p:extLst>
      <p:ext uri="{BB962C8B-B14F-4D97-AF65-F5344CB8AC3E}">
        <p14:creationId xmlns:p14="http://schemas.microsoft.com/office/powerpoint/2010/main" val="3191421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F0CBF-67C8-C0EC-4815-BABA3B1A27B9}"/>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8E7CCDB8-5370-BBA6-86FD-D5FCBE7CB67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2935"/>
          <a:stretch/>
        </p:blipFill>
        <p:spPr>
          <a:xfrm>
            <a:off x="7199440" y="10"/>
            <a:ext cx="4992560" cy="6857990"/>
          </a:xfrm>
          <a:prstGeom prst="rect">
            <a:avLst/>
          </a:prstGeom>
          <a:effectLst/>
        </p:spPr>
      </p:pic>
      <p:sp>
        <p:nvSpPr>
          <p:cNvPr id="6" name="ZoneTexte 5">
            <a:extLst>
              <a:ext uri="{FF2B5EF4-FFF2-40B4-BE49-F238E27FC236}">
                <a16:creationId xmlns:a16="http://schemas.microsoft.com/office/drawing/2014/main" id="{899F8DB2-63E1-7FFB-E4CD-4854BF90AA8E}"/>
              </a:ext>
            </a:extLst>
          </p:cNvPr>
          <p:cNvSpPr txBox="1"/>
          <p:nvPr/>
        </p:nvSpPr>
        <p:spPr>
          <a:xfrm>
            <a:off x="9290245" y="6657945"/>
            <a:ext cx="2901755" cy="200055"/>
          </a:xfrm>
          <a:prstGeom prst="rect">
            <a:avLst/>
          </a:prstGeom>
          <a:solidFill>
            <a:srgbClr val="000000"/>
          </a:solidFill>
        </p:spPr>
        <p:txBody>
          <a:bodyPr wrap="none" rtlCol="0">
            <a:spAutoFit/>
          </a:bodyPr>
          <a:lstStyle/>
          <a:p>
            <a:pPr algn="r">
              <a:spcAft>
                <a:spcPts val="600"/>
              </a:spcAft>
            </a:pPr>
            <a:r>
              <a:rPr lang="fr-CA" sz="700" dirty="0">
                <a:solidFill>
                  <a:srgbClr val="FFFFFF"/>
                </a:solidFill>
                <a:hlinkClick r:id="rId4" tooltip="https://www.jaydinitto.com/2021/05/17/photos-wetlands-scout-rachel-carson-loop-trail/">
                  <a:extLst>
                    <a:ext uri="{A12FA001-AC4F-418D-AE19-62706E023703}">
                      <ahyp:hlinkClr xmlns:ahyp="http://schemas.microsoft.com/office/drawing/2018/hyperlinkcolor" val="tx"/>
                    </a:ext>
                  </a:extLst>
                </a:hlinkClick>
              </a:rPr>
              <a:t>Cette photo</a:t>
            </a:r>
            <a:r>
              <a:rPr lang="fr-CA" sz="700" dirty="0">
                <a:solidFill>
                  <a:srgbClr val="FFFFFF"/>
                </a:solidFill>
              </a:rPr>
              <a:t> par Auteur inconnu est soumise à la licence </a:t>
            </a:r>
            <a:r>
              <a:rPr lang="fr-CA" sz="700" dirty="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fr-CA" sz="700" dirty="0">
              <a:solidFill>
                <a:srgbClr val="FFFFFF"/>
              </a:solidFill>
            </a:endParaRPr>
          </a:p>
        </p:txBody>
      </p:sp>
      <p:sp>
        <p:nvSpPr>
          <p:cNvPr id="3" name="Texte">
            <a:extLst>
              <a:ext uri="{FF2B5EF4-FFF2-40B4-BE49-F238E27FC236}">
                <a16:creationId xmlns:a16="http://schemas.microsoft.com/office/drawing/2014/main" id="{1F55D789-85A5-391D-13FD-E2CBD664FE72}"/>
              </a:ext>
            </a:extLst>
          </p:cNvPr>
          <p:cNvSpPr>
            <a:spLocks noGrp="1"/>
          </p:cNvSpPr>
          <p:nvPr>
            <p:ph idx="1"/>
          </p:nvPr>
        </p:nvSpPr>
        <p:spPr>
          <a:xfrm>
            <a:off x="200463" y="1999280"/>
            <a:ext cx="6944256" cy="4804476"/>
          </a:xfrm>
        </p:spPr>
        <p:txBody>
          <a:bodyPr>
            <a:normAutofit fontScale="77500" lnSpcReduction="20000"/>
          </a:bodyPr>
          <a:lstStyle/>
          <a:p>
            <a:pPr marL="0" indent="0">
              <a:buNone/>
            </a:pPr>
            <a:r>
              <a:rPr lang="fr-CA" dirty="0">
                <a:latin typeface="Roboto Medium" panose="02000000000000000000" pitchFamily="2" charset="0"/>
                <a:ea typeface="Roboto Medium" panose="02000000000000000000" pitchFamily="2" charset="0"/>
                <a:cs typeface="Roboto Medium" panose="02000000000000000000" pitchFamily="2" charset="0"/>
              </a:rPr>
              <a:t>Théorie : </a:t>
            </a:r>
            <a:r>
              <a:rPr lang="fr-CA" dirty="0">
                <a:latin typeface="Roboto Light" panose="02000000000000000000" pitchFamily="2" charset="0"/>
                <a:ea typeface="Roboto Light" panose="02000000000000000000" pitchFamily="2" charset="0"/>
                <a:cs typeface="Roboto Light" panose="02000000000000000000" pitchFamily="2" charset="0"/>
              </a:rPr>
              <a:t>mettre en lumière les racines communes </a:t>
            </a:r>
            <a:br>
              <a:rPr lang="fr-CA" dirty="0">
                <a:latin typeface="Roboto Light" panose="02000000000000000000" pitchFamily="2" charset="0"/>
                <a:ea typeface="Roboto Light" panose="02000000000000000000" pitchFamily="2" charset="0"/>
                <a:cs typeface="Roboto Light" panose="02000000000000000000" pitchFamily="2" charset="0"/>
              </a:rPr>
            </a:br>
            <a:r>
              <a:rPr lang="fr-CA" dirty="0">
                <a:latin typeface="Roboto Light" panose="02000000000000000000" pitchFamily="2" charset="0"/>
                <a:ea typeface="Roboto Light" panose="02000000000000000000" pitchFamily="2" charset="0"/>
                <a:cs typeface="Roboto Light" panose="02000000000000000000" pitchFamily="2" charset="0"/>
              </a:rPr>
              <a:t>de l’exploitation :</a:t>
            </a:r>
          </a:p>
          <a:p>
            <a:r>
              <a:rPr lang="fr-CA" dirty="0">
                <a:latin typeface="Roboto Light" panose="02000000000000000000" pitchFamily="2" charset="0"/>
                <a:ea typeface="Roboto Light" panose="02000000000000000000" pitchFamily="2" charset="0"/>
                <a:cs typeface="Roboto Light" panose="02000000000000000000" pitchFamily="2" charset="0"/>
              </a:rPr>
              <a:t>de la nature,</a:t>
            </a:r>
          </a:p>
          <a:p>
            <a:r>
              <a:rPr lang="fr-CA" dirty="0">
                <a:latin typeface="Roboto Light" panose="02000000000000000000" pitchFamily="2" charset="0"/>
                <a:ea typeface="Roboto Light" panose="02000000000000000000" pitchFamily="2" charset="0"/>
                <a:cs typeface="Roboto Light" panose="02000000000000000000" pitchFamily="2" charset="0"/>
              </a:rPr>
              <a:t>et des femmes.</a:t>
            </a:r>
          </a:p>
          <a:p>
            <a:pPr marL="0" indent="0">
              <a:buNone/>
            </a:pPr>
            <a:r>
              <a:rPr lang="fr-CA" dirty="0">
                <a:latin typeface="Roboto Light" panose="02000000000000000000" pitchFamily="2" charset="0"/>
                <a:ea typeface="Roboto Light" panose="02000000000000000000" pitchFamily="2" charset="0"/>
                <a:cs typeface="Roboto Light" panose="02000000000000000000" pitchFamily="2" charset="0"/>
              </a:rPr>
              <a:t>Et le mépris pour : </a:t>
            </a:r>
          </a:p>
          <a:p>
            <a:r>
              <a:rPr lang="fr-CA" dirty="0">
                <a:latin typeface="Roboto Light" panose="02000000000000000000" pitchFamily="2" charset="0"/>
                <a:ea typeface="Roboto Light" panose="02000000000000000000" pitchFamily="2" charset="0"/>
                <a:cs typeface="Roboto Light" panose="02000000000000000000" pitchFamily="2" charset="0"/>
              </a:rPr>
              <a:t>la nature,</a:t>
            </a:r>
          </a:p>
          <a:p>
            <a:r>
              <a:rPr lang="fr-CA" dirty="0">
                <a:latin typeface="Roboto Light" panose="02000000000000000000" pitchFamily="2" charset="0"/>
                <a:ea typeface="Roboto Light" panose="02000000000000000000" pitchFamily="2" charset="0"/>
                <a:cs typeface="Roboto Light" panose="02000000000000000000" pitchFamily="2" charset="0"/>
              </a:rPr>
              <a:t>et les personnes qui sont le plus exposées aux conséquences de sa destruction (issues de classes socioéconomiques précaires, autochtones, racisées comme non blanches, des Suds et les femmes). </a:t>
            </a:r>
          </a:p>
          <a:p>
            <a:pPr marL="0" indent="0">
              <a:buNone/>
            </a:pPr>
            <a:r>
              <a:rPr lang="fr-CA" dirty="0">
                <a:latin typeface="Roboto Medium" panose="02000000000000000000" pitchFamily="2" charset="0"/>
                <a:ea typeface="Roboto Medium" panose="02000000000000000000" pitchFamily="2" charset="0"/>
                <a:cs typeface="Roboto Medium" panose="02000000000000000000" pitchFamily="2" charset="0"/>
              </a:rPr>
              <a:t>Lutte</a:t>
            </a:r>
            <a:r>
              <a:rPr lang="fr-CA" dirty="0">
                <a:latin typeface="Roboto Light" panose="02000000000000000000" pitchFamily="2" charset="0"/>
                <a:ea typeface="Roboto Light" panose="02000000000000000000" pitchFamily="2" charset="0"/>
                <a:cs typeface="Roboto Light" panose="02000000000000000000" pitchFamily="2" charset="0"/>
              </a:rPr>
              <a:t> pour protéger la vie.</a:t>
            </a:r>
          </a:p>
        </p:txBody>
      </p:sp>
      <p:cxnSp>
        <p:nvCxnSpPr>
          <p:cNvPr id="5" name="Trait séparateur">
            <a:extLst>
              <a:ext uri="{FF2B5EF4-FFF2-40B4-BE49-F238E27FC236}">
                <a16:creationId xmlns:a16="http://schemas.microsoft.com/office/drawing/2014/main" id="{B23C527D-56A4-121A-F037-D8FEC7FA0788}"/>
              </a:ext>
              <a:ext uri="{C183D7F6-B498-43B3-948B-1728B52AA6E4}">
                <adec:decorative xmlns:adec="http://schemas.microsoft.com/office/drawing/2017/decorative" val="1"/>
              </a:ext>
            </a:extLst>
          </p:cNvPr>
          <p:cNvCxnSpPr>
            <a:cxnSpLocks/>
          </p:cNvCxnSpPr>
          <p:nvPr/>
        </p:nvCxnSpPr>
        <p:spPr>
          <a:xfrm>
            <a:off x="263525" y="1828629"/>
            <a:ext cx="6152772"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34657A96-82D7-DA45-198D-5148AAFFA216}"/>
              </a:ext>
            </a:extLst>
          </p:cNvPr>
          <p:cNvSpPr>
            <a:spLocks noGrp="1"/>
          </p:cNvSpPr>
          <p:nvPr>
            <p:ph type="title"/>
          </p:nvPr>
        </p:nvSpPr>
        <p:spPr>
          <a:xfrm>
            <a:off x="200464" y="260349"/>
            <a:ext cx="6215833" cy="1487171"/>
          </a:xfrm>
        </p:spPr>
        <p:txBody>
          <a:bodyPr>
            <a:normAutofit/>
          </a:bodyPr>
          <a:lstStyle/>
          <a:p>
            <a:r>
              <a:rPr lang="fr-CA" dirty="0"/>
              <a:t>Écoféminisme :</a:t>
            </a:r>
            <a:br>
              <a:rPr lang="fr-CA" dirty="0"/>
            </a:br>
            <a:r>
              <a:rPr lang="fr-CA" dirty="0"/>
              <a:t>théorie et lutte</a:t>
            </a:r>
            <a:endParaRPr lang="fr-FR" dirty="0"/>
          </a:p>
        </p:txBody>
      </p:sp>
    </p:spTree>
    <p:extLst>
      <p:ext uri="{BB962C8B-B14F-4D97-AF65-F5344CB8AC3E}">
        <p14:creationId xmlns:p14="http://schemas.microsoft.com/office/powerpoint/2010/main" val="754117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F0CBF-67C8-C0EC-4815-BABA3B1A27B9}"/>
            </a:ext>
          </a:extLst>
        </p:cNvPr>
        <p:cNvGrpSpPr/>
        <p:nvPr/>
      </p:nvGrpSpPr>
      <p:grpSpPr>
        <a:xfrm>
          <a:off x="0" y="0"/>
          <a:ext cx="0" cy="0"/>
          <a:chOff x="0" y="0"/>
          <a:chExt cx="0" cy="0"/>
        </a:xfrm>
      </p:grpSpPr>
      <p:pic>
        <p:nvPicPr>
          <p:cNvPr id="11" name="Image 10">
            <a:extLst>
              <a:ext uri="{FF2B5EF4-FFF2-40B4-BE49-F238E27FC236}">
                <a16:creationId xmlns:a16="http://schemas.microsoft.com/office/drawing/2014/main" id="{9069DCDB-59D9-EA03-62B0-1B24BF449F2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9855" t="-1" r="26022" b="-1"/>
          <a:stretch>
            <a:fillRect/>
          </a:stretch>
        </p:blipFill>
        <p:spPr>
          <a:xfrm>
            <a:off x="6997486" y="10"/>
            <a:ext cx="5194512" cy="6857990"/>
          </a:xfrm>
          <a:prstGeom prst="rect">
            <a:avLst/>
          </a:prstGeom>
        </p:spPr>
      </p:pic>
      <p:sp>
        <p:nvSpPr>
          <p:cNvPr id="12" name="ZoneTexte 11">
            <a:extLst>
              <a:ext uri="{FF2B5EF4-FFF2-40B4-BE49-F238E27FC236}">
                <a16:creationId xmlns:a16="http://schemas.microsoft.com/office/drawing/2014/main" id="{8ACDB92D-B151-709C-AE69-3CC98782D696}"/>
              </a:ext>
            </a:extLst>
          </p:cNvPr>
          <p:cNvSpPr txBox="1"/>
          <p:nvPr/>
        </p:nvSpPr>
        <p:spPr>
          <a:xfrm>
            <a:off x="9426497" y="6657945"/>
            <a:ext cx="2765501" cy="200055"/>
          </a:xfrm>
          <a:prstGeom prst="rect">
            <a:avLst/>
          </a:prstGeom>
          <a:solidFill>
            <a:srgbClr val="000000"/>
          </a:solidFill>
        </p:spPr>
        <p:txBody>
          <a:bodyPr wrap="none" rtlCol="0">
            <a:spAutoFit/>
          </a:bodyPr>
          <a:lstStyle/>
          <a:p>
            <a:pPr algn="r">
              <a:spcAft>
                <a:spcPts val="600"/>
              </a:spcAft>
            </a:pPr>
            <a:r>
              <a:rPr lang="fr-CA" sz="700">
                <a:solidFill>
                  <a:srgbClr val="FFFFFF"/>
                </a:solidFill>
                <a:hlinkClick r:id="rId4" tooltip="https://www.thelastamericanvagabond.com/conspiracy/globalism-revisiting-monster-presidential-campaign/attachment/globalisation/">
                  <a:extLst>
                    <a:ext uri="{A12FA001-AC4F-418D-AE19-62706E023703}">
                      <ahyp:hlinkClr xmlns:ahyp="http://schemas.microsoft.com/office/drawing/2018/hyperlinkcolor" val="tx"/>
                    </a:ext>
                  </a:extLst>
                </a:hlinkClick>
              </a:rPr>
              <a:t>Cette photo</a:t>
            </a:r>
            <a:r>
              <a:rPr lang="fr-CA" sz="700">
                <a:solidFill>
                  <a:srgbClr val="FFFFFF"/>
                </a:solidFill>
              </a:rPr>
              <a:t> par Auteur inconnu est soumise à la licence </a:t>
            </a:r>
            <a:r>
              <a:rPr lang="fr-CA" sz="700">
                <a:solidFill>
                  <a:srgbClr val="FFFFFF"/>
                </a:solidFill>
                <a:hlinkClick r:id="rId5" tooltip="https://creativecommons.org/licenses/by-nd/3.0/">
                  <a:extLst>
                    <a:ext uri="{A12FA001-AC4F-418D-AE19-62706E023703}">
                      <ahyp:hlinkClr xmlns:ahyp="http://schemas.microsoft.com/office/drawing/2018/hyperlinkcolor" val="tx"/>
                    </a:ext>
                  </a:extLst>
                </a:hlinkClick>
              </a:rPr>
              <a:t>CC BY-ND</a:t>
            </a:r>
            <a:endParaRPr lang="fr-CA" sz="700">
              <a:solidFill>
                <a:srgbClr val="FFFFFF"/>
              </a:solidFill>
            </a:endParaRPr>
          </a:p>
        </p:txBody>
      </p:sp>
      <p:sp>
        <p:nvSpPr>
          <p:cNvPr id="3" name="Texte">
            <a:extLst>
              <a:ext uri="{FF2B5EF4-FFF2-40B4-BE49-F238E27FC236}">
                <a16:creationId xmlns:a16="http://schemas.microsoft.com/office/drawing/2014/main" id="{1F55D789-85A5-391D-13FD-E2CBD664FE72}"/>
              </a:ext>
            </a:extLst>
          </p:cNvPr>
          <p:cNvSpPr>
            <a:spLocks noGrp="1"/>
          </p:cNvSpPr>
          <p:nvPr>
            <p:ph idx="1"/>
          </p:nvPr>
        </p:nvSpPr>
        <p:spPr>
          <a:xfrm>
            <a:off x="200463" y="2829863"/>
            <a:ext cx="6944256" cy="3828082"/>
          </a:xfrm>
        </p:spPr>
        <p:txBody>
          <a:bodyPr>
            <a:normAutofit/>
          </a:bodyPr>
          <a:lstStyle/>
          <a:p>
            <a:pPr marL="0" indent="0">
              <a:buNone/>
            </a:pPr>
            <a:r>
              <a:rPr lang="fr-CA" dirty="0"/>
              <a:t>Contexte marqué par :</a:t>
            </a:r>
          </a:p>
          <a:p>
            <a:r>
              <a:rPr lang="fr-CA" dirty="0"/>
              <a:t>Politisation de l’écologie</a:t>
            </a:r>
          </a:p>
          <a:p>
            <a:r>
              <a:rPr lang="fr-CA" dirty="0"/>
              <a:t>Guerre froide</a:t>
            </a:r>
          </a:p>
          <a:p>
            <a:r>
              <a:rPr lang="fr-CA" dirty="0"/>
              <a:t>Globalisation</a:t>
            </a:r>
          </a:p>
          <a:p>
            <a:r>
              <a:rPr lang="fr-CA" dirty="0"/>
              <a:t>Catastrophes industrielles et nucléaires</a:t>
            </a:r>
          </a:p>
          <a:p>
            <a:r>
              <a:rPr lang="fr-CA" dirty="0"/>
              <a:t>Mouvements écoféministes</a:t>
            </a:r>
          </a:p>
        </p:txBody>
      </p:sp>
      <p:cxnSp>
        <p:nvCxnSpPr>
          <p:cNvPr id="5" name="Trait séparateur">
            <a:extLst>
              <a:ext uri="{FF2B5EF4-FFF2-40B4-BE49-F238E27FC236}">
                <a16:creationId xmlns:a16="http://schemas.microsoft.com/office/drawing/2014/main" id="{B23C527D-56A4-121A-F037-D8FEC7FA0788}"/>
              </a:ext>
              <a:ext uri="{C183D7F6-B498-43B3-948B-1728B52AA6E4}">
                <adec:decorative xmlns:adec="http://schemas.microsoft.com/office/drawing/2017/decorative" val="1"/>
              </a:ext>
            </a:extLst>
          </p:cNvPr>
          <p:cNvCxnSpPr>
            <a:cxnSpLocks/>
          </p:cNvCxnSpPr>
          <p:nvPr/>
        </p:nvCxnSpPr>
        <p:spPr>
          <a:xfrm>
            <a:off x="263525" y="2594245"/>
            <a:ext cx="5579336"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34657A96-82D7-DA45-198D-5148AAFFA216}"/>
              </a:ext>
            </a:extLst>
          </p:cNvPr>
          <p:cNvSpPr>
            <a:spLocks noGrp="1"/>
          </p:cNvSpPr>
          <p:nvPr>
            <p:ph type="title"/>
          </p:nvPr>
        </p:nvSpPr>
        <p:spPr>
          <a:xfrm>
            <a:off x="200463" y="260349"/>
            <a:ext cx="6797023" cy="2180634"/>
          </a:xfrm>
        </p:spPr>
        <p:txBody>
          <a:bodyPr>
            <a:normAutofit/>
          </a:bodyPr>
          <a:lstStyle/>
          <a:p>
            <a:r>
              <a:rPr lang="fr-CA" dirty="0"/>
              <a:t>Émergence de l’écoféminisme dans </a:t>
            </a:r>
            <a:br>
              <a:rPr lang="fr-CA" dirty="0"/>
            </a:br>
            <a:r>
              <a:rPr lang="fr-CA" dirty="0"/>
              <a:t>les années 1970-1980</a:t>
            </a:r>
            <a:endParaRPr lang="fr-FR" dirty="0"/>
          </a:p>
        </p:txBody>
      </p:sp>
    </p:spTree>
    <p:extLst>
      <p:ext uri="{BB962C8B-B14F-4D97-AF65-F5344CB8AC3E}">
        <p14:creationId xmlns:p14="http://schemas.microsoft.com/office/powerpoint/2010/main" val="1420865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F0CBF-67C8-C0EC-4815-BABA3B1A27B9}"/>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9AD1636A-FEC9-C87B-80B6-66B9D280867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733" t="2563"/>
          <a:stretch>
            <a:fillRect/>
          </a:stretch>
        </p:blipFill>
        <p:spPr>
          <a:xfrm>
            <a:off x="7485680" y="10"/>
            <a:ext cx="4706319" cy="6857990"/>
          </a:xfrm>
          <a:prstGeom prst="rect">
            <a:avLst/>
          </a:prstGeom>
          <a:effectLst/>
        </p:spPr>
      </p:pic>
      <p:sp>
        <p:nvSpPr>
          <p:cNvPr id="6" name="ZoneTexte 5">
            <a:extLst>
              <a:ext uri="{FF2B5EF4-FFF2-40B4-BE49-F238E27FC236}">
                <a16:creationId xmlns:a16="http://schemas.microsoft.com/office/drawing/2014/main" id="{376AFDFD-EDD9-90F1-B915-26B7EF1C2E03}"/>
              </a:ext>
            </a:extLst>
          </p:cNvPr>
          <p:cNvSpPr txBox="1"/>
          <p:nvPr/>
        </p:nvSpPr>
        <p:spPr>
          <a:xfrm>
            <a:off x="9447338" y="6657945"/>
            <a:ext cx="2744662" cy="200055"/>
          </a:xfrm>
          <a:prstGeom prst="rect">
            <a:avLst/>
          </a:prstGeom>
          <a:solidFill>
            <a:srgbClr val="000000"/>
          </a:solidFill>
        </p:spPr>
        <p:txBody>
          <a:bodyPr wrap="none" rtlCol="0">
            <a:spAutoFit/>
          </a:bodyPr>
          <a:lstStyle/>
          <a:p>
            <a:pPr algn="r">
              <a:spcAft>
                <a:spcPts val="600"/>
              </a:spcAft>
            </a:pPr>
            <a:r>
              <a:rPr lang="fr-CA" sz="700">
                <a:solidFill>
                  <a:srgbClr val="FFFFFF"/>
                </a:solidFill>
                <a:hlinkClick r:id="rId4" tooltip="https://en.wikipedia.org/wiki/Silent_Spring">
                  <a:extLst>
                    <a:ext uri="{A12FA001-AC4F-418D-AE19-62706E023703}">
                      <ahyp:hlinkClr xmlns:ahyp="http://schemas.microsoft.com/office/drawing/2018/hyperlinkcolor" val="tx"/>
                    </a:ext>
                  </a:extLst>
                </a:hlinkClick>
              </a:rPr>
              <a:t>Cette photo</a:t>
            </a:r>
            <a:r>
              <a:rPr lang="fr-CA" sz="700">
                <a:solidFill>
                  <a:srgbClr val="FFFFFF"/>
                </a:solidFill>
              </a:rPr>
              <a:t> par Auteur inconnu est soumise à la licence </a:t>
            </a:r>
            <a:r>
              <a:rPr lang="fr-CA"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fr-CA" sz="700">
              <a:solidFill>
                <a:srgbClr val="FFFFFF"/>
              </a:solidFill>
            </a:endParaRPr>
          </a:p>
        </p:txBody>
      </p:sp>
      <p:sp>
        <p:nvSpPr>
          <p:cNvPr id="3" name="Texte">
            <a:extLst>
              <a:ext uri="{FF2B5EF4-FFF2-40B4-BE49-F238E27FC236}">
                <a16:creationId xmlns:a16="http://schemas.microsoft.com/office/drawing/2014/main" id="{1F55D789-85A5-391D-13FD-E2CBD664FE72}"/>
              </a:ext>
            </a:extLst>
          </p:cNvPr>
          <p:cNvSpPr>
            <a:spLocks noGrp="1"/>
          </p:cNvSpPr>
          <p:nvPr>
            <p:ph idx="1"/>
          </p:nvPr>
        </p:nvSpPr>
        <p:spPr>
          <a:xfrm>
            <a:off x="200463" y="2445528"/>
            <a:ext cx="6928757" cy="4152123"/>
          </a:xfrm>
        </p:spPr>
        <p:txBody>
          <a:bodyPr>
            <a:normAutofit lnSpcReduction="10000"/>
          </a:bodyPr>
          <a:lstStyle/>
          <a:p>
            <a:pPr marL="0" indent="0">
              <a:spcAft>
                <a:spcPts val="500"/>
              </a:spcAft>
              <a:buNone/>
            </a:pPr>
            <a:r>
              <a:rPr lang="fr-CA" dirty="0"/>
              <a:t>La parution de </a:t>
            </a:r>
            <a:r>
              <a:rPr lang="fr-CA" i="1" dirty="0"/>
              <a:t>Printemps silencieux </a:t>
            </a:r>
            <a:r>
              <a:rPr lang="fr-CA" dirty="0"/>
              <a:t>de Rachel Carson en 1962 permet une conscientisation aux enjeux politiques de l’utilisation des pesticides, qui menacent, entre autres, les oiseaux (et la fin de leurs chants, d’où le titre). </a:t>
            </a:r>
          </a:p>
          <a:p>
            <a:pPr marL="0" indent="0">
              <a:buNone/>
            </a:pPr>
            <a:r>
              <a:rPr lang="fr-CA" dirty="0"/>
              <a:t>Politisation de l’écologie et mobilisations </a:t>
            </a:r>
            <a:r>
              <a:rPr lang="fr-CA" dirty="0" err="1"/>
              <a:t>citoyennes.s</a:t>
            </a:r>
            <a:endParaRPr lang="fr-CA" dirty="0"/>
          </a:p>
        </p:txBody>
      </p:sp>
      <p:cxnSp>
        <p:nvCxnSpPr>
          <p:cNvPr id="5" name="Trait séparateur">
            <a:extLst>
              <a:ext uri="{FF2B5EF4-FFF2-40B4-BE49-F238E27FC236}">
                <a16:creationId xmlns:a16="http://schemas.microsoft.com/office/drawing/2014/main" id="{B23C527D-56A4-121A-F037-D8FEC7FA0788}"/>
              </a:ext>
              <a:ext uri="{C183D7F6-B498-43B3-948B-1728B52AA6E4}">
                <adec:decorative xmlns:adec="http://schemas.microsoft.com/office/drawing/2017/decorative" val="1"/>
              </a:ext>
            </a:extLst>
          </p:cNvPr>
          <p:cNvCxnSpPr>
            <a:cxnSpLocks/>
          </p:cNvCxnSpPr>
          <p:nvPr/>
        </p:nvCxnSpPr>
        <p:spPr>
          <a:xfrm>
            <a:off x="263525" y="2092099"/>
            <a:ext cx="6609973"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34657A96-82D7-DA45-198D-5148AAFFA216}"/>
              </a:ext>
            </a:extLst>
          </p:cNvPr>
          <p:cNvSpPr>
            <a:spLocks noGrp="1"/>
          </p:cNvSpPr>
          <p:nvPr>
            <p:ph type="title"/>
          </p:nvPr>
        </p:nvSpPr>
        <p:spPr>
          <a:xfrm>
            <a:off x="200463" y="260349"/>
            <a:ext cx="7230974" cy="1614941"/>
          </a:xfrm>
        </p:spPr>
        <p:txBody>
          <a:bodyPr>
            <a:normAutofit/>
          </a:bodyPr>
          <a:lstStyle/>
          <a:p>
            <a:r>
              <a:rPr lang="fr-CA" dirty="0"/>
              <a:t>Contexte : </a:t>
            </a:r>
            <a:br>
              <a:rPr lang="fr-CA" dirty="0"/>
            </a:br>
            <a:r>
              <a:rPr lang="fr-CA" dirty="0"/>
              <a:t>politisation de l’écologie</a:t>
            </a:r>
            <a:endParaRPr lang="fr-FR" dirty="0"/>
          </a:p>
        </p:txBody>
      </p:sp>
    </p:spTree>
    <p:extLst>
      <p:ext uri="{BB962C8B-B14F-4D97-AF65-F5344CB8AC3E}">
        <p14:creationId xmlns:p14="http://schemas.microsoft.com/office/powerpoint/2010/main" val="1661403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F0CBF-67C8-C0EC-4815-BABA3B1A27B9}"/>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853D637B-D1F3-F35A-AAFA-C7F5948B217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2528" r="12428"/>
          <a:stretch>
            <a:fillRect/>
          </a:stretch>
        </p:blipFill>
        <p:spPr>
          <a:xfrm>
            <a:off x="7508929" y="10"/>
            <a:ext cx="4683071" cy="6857990"/>
          </a:xfrm>
          <a:prstGeom prst="rect">
            <a:avLst/>
          </a:prstGeom>
          <a:solidFill>
            <a:srgbClr val="FFFFFF">
              <a:shade val="85000"/>
            </a:srgbClr>
          </a:solidFill>
          <a:ln w="88900" cap="sq">
            <a:noFill/>
            <a:miter lim="800000"/>
          </a:ln>
          <a:effectLst/>
        </p:spPr>
      </p:pic>
      <p:sp>
        <p:nvSpPr>
          <p:cNvPr id="8" name="ZoneTexte 7">
            <a:extLst>
              <a:ext uri="{FF2B5EF4-FFF2-40B4-BE49-F238E27FC236}">
                <a16:creationId xmlns:a16="http://schemas.microsoft.com/office/drawing/2014/main" id="{9D486359-6268-8FB4-E8B9-F7FB42CA5CA3}"/>
              </a:ext>
            </a:extLst>
          </p:cNvPr>
          <p:cNvSpPr txBox="1"/>
          <p:nvPr/>
        </p:nvSpPr>
        <p:spPr>
          <a:xfrm>
            <a:off x="9290245" y="6657945"/>
            <a:ext cx="2901755" cy="200055"/>
          </a:xfrm>
          <a:prstGeom prst="rect">
            <a:avLst/>
          </a:prstGeom>
          <a:solidFill>
            <a:srgbClr val="000000"/>
          </a:solidFill>
          <a:ln>
            <a:noFill/>
          </a:ln>
          <a:effectLst/>
        </p:spPr>
        <p:txBody>
          <a:bodyPr wrap="none" rtlCol="0">
            <a:spAutoFit/>
          </a:bodyPr>
          <a:lstStyle/>
          <a:p>
            <a:pPr algn="r">
              <a:spcAft>
                <a:spcPts val="600"/>
              </a:spcAft>
            </a:pPr>
            <a:r>
              <a:rPr lang="fr-CA" sz="700">
                <a:solidFill>
                  <a:srgbClr val="FFFFFF"/>
                </a:solidFill>
                <a:hlinkClick r:id="rId4" tooltip="https://clio-texte.clionautes.org/les-origines-et-les-debuts-de-la-guerre-froide.html">
                  <a:extLst>
                    <a:ext uri="{A12FA001-AC4F-418D-AE19-62706E023703}">
                      <ahyp:hlinkClr xmlns:ahyp="http://schemas.microsoft.com/office/drawing/2018/hyperlinkcolor" val="tx"/>
                    </a:ext>
                  </a:extLst>
                </a:hlinkClick>
              </a:rPr>
              <a:t>Cette photo</a:t>
            </a:r>
            <a:r>
              <a:rPr lang="fr-CA" sz="700">
                <a:solidFill>
                  <a:srgbClr val="FFFFFF"/>
                </a:solidFill>
              </a:rPr>
              <a:t> par Auteur inconnu est soumise à la licence </a:t>
            </a:r>
            <a:r>
              <a:rPr lang="fr-CA"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fr-CA" sz="700">
              <a:solidFill>
                <a:srgbClr val="FFFFFF"/>
              </a:solidFill>
            </a:endParaRPr>
          </a:p>
        </p:txBody>
      </p:sp>
      <p:sp>
        <p:nvSpPr>
          <p:cNvPr id="3" name="Texte">
            <a:extLst>
              <a:ext uri="{FF2B5EF4-FFF2-40B4-BE49-F238E27FC236}">
                <a16:creationId xmlns:a16="http://schemas.microsoft.com/office/drawing/2014/main" id="{1F55D789-85A5-391D-13FD-E2CBD664FE72}"/>
              </a:ext>
            </a:extLst>
          </p:cNvPr>
          <p:cNvSpPr>
            <a:spLocks noGrp="1"/>
          </p:cNvSpPr>
          <p:nvPr>
            <p:ph idx="1"/>
          </p:nvPr>
        </p:nvSpPr>
        <p:spPr>
          <a:xfrm>
            <a:off x="200463" y="2445528"/>
            <a:ext cx="7037245" cy="4152123"/>
          </a:xfrm>
        </p:spPr>
        <p:txBody>
          <a:bodyPr>
            <a:normAutofit fontScale="92500"/>
          </a:bodyPr>
          <a:lstStyle/>
          <a:p>
            <a:pPr marL="0" indent="0">
              <a:spcAft>
                <a:spcPts val="500"/>
              </a:spcAft>
              <a:buNone/>
            </a:pPr>
            <a:r>
              <a:rPr lang="fr-CA" dirty="0"/>
              <a:t>Les femmes et les personnes des Suds subissent les conséquences de la guerre que se livrent les États-Unis et l’Union des républiques socialistes soviétiques (URSS). </a:t>
            </a:r>
          </a:p>
          <a:p>
            <a:pPr marL="0" indent="0">
              <a:buNone/>
            </a:pPr>
            <a:r>
              <a:rPr lang="fr-CA" dirty="0"/>
              <a:t>Les mouvements pacifiques des femmes contre la guerre froide des années 1970 sont les précurseurs des mouvements écoféminismes étatsuniens des années 1980. </a:t>
            </a:r>
          </a:p>
        </p:txBody>
      </p:sp>
      <p:cxnSp>
        <p:nvCxnSpPr>
          <p:cNvPr id="5" name="Trait séparateur">
            <a:extLst>
              <a:ext uri="{FF2B5EF4-FFF2-40B4-BE49-F238E27FC236}">
                <a16:creationId xmlns:a16="http://schemas.microsoft.com/office/drawing/2014/main" id="{B23C527D-56A4-121A-F037-D8FEC7FA0788}"/>
              </a:ext>
              <a:ext uri="{C183D7F6-B498-43B3-948B-1728B52AA6E4}">
                <adec:decorative xmlns:adec="http://schemas.microsoft.com/office/drawing/2017/decorative" val="1"/>
              </a:ext>
            </a:extLst>
          </p:cNvPr>
          <p:cNvCxnSpPr>
            <a:cxnSpLocks/>
          </p:cNvCxnSpPr>
          <p:nvPr/>
        </p:nvCxnSpPr>
        <p:spPr>
          <a:xfrm>
            <a:off x="263525" y="2092099"/>
            <a:ext cx="6609973"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34657A96-82D7-DA45-198D-5148AAFFA216}"/>
              </a:ext>
            </a:extLst>
          </p:cNvPr>
          <p:cNvSpPr>
            <a:spLocks noGrp="1"/>
          </p:cNvSpPr>
          <p:nvPr>
            <p:ph type="title"/>
          </p:nvPr>
        </p:nvSpPr>
        <p:spPr>
          <a:xfrm>
            <a:off x="200463" y="260349"/>
            <a:ext cx="7230974" cy="1614941"/>
          </a:xfrm>
        </p:spPr>
        <p:txBody>
          <a:bodyPr>
            <a:normAutofit/>
          </a:bodyPr>
          <a:lstStyle/>
          <a:p>
            <a:r>
              <a:rPr lang="fr-CA" dirty="0"/>
              <a:t>Contexte : </a:t>
            </a:r>
            <a:br>
              <a:rPr lang="fr-CA" dirty="0"/>
            </a:br>
            <a:r>
              <a:rPr lang="fr-CA" dirty="0"/>
              <a:t>guerre froide (1947-1989)</a:t>
            </a:r>
            <a:endParaRPr lang="fr-FR" dirty="0"/>
          </a:p>
        </p:txBody>
      </p:sp>
    </p:spTree>
    <p:extLst>
      <p:ext uri="{BB962C8B-B14F-4D97-AF65-F5344CB8AC3E}">
        <p14:creationId xmlns:p14="http://schemas.microsoft.com/office/powerpoint/2010/main" val="1264490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F0CBF-67C8-C0EC-4815-BABA3B1A27B9}"/>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1378C827-7A0D-D627-B1EA-105B829123F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502" r="7464" b="3"/>
          <a:stretch>
            <a:fillRect/>
          </a:stretch>
        </p:blipFill>
        <p:spPr>
          <a:xfrm>
            <a:off x="7214460" y="0"/>
            <a:ext cx="4977539" cy="6857990"/>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sp>
        <p:nvSpPr>
          <p:cNvPr id="6" name="ZoneTexte 5">
            <a:extLst>
              <a:ext uri="{FF2B5EF4-FFF2-40B4-BE49-F238E27FC236}">
                <a16:creationId xmlns:a16="http://schemas.microsoft.com/office/drawing/2014/main" id="{D20F1FEF-37F8-03DA-0CBE-89431F811653}"/>
              </a:ext>
            </a:extLst>
          </p:cNvPr>
          <p:cNvSpPr txBox="1"/>
          <p:nvPr/>
        </p:nvSpPr>
        <p:spPr>
          <a:xfrm>
            <a:off x="9290244" y="6657945"/>
            <a:ext cx="2901756" cy="200055"/>
          </a:xfrm>
          <a:prstGeom prst="rect">
            <a:avLst/>
          </a:prstGeom>
          <a:solidFill>
            <a:srgbClr val="000000"/>
          </a:solidFill>
        </p:spPr>
        <p:txBody>
          <a:bodyPr wrap="none" rtlCol="0">
            <a:spAutoFit/>
          </a:bodyPr>
          <a:lstStyle/>
          <a:p>
            <a:pPr algn="r">
              <a:spcAft>
                <a:spcPts val="600"/>
              </a:spcAft>
            </a:pPr>
            <a:r>
              <a:rPr lang="fr-CA" sz="700" dirty="0">
                <a:solidFill>
                  <a:srgbClr val="FFFFFF"/>
                </a:solidFill>
                <a:hlinkClick r:id="rId4" tooltip="https://lebaobabbleu.com/2016/04/10/5o-comprehension-ecrite-quest-ce-que-la-mondialisation/">
                  <a:extLst>
                    <a:ext uri="{A12FA001-AC4F-418D-AE19-62706E023703}">
                      <ahyp:hlinkClr xmlns:ahyp="http://schemas.microsoft.com/office/drawing/2018/hyperlinkcolor" val="tx"/>
                    </a:ext>
                  </a:extLst>
                </a:hlinkClick>
              </a:rPr>
              <a:t>Cette photo</a:t>
            </a:r>
            <a:r>
              <a:rPr lang="fr-CA" sz="700" dirty="0">
                <a:solidFill>
                  <a:srgbClr val="FFFFFF"/>
                </a:solidFill>
              </a:rPr>
              <a:t> par Auteur inconnu est soumise à la licence </a:t>
            </a:r>
            <a:r>
              <a:rPr lang="fr-CA" sz="700" dirty="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fr-CA" sz="700" dirty="0">
              <a:solidFill>
                <a:srgbClr val="FFFFFF"/>
              </a:solidFill>
            </a:endParaRPr>
          </a:p>
        </p:txBody>
      </p:sp>
      <p:sp>
        <p:nvSpPr>
          <p:cNvPr id="3" name="Texte">
            <a:extLst>
              <a:ext uri="{FF2B5EF4-FFF2-40B4-BE49-F238E27FC236}">
                <a16:creationId xmlns:a16="http://schemas.microsoft.com/office/drawing/2014/main" id="{1F55D789-85A5-391D-13FD-E2CBD664FE72}"/>
              </a:ext>
            </a:extLst>
          </p:cNvPr>
          <p:cNvSpPr>
            <a:spLocks noGrp="1"/>
          </p:cNvSpPr>
          <p:nvPr>
            <p:ph idx="1"/>
          </p:nvPr>
        </p:nvSpPr>
        <p:spPr>
          <a:xfrm>
            <a:off x="200463" y="1544295"/>
            <a:ext cx="6626540" cy="5190430"/>
          </a:xfrm>
        </p:spPr>
        <p:txBody>
          <a:bodyPr>
            <a:normAutofit fontScale="70000" lnSpcReduction="20000"/>
          </a:bodyPr>
          <a:lstStyle/>
          <a:p>
            <a:pPr marL="0" indent="0">
              <a:spcAft>
                <a:spcPts val="500"/>
              </a:spcAft>
              <a:buNone/>
            </a:pPr>
            <a:r>
              <a:rPr lang="fr-CA" dirty="0"/>
              <a:t>Les institutions internationales au service des intérêts occidentaux telles que le Fonds monétaire international (FMI) et la Banque mondiale (BM) imposent aux pays les plus économiquement vulnérables la libéralisation de leur économie. </a:t>
            </a:r>
          </a:p>
          <a:p>
            <a:pPr marL="0" indent="0">
              <a:buNone/>
            </a:pPr>
            <a:r>
              <a:rPr lang="fr-CA" dirty="0"/>
              <a:t>Conséquences : </a:t>
            </a:r>
          </a:p>
          <a:p>
            <a:r>
              <a:rPr lang="fr-CA" dirty="0"/>
              <a:t>Privatisation des terres et imposition de monocultures profitant aux pays occidentaux.</a:t>
            </a:r>
          </a:p>
          <a:p>
            <a:r>
              <a:rPr lang="fr-CA" dirty="0"/>
              <a:t>Augmentation de la pauvreté, de la faim et des inégalités </a:t>
            </a:r>
          </a:p>
          <a:p>
            <a:pPr marL="0" indent="0">
              <a:spcAft>
                <a:spcPts val="500"/>
              </a:spcAft>
              <a:buNone/>
            </a:pPr>
            <a:r>
              <a:rPr lang="fr-CA" dirty="0"/>
              <a:t>Les femmes des Suds, parce que principales responsables des tâches de subsistance, sont les plus touchées et aussi les plus mobilisées pour défendre les cultures paysannes locales.</a:t>
            </a:r>
          </a:p>
        </p:txBody>
      </p:sp>
      <p:cxnSp>
        <p:nvCxnSpPr>
          <p:cNvPr id="5" name="Trait séparateur">
            <a:extLst>
              <a:ext uri="{FF2B5EF4-FFF2-40B4-BE49-F238E27FC236}">
                <a16:creationId xmlns:a16="http://schemas.microsoft.com/office/drawing/2014/main" id="{B23C527D-56A4-121A-F037-D8FEC7FA0788}"/>
              </a:ext>
              <a:ext uri="{C183D7F6-B498-43B3-948B-1728B52AA6E4}">
                <adec:decorative xmlns:adec="http://schemas.microsoft.com/office/drawing/2017/decorative" val="1"/>
              </a:ext>
            </a:extLst>
          </p:cNvPr>
          <p:cNvCxnSpPr>
            <a:cxnSpLocks/>
          </p:cNvCxnSpPr>
          <p:nvPr/>
        </p:nvCxnSpPr>
        <p:spPr>
          <a:xfrm>
            <a:off x="263525" y="1231943"/>
            <a:ext cx="6408495"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34657A96-82D7-DA45-198D-5148AAFFA216}"/>
              </a:ext>
            </a:extLst>
          </p:cNvPr>
          <p:cNvSpPr>
            <a:spLocks noGrp="1"/>
          </p:cNvSpPr>
          <p:nvPr>
            <p:ph type="title"/>
          </p:nvPr>
        </p:nvSpPr>
        <p:spPr>
          <a:xfrm>
            <a:off x="200463" y="260349"/>
            <a:ext cx="7122486" cy="886521"/>
          </a:xfrm>
        </p:spPr>
        <p:txBody>
          <a:bodyPr>
            <a:normAutofit/>
          </a:bodyPr>
          <a:lstStyle/>
          <a:p>
            <a:r>
              <a:rPr lang="fr-CA" dirty="0"/>
              <a:t>Contexte : globalisation</a:t>
            </a:r>
            <a:endParaRPr lang="fr-FR" dirty="0"/>
          </a:p>
        </p:txBody>
      </p:sp>
    </p:spTree>
    <p:extLst>
      <p:ext uri="{BB962C8B-B14F-4D97-AF65-F5344CB8AC3E}">
        <p14:creationId xmlns:p14="http://schemas.microsoft.com/office/powerpoint/2010/main" val="1412676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B1E9C-18FD-41BA-DF51-5ADFD3A2B67F}"/>
            </a:ext>
          </a:extLst>
        </p:cNvPr>
        <p:cNvGrpSpPr/>
        <p:nvPr/>
      </p:nvGrpSpPr>
      <p:grpSpPr>
        <a:xfrm>
          <a:off x="0" y="0"/>
          <a:ext cx="0" cy="0"/>
          <a:chOff x="0" y="0"/>
          <a:chExt cx="0" cy="0"/>
        </a:xfrm>
      </p:grpSpPr>
      <p:pic>
        <p:nvPicPr>
          <p:cNvPr id="6" name="Image 5">
            <a:extLst>
              <a:ext uri="{FF2B5EF4-FFF2-40B4-BE49-F238E27FC236}">
                <a16:creationId xmlns:a16="http://schemas.microsoft.com/office/drawing/2014/main" id="{60E94A06-9754-1A2F-AD54-020BAA6A8AC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3150" t="-1" r="21194" b="-1"/>
          <a:stretch>
            <a:fillRect/>
          </a:stretch>
        </p:blipFill>
        <p:spPr>
          <a:xfrm>
            <a:off x="7501180" y="10"/>
            <a:ext cx="4690818" cy="6857990"/>
          </a:xfrm>
          <a:prstGeom prst="rect">
            <a:avLst/>
          </a:prstGeom>
        </p:spPr>
      </p:pic>
      <p:sp>
        <p:nvSpPr>
          <p:cNvPr id="3" name="Texte">
            <a:extLst>
              <a:ext uri="{FF2B5EF4-FFF2-40B4-BE49-F238E27FC236}">
                <a16:creationId xmlns:a16="http://schemas.microsoft.com/office/drawing/2014/main" id="{C007DD6E-CE5D-7A6F-847E-43E31587DE9A}"/>
              </a:ext>
            </a:extLst>
          </p:cNvPr>
          <p:cNvSpPr>
            <a:spLocks noGrp="1"/>
          </p:cNvSpPr>
          <p:nvPr>
            <p:ph idx="1"/>
          </p:nvPr>
        </p:nvSpPr>
        <p:spPr>
          <a:xfrm>
            <a:off x="200463" y="2378655"/>
            <a:ext cx="7037245" cy="3986268"/>
          </a:xfrm>
        </p:spPr>
        <p:txBody>
          <a:bodyPr>
            <a:normAutofit/>
          </a:bodyPr>
          <a:lstStyle/>
          <a:p>
            <a:pPr marL="0" indent="0">
              <a:spcAft>
                <a:spcPts val="500"/>
              </a:spcAft>
              <a:buNone/>
            </a:pPr>
            <a:r>
              <a:rPr lang="fr-CA" dirty="0"/>
              <a:t>Il y a une multiplication des catastrophes industrielles et nucléaires dans les années 1980, par exemples celles de Tchernobyl </a:t>
            </a:r>
            <a:br>
              <a:rPr lang="fr-CA" dirty="0"/>
            </a:br>
            <a:r>
              <a:rPr lang="fr-CA" dirty="0"/>
              <a:t>en 1986 et de Bhopal en 1984. </a:t>
            </a:r>
          </a:p>
          <a:p>
            <a:pPr marL="0" indent="0">
              <a:buNone/>
            </a:pPr>
            <a:r>
              <a:rPr lang="fr-CA" dirty="0"/>
              <a:t>Les populations se mobilisent contre le développement industriel qui menace la santé des gens et de l’environnement.</a:t>
            </a:r>
          </a:p>
        </p:txBody>
      </p:sp>
      <p:cxnSp>
        <p:nvCxnSpPr>
          <p:cNvPr id="5" name="Trait séparateur">
            <a:extLst>
              <a:ext uri="{FF2B5EF4-FFF2-40B4-BE49-F238E27FC236}">
                <a16:creationId xmlns:a16="http://schemas.microsoft.com/office/drawing/2014/main" id="{7506E387-ED29-27B3-F62B-A02766958F36}"/>
              </a:ext>
              <a:ext uri="{C183D7F6-B498-43B3-948B-1728B52AA6E4}">
                <adec:decorative xmlns:adec="http://schemas.microsoft.com/office/drawing/2017/decorative" val="1"/>
              </a:ext>
            </a:extLst>
          </p:cNvPr>
          <p:cNvCxnSpPr>
            <a:cxnSpLocks/>
          </p:cNvCxnSpPr>
          <p:nvPr/>
        </p:nvCxnSpPr>
        <p:spPr>
          <a:xfrm>
            <a:off x="263525" y="2092099"/>
            <a:ext cx="6609973"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29511B91-5522-7631-D5C8-E54F75EA82EA}"/>
              </a:ext>
            </a:extLst>
          </p:cNvPr>
          <p:cNvSpPr>
            <a:spLocks noGrp="1"/>
          </p:cNvSpPr>
          <p:nvPr>
            <p:ph type="title"/>
          </p:nvPr>
        </p:nvSpPr>
        <p:spPr>
          <a:xfrm>
            <a:off x="200462" y="461828"/>
            <a:ext cx="6843517" cy="1343716"/>
          </a:xfrm>
        </p:spPr>
        <p:txBody>
          <a:bodyPr>
            <a:normAutofit fontScale="90000"/>
          </a:bodyPr>
          <a:lstStyle/>
          <a:p>
            <a:r>
              <a:rPr lang="fr-CA" dirty="0"/>
              <a:t>Contexte : catastrophes industrielles et nucléaires</a:t>
            </a:r>
            <a:endParaRPr lang="fr-FR" dirty="0"/>
          </a:p>
        </p:txBody>
      </p:sp>
    </p:spTree>
    <p:extLst>
      <p:ext uri="{BB962C8B-B14F-4D97-AF65-F5344CB8AC3E}">
        <p14:creationId xmlns:p14="http://schemas.microsoft.com/office/powerpoint/2010/main" val="4045748585"/>
      </p:ext>
    </p:extLst>
  </p:cSld>
  <p:clrMapOvr>
    <a:masterClrMapping/>
  </p:clrMapOvr>
</p:sld>
</file>

<file path=ppt/theme/theme1.xml><?xml version="1.0" encoding="utf-8"?>
<a:theme xmlns:a="http://schemas.openxmlformats.org/drawingml/2006/main" name="Thème Office">
  <a:themeElements>
    <a:clrScheme name="Atopos 1">
      <a:dk1>
        <a:srgbClr val="000000"/>
      </a:dk1>
      <a:lt1>
        <a:srgbClr val="FFFFFF"/>
      </a:lt1>
      <a:dk2>
        <a:srgbClr val="1C1C1C"/>
      </a:dk2>
      <a:lt2>
        <a:srgbClr val="E8E8E8"/>
      </a:lt2>
      <a:accent1>
        <a:srgbClr val="FECF33"/>
      </a:accent1>
      <a:accent2>
        <a:srgbClr val="FECF33"/>
      </a:accent2>
      <a:accent3>
        <a:srgbClr val="FECF33"/>
      </a:accent3>
      <a:accent4>
        <a:srgbClr val="FECF33"/>
      </a:accent4>
      <a:accent5>
        <a:srgbClr val="FECF33"/>
      </a:accent5>
      <a:accent6>
        <a:srgbClr val="FECF33"/>
      </a:accent6>
      <a:hlink>
        <a:srgbClr val="FECF33"/>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129D190A4A0DA44BC8F32B9AA7A24A3" ma:contentTypeVersion="26" ma:contentTypeDescription="Crée un document." ma:contentTypeScope="" ma:versionID="d78da73a64c7b9b878c41fbb23e8e751">
  <xsd:schema xmlns:xsd="http://www.w3.org/2001/XMLSchema" xmlns:xs="http://www.w3.org/2001/XMLSchema" xmlns:p="http://schemas.microsoft.com/office/2006/metadata/properties" xmlns:ns2="f08575e4-3095-4226-8591-87c5678e93b2" xmlns:ns3="6cf77df1-bc3e-421b-bf51-81a97a7b29e8" targetNamespace="http://schemas.microsoft.com/office/2006/metadata/properties" ma:root="true" ma:fieldsID="807040c1461ef5fe43ea736ff28f409d" ns2:_="" ns3:_="">
    <xsd:import namespace="f08575e4-3095-4226-8591-87c5678e93b2"/>
    <xsd:import namespace="6cf77df1-bc3e-421b-bf51-81a97a7b29e8"/>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Attribu_x00e9__x00e0_" minOccurs="0"/>
                <xsd:element ref="ns2:r_x00e9_sultat" minOccurs="0"/>
                <xsd:element ref="ns2:Partag_x00e9_"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8575e4-3095-4226-8591-87c5678e93b2"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Balises d’images" ma:readOnly="false" ma:fieldId="{5cf76f15-5ced-4ddc-b409-7134ff3c332f}" ma:taxonomyMulti="true" ma:sspId="e72b171d-f0bb-4c79-8ca6-fdd34839d6cf"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Attribu_x00e9__x00e0_" ma:index="21" nillable="true" ma:displayName="Attribué à" ma:format="Dropdown" ma:list="UserInfo" ma:SharePointGroup="0" ma:internalName="Attribu_x00e9__x00e0_">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_x00e9_sultat" ma:index="22" nillable="true" ma:displayName="résultat" ma:default="Entrez le choix n° 1" ma:internalName="r_x00e9_sultat">
      <xsd:simpleType>
        <xsd:restriction base="dms:Unknown">
          <xsd:enumeration value="Entrez le choix n° 1"/>
          <xsd:enumeration value="Entrez le choix n° 2"/>
          <xsd:enumeration value="Entrez le choix n° 3"/>
        </xsd:restriction>
      </xsd:simpleType>
    </xsd:element>
    <xsd:element name="Partag_x00e9_" ma:index="23" nillable="true" ma:displayName="Partagé" ma:default="0" ma:internalName="Partag_x00e9_">
      <xsd:simpleType>
        <xsd:restriction base="dms:Boolea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cf77df1-bc3e-421b-bf51-81a97a7b29e8"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65b6d7df-de0a-44d6-b750-3c1801aff016}" ma:internalName="TaxCatchAll" ma:showField="CatchAllData" ma:web="6cf77df1-bc3e-421b-bf51-81a97a7b29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08575e4-3095-4226-8591-87c5678e93b2">
      <Terms xmlns="http://schemas.microsoft.com/office/infopath/2007/PartnerControls"/>
    </lcf76f155ced4ddcb4097134ff3c332f>
    <TaxCatchAll xmlns="6cf77df1-bc3e-421b-bf51-81a97a7b29e8" xsi:nil="true"/>
    <Attribu_x00e9__x00e0_ xmlns="f08575e4-3095-4226-8591-87c5678e93b2">
      <UserInfo>
        <DisplayName/>
        <AccountId xsi:nil="true"/>
        <AccountType/>
      </UserInfo>
    </Attribu_x00e9__x00e0_>
    <r_x00e9_sultat xmlns="f08575e4-3095-4226-8591-87c5678e93b2">Entrez le choix n° 1</r_x00e9_sultat>
    <Partag_x00e9_ xmlns="f08575e4-3095-4226-8591-87c5678e93b2">false</Partag_x00e9_>
  </documentManagement>
</p:properties>
</file>

<file path=customXml/itemProps1.xml><?xml version="1.0" encoding="utf-8"?>
<ds:datastoreItem xmlns:ds="http://schemas.openxmlformats.org/officeDocument/2006/customXml" ds:itemID="{ABA67B2B-7206-4081-91B1-0951AF37519F}">
  <ds:schemaRefs>
    <ds:schemaRef ds:uri="http://schemas.microsoft.com/sharepoint/v3/contenttype/forms"/>
  </ds:schemaRefs>
</ds:datastoreItem>
</file>

<file path=customXml/itemProps2.xml><?xml version="1.0" encoding="utf-8"?>
<ds:datastoreItem xmlns:ds="http://schemas.openxmlformats.org/officeDocument/2006/customXml" ds:itemID="{2AD5AFD2-8FF5-4156-A854-030027D2B8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8575e4-3095-4226-8591-87c5678e93b2"/>
    <ds:schemaRef ds:uri="6cf77df1-bc3e-421b-bf51-81a97a7b29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F134F13-0E03-419C-A888-AE7093E0A6EE}">
  <ds:schemaRefs>
    <ds:schemaRef ds:uri="http://schemas.microsoft.com/office/2006/metadata/properties"/>
    <ds:schemaRef ds:uri="http://schemas.microsoft.com/office/infopath/2007/PartnerControls"/>
    <ds:schemaRef ds:uri="f08575e4-3095-4226-8591-87c5678e93b2"/>
    <ds:schemaRef ds:uri="6cf77df1-bc3e-421b-bf51-81a97a7b29e8"/>
  </ds:schemaRefs>
</ds:datastoreItem>
</file>

<file path=docProps/app.xml><?xml version="1.0" encoding="utf-8"?>
<Properties xmlns="http://schemas.openxmlformats.org/officeDocument/2006/extended-properties" xmlns:vt="http://schemas.openxmlformats.org/officeDocument/2006/docPropsVTypes">
  <TotalTime>6004</TotalTime>
  <Words>2082</Words>
  <Application>Microsoft Office PowerPoint</Application>
  <PresentationFormat>Grand écran</PresentationFormat>
  <Paragraphs>188</Paragraphs>
  <Slides>26</Slides>
  <Notes>25</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26</vt:i4>
      </vt:variant>
    </vt:vector>
  </HeadingPairs>
  <TitlesOfParts>
    <vt:vector size="35" baseType="lpstr">
      <vt:lpstr>Aptos</vt:lpstr>
      <vt:lpstr>Arial</vt:lpstr>
      <vt:lpstr>Proxima Nova</vt:lpstr>
      <vt:lpstr>Roboto</vt:lpstr>
      <vt:lpstr>Roboto Light</vt:lpstr>
      <vt:lpstr>Roboto Medium</vt:lpstr>
      <vt:lpstr>Times New Roman</vt:lpstr>
      <vt:lpstr>Volkhov</vt:lpstr>
      <vt:lpstr>Thème Office</vt:lpstr>
      <vt:lpstr>Perspectives écoféministes</vt:lpstr>
      <vt:lpstr>Plan de la séance </vt:lpstr>
      <vt:lpstr>Contexte d’émergence</vt:lpstr>
      <vt:lpstr>Écoféminisme : théorie et lutte</vt:lpstr>
      <vt:lpstr>Émergence de l’écoféminisme dans  les années 1970-1980</vt:lpstr>
      <vt:lpstr>Contexte :  politisation de l’écologie</vt:lpstr>
      <vt:lpstr>Contexte :  guerre froide (1947-1989)</vt:lpstr>
      <vt:lpstr>Contexte : globalisation</vt:lpstr>
      <vt:lpstr>Contexte : catastrophes industrielles et nucléaires</vt:lpstr>
      <vt:lpstr>Contexte : mouvements écoféministes</vt:lpstr>
      <vt:lpstr>Concepts</vt:lpstr>
      <vt:lpstr>Dualismes et réappropriation </vt:lpstr>
      <vt:lpstr>Concepts de l’écoféminisme</vt:lpstr>
      <vt:lpstr>Matérialité du quotidien</vt:lpstr>
      <vt:lpstr>Subsistance</vt:lpstr>
      <vt:lpstr>Subsistance (suite)</vt:lpstr>
      <vt:lpstr>Care et souci du monde</vt:lpstr>
      <vt:lpstr>Justice environnementale</vt:lpstr>
      <vt:lpstr>Consentement  des communautés locales</vt:lpstr>
      <vt:lpstr>Pour la suite du monde</vt:lpstr>
      <vt:lpstr>Enjeu actuel</vt:lpstr>
      <vt:lpstr>Extractivisme et violence faite aux femmes</vt:lpstr>
      <vt:lpstr>Critiques</vt:lpstr>
      <vt:lpstr>Critique : essentialisme</vt:lpstr>
      <vt:lpstr>Critique : colonialisme</vt:lpstr>
      <vt:lpstr>Conclusion :  pour la suite du monde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Olivier Côté</dc:creator>
  <cp:lastModifiedBy>Benoît D'Amours</cp:lastModifiedBy>
  <cp:revision>111</cp:revision>
  <dcterms:created xsi:type="dcterms:W3CDTF">2025-05-28T20:07:12Z</dcterms:created>
  <dcterms:modified xsi:type="dcterms:W3CDTF">2025-06-20T14:08:53Z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0x0101008129D190A4A0DA44BC8F32B9AA7A24A3</vt:lpwstr>
  </property>
</Properties>
</file>