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312" r:id="rId6"/>
    <p:sldId id="316" r:id="rId7"/>
    <p:sldId id="314" r:id="rId8"/>
    <p:sldId id="315" r:id="rId9"/>
    <p:sldId id="317" r:id="rId10"/>
    <p:sldId id="318" r:id="rId11"/>
    <p:sldId id="319" r:id="rId12"/>
    <p:sldId id="320" r:id="rId13"/>
    <p:sldId id="321" r:id="rId14"/>
    <p:sldId id="323" r:id="rId15"/>
    <p:sldId id="322" r:id="rId16"/>
    <p:sldId id="324" r:id="rId17"/>
    <p:sldId id="325" r:id="rId18"/>
    <p:sldId id="326" r:id="rId19"/>
    <p:sldId id="327" r:id="rId20"/>
    <p:sldId id="328" r:id="rId21"/>
    <p:sldId id="329" r:id="rId22"/>
    <p:sldId id="330" r:id="rId23"/>
    <p:sldId id="332" r:id="rId24"/>
    <p:sldId id="331" r:id="rId25"/>
    <p:sldId id="333"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38"/>
    <p:restoredTop sz="87847"/>
  </p:normalViewPr>
  <p:slideViewPr>
    <p:cSldViewPr snapToGrid="0">
      <p:cViewPr>
        <p:scale>
          <a:sx n="79" d="100"/>
          <a:sy n="79" d="100"/>
        </p:scale>
        <p:origin x="756" y="42"/>
      </p:cViewPr>
      <p:guideLst/>
    </p:cSldViewPr>
  </p:slideViewPr>
  <p:outlineViewPr>
    <p:cViewPr>
      <p:scale>
        <a:sx n="20" d="100"/>
        <a:sy n="20" d="100"/>
      </p:scale>
      <p:origin x="0" y="0"/>
    </p:cViewPr>
  </p:outlineViewPr>
  <p:notesTextViewPr>
    <p:cViewPr>
      <p:scale>
        <a:sx n="1" d="1"/>
        <a:sy n="1" d="1"/>
      </p:scale>
      <p:origin x="0" y="-525"/>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5B652-339F-2F42-BEF5-D21BE2BFEF04}" type="datetimeFigureOut">
              <a:rPr lang="fr-FR" smtClean="0"/>
              <a:t>20/06/2025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8D13F-51CC-B141-ABE5-BC36F8F9216D}" type="slidenum">
              <a:rPr lang="fr-FR" smtClean="0"/>
              <a:t>‹N°›</a:t>
            </a:fld>
            <a:endParaRPr lang="fr-FR"/>
          </a:p>
        </p:txBody>
      </p:sp>
    </p:spTree>
    <p:extLst>
      <p:ext uri="{BB962C8B-B14F-4D97-AF65-F5344CB8AC3E}">
        <p14:creationId xmlns:p14="http://schemas.microsoft.com/office/powerpoint/2010/main" val="350339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genciabrasil.ebc.com.br/cultura/foto/2014-07/festival-latinidades-palestra-territorios-negro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3.0/br/deed.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3037-5FBC-6B14-6EE5-6897003A1F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69158D-7C2B-FDE4-2961-1D81E2F2C9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0D8D3-D409-6590-09ED-4FD9E5CB1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DBF4A648-13EF-936C-F95C-2FD4457E62A2}"/>
              </a:ext>
            </a:extLst>
          </p:cNvPr>
          <p:cNvSpPr>
            <a:spLocks noGrp="1"/>
          </p:cNvSpPr>
          <p:nvPr>
            <p:ph type="sldNum" sz="quarter" idx="5"/>
          </p:nvPr>
        </p:nvSpPr>
        <p:spPr/>
        <p:txBody>
          <a:bodyPr/>
          <a:lstStyle/>
          <a:p>
            <a:fld id="{1518D13F-51CC-B141-ABE5-BC36F8F9216D}" type="slidenum">
              <a:rPr lang="fr-FR" smtClean="0"/>
              <a:t>2</a:t>
            </a:fld>
            <a:endParaRPr lang="fr-FR"/>
          </a:p>
        </p:txBody>
      </p:sp>
    </p:spTree>
    <p:extLst>
      <p:ext uri="{BB962C8B-B14F-4D97-AF65-F5344CB8AC3E}">
        <p14:creationId xmlns:p14="http://schemas.microsoft.com/office/powerpoint/2010/main" val="329807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11</a:t>
            </a:fld>
            <a:endParaRPr lang="fr-FR"/>
          </a:p>
        </p:txBody>
      </p:sp>
    </p:spTree>
    <p:extLst>
      <p:ext uri="{BB962C8B-B14F-4D97-AF65-F5344CB8AC3E}">
        <p14:creationId xmlns:p14="http://schemas.microsoft.com/office/powerpoint/2010/main" val="20642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12</a:t>
            </a:fld>
            <a:endParaRPr lang="fr-FR"/>
          </a:p>
        </p:txBody>
      </p:sp>
    </p:spTree>
    <p:extLst>
      <p:ext uri="{BB962C8B-B14F-4D97-AF65-F5344CB8AC3E}">
        <p14:creationId xmlns:p14="http://schemas.microsoft.com/office/powerpoint/2010/main" val="281137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97F8A-84B4-2DE8-9853-E9480C98B33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37F4EEC-F17F-6644-0CA0-26E16F01EB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E1C214-CD41-0AED-7207-7FC26E277351}"/>
              </a:ext>
            </a:extLst>
          </p:cNvPr>
          <p:cNvSpPr>
            <a:spLocks noGrp="1"/>
          </p:cNvSpPr>
          <p:nvPr>
            <p:ph type="body" idx="1"/>
          </p:nvPr>
        </p:nvSpPr>
        <p:spPr/>
        <p:txBody>
          <a:bodyPr/>
          <a:lstStyle/>
          <a:p>
            <a:endParaRPr lang="fr-CA" b="0" i="0" u="none" strike="noStrike" dirty="0">
              <a:effectLst/>
              <a:latin typeface="Roboto" panose="02000000000000000000" pitchFamily="2" charset="0"/>
            </a:endParaRPr>
          </a:p>
        </p:txBody>
      </p:sp>
      <p:sp>
        <p:nvSpPr>
          <p:cNvPr id="4" name="Espace réservé du numéro de diapositive 3">
            <a:extLst>
              <a:ext uri="{FF2B5EF4-FFF2-40B4-BE49-F238E27FC236}">
                <a16:creationId xmlns:a16="http://schemas.microsoft.com/office/drawing/2014/main" id="{E718ECF9-37D5-6C50-EF29-A0C119AE196F}"/>
              </a:ext>
            </a:extLst>
          </p:cNvPr>
          <p:cNvSpPr>
            <a:spLocks noGrp="1"/>
          </p:cNvSpPr>
          <p:nvPr>
            <p:ph type="sldNum" sz="quarter" idx="5"/>
          </p:nvPr>
        </p:nvSpPr>
        <p:spPr/>
        <p:txBody>
          <a:bodyPr/>
          <a:lstStyle/>
          <a:p>
            <a:fld id="{1518D13F-51CC-B141-ABE5-BC36F8F9216D}" type="slidenum">
              <a:rPr lang="fr-FR" smtClean="0"/>
              <a:t>13</a:t>
            </a:fld>
            <a:endParaRPr lang="fr-FR"/>
          </a:p>
        </p:txBody>
      </p:sp>
    </p:spTree>
    <p:extLst>
      <p:ext uri="{BB962C8B-B14F-4D97-AF65-F5344CB8AC3E}">
        <p14:creationId xmlns:p14="http://schemas.microsoft.com/office/powerpoint/2010/main" val="376774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3B06-C2E2-ECEC-D3F2-F0A373AD27C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AD2ACF6-A037-80CA-E65B-79128F4E74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63BE-D3B9-D07F-D011-987FC7F293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155E1C91-097B-A311-CFB2-13F16DE696ED}"/>
              </a:ext>
            </a:extLst>
          </p:cNvPr>
          <p:cNvSpPr>
            <a:spLocks noGrp="1"/>
          </p:cNvSpPr>
          <p:nvPr>
            <p:ph type="sldNum" sz="quarter" idx="5"/>
          </p:nvPr>
        </p:nvSpPr>
        <p:spPr/>
        <p:txBody>
          <a:bodyPr/>
          <a:lstStyle/>
          <a:p>
            <a:fld id="{1518D13F-51CC-B141-ABE5-BC36F8F9216D}" type="slidenum">
              <a:rPr lang="fr-FR" smtClean="0"/>
              <a:t>14</a:t>
            </a:fld>
            <a:endParaRPr lang="fr-FR"/>
          </a:p>
        </p:txBody>
      </p:sp>
    </p:spTree>
    <p:extLst>
      <p:ext uri="{BB962C8B-B14F-4D97-AF65-F5344CB8AC3E}">
        <p14:creationId xmlns:p14="http://schemas.microsoft.com/office/powerpoint/2010/main" val="388296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3B06-C2E2-ECEC-D3F2-F0A373AD27C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AD2ACF6-A037-80CA-E65B-79128F4E74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63BE-D3B9-D07F-D011-987FC7F293DA}"/>
              </a:ext>
            </a:extLst>
          </p:cNvPr>
          <p:cNvSpPr>
            <a:spLocks noGrp="1"/>
          </p:cNvSpPr>
          <p:nvPr>
            <p:ph type="body" idx="1"/>
          </p:nvPr>
        </p:nvSpPr>
        <p:spPr/>
        <p:txBody>
          <a:bodyPr/>
          <a:lstStyle/>
          <a:p>
            <a:r>
              <a:rPr lang="fr-CA" sz="1200" b="0" i="0" kern="1200" dirty="0">
                <a:solidFill>
                  <a:schemeClr val="tx1"/>
                </a:solidFill>
                <a:effectLst/>
                <a:latin typeface="+mn-lt"/>
                <a:ea typeface="+mn-ea"/>
                <a:cs typeface="+mn-cs"/>
              </a:rPr>
              <a:t>Patricia Hill Collins lors d'une conférence au Brésil. Photo de </a:t>
            </a:r>
            <a:r>
              <a:rPr lang="fr-CA" sz="1200" b="0" i="0" kern="1200" dirty="0" err="1">
                <a:solidFill>
                  <a:schemeClr val="tx1"/>
                </a:solidFill>
                <a:effectLst/>
                <a:latin typeface="+mn-lt"/>
                <a:ea typeface="+mn-ea"/>
                <a:cs typeface="+mn-cs"/>
              </a:rPr>
              <a:t>Valter</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Campanato</a:t>
            </a:r>
            <a:r>
              <a:rPr lang="fr-CA" sz="1200" b="0" i="0" kern="1200" dirty="0">
                <a:solidFill>
                  <a:schemeClr val="tx1"/>
                </a:solidFill>
                <a:effectLst/>
                <a:latin typeface="+mn-lt"/>
                <a:ea typeface="+mn-ea"/>
                <a:cs typeface="+mn-cs"/>
              </a:rPr>
              <a:t>/</a:t>
            </a:r>
            <a:r>
              <a:rPr lang="fr-CA" sz="1200" b="0" i="0" kern="1200" dirty="0" err="1">
                <a:solidFill>
                  <a:schemeClr val="tx1"/>
                </a:solidFill>
                <a:effectLst/>
                <a:latin typeface="+mn-lt"/>
                <a:ea typeface="+mn-ea"/>
                <a:cs typeface="+mn-cs"/>
              </a:rPr>
              <a:t>Agência</a:t>
            </a:r>
            <a:r>
              <a:rPr lang="fr-CA" sz="1200" b="0" i="0" kern="1200" dirty="0">
                <a:solidFill>
                  <a:schemeClr val="tx1"/>
                </a:solidFill>
                <a:effectLst/>
                <a:latin typeface="+mn-lt"/>
                <a:ea typeface="+mn-ea"/>
                <a:cs typeface="+mn-cs"/>
              </a:rPr>
              <a:t> Brasil - CCBY3.0</a:t>
            </a:r>
          </a:p>
          <a:p>
            <a:r>
              <a:rPr lang="fr-CA" sz="1200" b="0" i="0" kern="1200" dirty="0" err="1">
                <a:solidFill>
                  <a:schemeClr val="tx1"/>
                </a:solidFill>
                <a:effectLst/>
                <a:latin typeface="+mn-lt"/>
                <a:ea typeface="+mn-ea"/>
                <a:cs typeface="+mn-cs"/>
              </a:rPr>
              <a:t>Valter</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Campanato</a:t>
            </a:r>
            <a:r>
              <a:rPr lang="fr-CA" sz="1200" b="0" i="0" kern="1200" dirty="0">
                <a:solidFill>
                  <a:schemeClr val="tx1"/>
                </a:solidFill>
                <a:effectLst/>
                <a:latin typeface="+mn-lt"/>
                <a:ea typeface="+mn-ea"/>
                <a:cs typeface="+mn-cs"/>
              </a:rPr>
              <a:t>/</a:t>
            </a:r>
            <a:r>
              <a:rPr lang="fr-CA" sz="1200" b="0" i="0" kern="1200" dirty="0" err="1">
                <a:solidFill>
                  <a:schemeClr val="tx1"/>
                </a:solidFill>
                <a:effectLst/>
                <a:latin typeface="+mn-lt"/>
                <a:ea typeface="+mn-ea"/>
                <a:cs typeface="+mn-cs"/>
              </a:rPr>
              <a:t>Agência</a:t>
            </a:r>
            <a:r>
              <a:rPr lang="fr-CA" sz="1200" b="0" i="0" kern="1200" dirty="0">
                <a:solidFill>
                  <a:schemeClr val="tx1"/>
                </a:solidFill>
                <a:effectLst/>
                <a:latin typeface="+mn-lt"/>
                <a:ea typeface="+mn-ea"/>
                <a:cs typeface="+mn-cs"/>
              </a:rPr>
              <a:t> Brasil - </a:t>
            </a:r>
            <a:r>
              <a:rPr lang="fr-CA" sz="1200" b="0" i="0" u="none" strike="noStrike" kern="1200" dirty="0">
                <a:solidFill>
                  <a:schemeClr val="tx1"/>
                </a:solidFill>
                <a:effectLst/>
                <a:latin typeface="+mn-lt"/>
                <a:ea typeface="+mn-ea"/>
                <a:cs typeface="+mn-cs"/>
                <a:hlinkClick r:id="rId3"/>
              </a:rPr>
              <a:t>http://agenciabrasil.ebc.com.br/cultura/foto/2014-07/festival-latinidades-palestra-territorios-negros</a:t>
            </a:r>
            <a:endParaRPr lang="fr-CA" sz="1200" b="0" i="0" kern="1200" dirty="0">
              <a:solidFill>
                <a:schemeClr val="tx1"/>
              </a:solidFill>
              <a:effectLst/>
              <a:latin typeface="+mn-lt"/>
              <a:ea typeface="+mn-ea"/>
              <a:cs typeface="+mn-cs"/>
            </a:endParaRPr>
          </a:p>
          <a:p>
            <a:pPr fontAlgn="t"/>
            <a:r>
              <a:rPr lang="fr-CA" sz="1200" b="0" i="0" u="none" strike="noStrike" kern="1200" dirty="0">
                <a:solidFill>
                  <a:schemeClr val="tx1"/>
                </a:solidFill>
                <a:effectLst/>
                <a:latin typeface="+mn-lt"/>
                <a:ea typeface="+mn-ea"/>
                <a:cs typeface="+mn-cs"/>
                <a:hlinkClick r:id="rId4"/>
              </a:rPr>
              <a:t>CC BY 3.0 </a:t>
            </a:r>
            <a:r>
              <a:rPr lang="fr-CA" sz="1200" b="0" i="0" u="none" strike="noStrike" kern="1200" dirty="0" err="1">
                <a:solidFill>
                  <a:schemeClr val="tx1"/>
                </a:solidFill>
                <a:effectLst/>
                <a:latin typeface="+mn-lt"/>
                <a:ea typeface="+mn-ea"/>
                <a:cs typeface="+mn-cs"/>
                <a:hlinkClick r:id="rId4"/>
              </a:rPr>
              <a:t>br</a:t>
            </a:r>
            <a:endParaRPr lang="fr-CA" sz="1200" b="0" i="0" kern="1200" dirty="0">
              <a:solidFill>
                <a:schemeClr val="tx1"/>
              </a:solidFill>
              <a:effectLst/>
              <a:latin typeface="+mn-lt"/>
              <a:ea typeface="+mn-ea"/>
              <a:cs typeface="+mn-cs"/>
            </a:endParaRPr>
          </a:p>
          <a:p>
            <a:pPr fontAlgn="t"/>
            <a:r>
              <a:rPr lang="fr-CA" sz="1200" b="0" i="0" kern="1200" dirty="0">
                <a:solidFill>
                  <a:schemeClr val="tx1"/>
                </a:solidFill>
                <a:effectLst/>
                <a:latin typeface="+mn-lt"/>
                <a:ea typeface="+mn-ea"/>
                <a:cs typeface="+mn-cs"/>
              </a:rPr>
              <a:t>Fichier : PatriciaHillCollins.jpg</a:t>
            </a:r>
          </a:p>
          <a:p>
            <a:pPr fontAlgn="t"/>
            <a:r>
              <a:rPr lang="fr-CA" sz="1200" b="0" i="0" kern="1200" dirty="0">
                <a:solidFill>
                  <a:schemeClr val="tx1"/>
                </a:solidFill>
                <a:effectLst/>
                <a:latin typeface="+mn-lt"/>
                <a:ea typeface="+mn-ea"/>
                <a:cs typeface="+mn-cs"/>
              </a:rPr>
              <a:t>Créé le 25 juillet 2014</a:t>
            </a:r>
          </a:p>
          <a:p>
            <a:pPr fontAlgn="t"/>
            <a:r>
              <a:rPr lang="fr-CA" sz="1200" b="0" i="0" kern="1200" dirty="0">
                <a:solidFill>
                  <a:schemeClr val="tx1"/>
                </a:solidFill>
                <a:effectLst/>
                <a:latin typeface="+mn-lt"/>
                <a:ea typeface="+mn-ea"/>
                <a:cs typeface="+mn-cs"/>
              </a:rPr>
              <a:t>Mis en ligne le 23 juillet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https://upload.wikimedia.org/wikipedia/commons/thumb/b/b2/PatriciaHillCollins.jpg/500px-PatriciaHillCollins.jpg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155E1C91-097B-A311-CFB2-13F16DE696ED}"/>
              </a:ext>
            </a:extLst>
          </p:cNvPr>
          <p:cNvSpPr>
            <a:spLocks noGrp="1"/>
          </p:cNvSpPr>
          <p:nvPr>
            <p:ph type="sldNum" sz="quarter" idx="5"/>
          </p:nvPr>
        </p:nvSpPr>
        <p:spPr/>
        <p:txBody>
          <a:bodyPr/>
          <a:lstStyle/>
          <a:p>
            <a:fld id="{1518D13F-51CC-B141-ABE5-BC36F8F9216D}" type="slidenum">
              <a:rPr lang="fr-FR" smtClean="0"/>
              <a:t>15</a:t>
            </a:fld>
            <a:endParaRPr lang="fr-FR"/>
          </a:p>
        </p:txBody>
      </p:sp>
    </p:spTree>
    <p:extLst>
      <p:ext uri="{BB962C8B-B14F-4D97-AF65-F5344CB8AC3E}">
        <p14:creationId xmlns:p14="http://schemas.microsoft.com/office/powerpoint/2010/main" val="379428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3B06-C2E2-ECEC-D3F2-F0A373AD27C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AD2ACF6-A037-80CA-E65B-79128F4E74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1363BE-D3B9-D07F-D011-987FC7F293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155E1C91-097B-A311-CFB2-13F16DE696ED}"/>
              </a:ext>
            </a:extLst>
          </p:cNvPr>
          <p:cNvSpPr>
            <a:spLocks noGrp="1"/>
          </p:cNvSpPr>
          <p:nvPr>
            <p:ph type="sldNum" sz="quarter" idx="5"/>
          </p:nvPr>
        </p:nvSpPr>
        <p:spPr/>
        <p:txBody>
          <a:bodyPr/>
          <a:lstStyle/>
          <a:p>
            <a:fld id="{1518D13F-51CC-B141-ABE5-BC36F8F9216D}" type="slidenum">
              <a:rPr lang="fr-FR" smtClean="0"/>
              <a:t>16</a:t>
            </a:fld>
            <a:endParaRPr lang="fr-FR"/>
          </a:p>
        </p:txBody>
      </p:sp>
    </p:spTree>
    <p:extLst>
      <p:ext uri="{BB962C8B-B14F-4D97-AF65-F5344CB8AC3E}">
        <p14:creationId xmlns:p14="http://schemas.microsoft.com/office/powerpoint/2010/main" val="206830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51B6-72EA-428F-B6EB-503F69629BA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AD514B6-1203-C399-1AF4-44FC915EF2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F4AC1F-4A5E-A15B-53D3-087A423BFE51}"/>
              </a:ext>
            </a:extLst>
          </p:cNvPr>
          <p:cNvSpPr>
            <a:spLocks noGrp="1"/>
          </p:cNvSpPr>
          <p:nvPr>
            <p:ph type="body" idx="1"/>
          </p:nvPr>
        </p:nvSpPr>
        <p:spPr/>
        <p:txBody>
          <a:bodyPr/>
          <a:lstStyle/>
          <a:p>
            <a:endParaRPr lang="fr-CA" b="0" i="0" u="none" strike="noStrike" dirty="0">
              <a:effectLst/>
              <a:latin typeface="Roboto" panose="02000000000000000000" pitchFamily="2" charset="0"/>
            </a:endParaRPr>
          </a:p>
        </p:txBody>
      </p:sp>
      <p:sp>
        <p:nvSpPr>
          <p:cNvPr id="4" name="Espace réservé du numéro de diapositive 3">
            <a:extLst>
              <a:ext uri="{FF2B5EF4-FFF2-40B4-BE49-F238E27FC236}">
                <a16:creationId xmlns:a16="http://schemas.microsoft.com/office/drawing/2014/main" id="{6B57129A-0BCF-17C5-499E-7BF97F6B1B39}"/>
              </a:ext>
            </a:extLst>
          </p:cNvPr>
          <p:cNvSpPr>
            <a:spLocks noGrp="1"/>
          </p:cNvSpPr>
          <p:nvPr>
            <p:ph type="sldNum" sz="quarter" idx="5"/>
          </p:nvPr>
        </p:nvSpPr>
        <p:spPr/>
        <p:txBody>
          <a:bodyPr/>
          <a:lstStyle/>
          <a:p>
            <a:fld id="{1518D13F-51CC-B141-ABE5-BC36F8F9216D}" type="slidenum">
              <a:rPr lang="fr-FR" smtClean="0"/>
              <a:t>17</a:t>
            </a:fld>
            <a:endParaRPr lang="fr-FR"/>
          </a:p>
        </p:txBody>
      </p:sp>
    </p:spTree>
    <p:extLst>
      <p:ext uri="{BB962C8B-B14F-4D97-AF65-F5344CB8AC3E}">
        <p14:creationId xmlns:p14="http://schemas.microsoft.com/office/powerpoint/2010/main" val="427682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18</a:t>
            </a:fld>
            <a:endParaRPr lang="fr-FR"/>
          </a:p>
        </p:txBody>
      </p:sp>
    </p:spTree>
    <p:extLst>
      <p:ext uri="{BB962C8B-B14F-4D97-AF65-F5344CB8AC3E}">
        <p14:creationId xmlns:p14="http://schemas.microsoft.com/office/powerpoint/2010/main" val="78584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19</a:t>
            </a:fld>
            <a:endParaRPr lang="fr-FR"/>
          </a:p>
        </p:txBody>
      </p:sp>
    </p:spTree>
    <p:extLst>
      <p:ext uri="{BB962C8B-B14F-4D97-AF65-F5344CB8AC3E}">
        <p14:creationId xmlns:p14="http://schemas.microsoft.com/office/powerpoint/2010/main" val="149417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20</a:t>
            </a:fld>
            <a:endParaRPr lang="fr-FR"/>
          </a:p>
        </p:txBody>
      </p:sp>
    </p:spTree>
    <p:extLst>
      <p:ext uri="{BB962C8B-B14F-4D97-AF65-F5344CB8AC3E}">
        <p14:creationId xmlns:p14="http://schemas.microsoft.com/office/powerpoint/2010/main" val="14008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21CF-59CB-A027-B70D-90E030554E5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32052D5-5D1D-B0C0-F6C7-0A5CA2DB8B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76D841-546D-DA0A-CA49-951BA692BC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47E165A8-609C-6CC8-4502-0B7B10A449D6}"/>
              </a:ext>
            </a:extLst>
          </p:cNvPr>
          <p:cNvSpPr>
            <a:spLocks noGrp="1"/>
          </p:cNvSpPr>
          <p:nvPr>
            <p:ph type="sldNum" sz="quarter" idx="5"/>
          </p:nvPr>
        </p:nvSpPr>
        <p:spPr/>
        <p:txBody>
          <a:bodyPr/>
          <a:lstStyle/>
          <a:p>
            <a:fld id="{1518D13F-51CC-B141-ABE5-BC36F8F9216D}" type="slidenum">
              <a:rPr lang="fr-FR" smtClean="0"/>
              <a:t>3</a:t>
            </a:fld>
            <a:endParaRPr lang="fr-FR"/>
          </a:p>
        </p:txBody>
      </p:sp>
    </p:spTree>
    <p:extLst>
      <p:ext uri="{BB962C8B-B14F-4D97-AF65-F5344CB8AC3E}">
        <p14:creationId xmlns:p14="http://schemas.microsoft.com/office/powerpoint/2010/main" val="132853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21</a:t>
            </a:fld>
            <a:endParaRPr lang="fr-FR"/>
          </a:p>
        </p:txBody>
      </p:sp>
    </p:spTree>
    <p:extLst>
      <p:ext uri="{BB962C8B-B14F-4D97-AF65-F5344CB8AC3E}">
        <p14:creationId xmlns:p14="http://schemas.microsoft.com/office/powerpoint/2010/main" val="2136496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7C44-5257-E524-F9B7-5F427595A84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36E075B-FC85-10A5-8B85-7322E6D2C6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825A9A-4A10-67A9-F391-444A1C4F3D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dirty="0">
              <a:solidFill>
                <a:srgbClr val="202122"/>
              </a:solidFill>
              <a:effectLst/>
              <a:latin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0AA6E63F-A36B-5C52-CC70-433F41A4E471}"/>
              </a:ext>
            </a:extLst>
          </p:cNvPr>
          <p:cNvSpPr>
            <a:spLocks noGrp="1"/>
          </p:cNvSpPr>
          <p:nvPr>
            <p:ph type="sldNum" sz="quarter" idx="5"/>
          </p:nvPr>
        </p:nvSpPr>
        <p:spPr/>
        <p:txBody>
          <a:bodyPr/>
          <a:lstStyle/>
          <a:p>
            <a:fld id="{1518D13F-51CC-B141-ABE5-BC36F8F9216D}" type="slidenum">
              <a:rPr lang="fr-FR" smtClean="0"/>
              <a:t>22</a:t>
            </a:fld>
            <a:endParaRPr lang="fr-FR"/>
          </a:p>
        </p:txBody>
      </p:sp>
    </p:spTree>
    <p:extLst>
      <p:ext uri="{BB962C8B-B14F-4D97-AF65-F5344CB8AC3E}">
        <p14:creationId xmlns:p14="http://schemas.microsoft.com/office/powerpoint/2010/main" val="277698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i="0" u="none" strike="noStrike" dirty="0">
              <a:effectLst/>
              <a:latin typeface="Roboto" panose="02000000000000000000" pitchFamily="2" charset="0"/>
            </a:endParaRPr>
          </a:p>
        </p:txBody>
      </p:sp>
      <p:sp>
        <p:nvSpPr>
          <p:cNvPr id="4" name="Espace réservé du numéro de diapositive 3"/>
          <p:cNvSpPr>
            <a:spLocks noGrp="1"/>
          </p:cNvSpPr>
          <p:nvPr>
            <p:ph type="sldNum" sz="quarter" idx="5"/>
          </p:nvPr>
        </p:nvSpPr>
        <p:spPr/>
        <p:txBody>
          <a:bodyPr/>
          <a:lstStyle/>
          <a:p>
            <a:fld id="{1518D13F-51CC-B141-ABE5-BC36F8F9216D}" type="slidenum">
              <a:rPr lang="fr-FR" smtClean="0"/>
              <a:t>4</a:t>
            </a:fld>
            <a:endParaRPr lang="fr-FR"/>
          </a:p>
        </p:txBody>
      </p:sp>
    </p:spTree>
    <p:extLst>
      <p:ext uri="{BB962C8B-B14F-4D97-AF65-F5344CB8AC3E}">
        <p14:creationId xmlns:p14="http://schemas.microsoft.com/office/powerpoint/2010/main" val="182720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3037-5FBC-6B14-6EE5-6897003A1F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69158D-7C2B-FDE4-2961-1D81E2F2C9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0D8D3-D409-6590-09ED-4FD9E5CB1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DBF4A648-13EF-936C-F95C-2FD4457E62A2}"/>
              </a:ext>
            </a:extLst>
          </p:cNvPr>
          <p:cNvSpPr>
            <a:spLocks noGrp="1"/>
          </p:cNvSpPr>
          <p:nvPr>
            <p:ph type="sldNum" sz="quarter" idx="5"/>
          </p:nvPr>
        </p:nvSpPr>
        <p:spPr/>
        <p:txBody>
          <a:bodyPr/>
          <a:lstStyle/>
          <a:p>
            <a:fld id="{1518D13F-51CC-B141-ABE5-BC36F8F9216D}" type="slidenum">
              <a:rPr lang="fr-FR" smtClean="0"/>
              <a:t>5</a:t>
            </a:fld>
            <a:endParaRPr lang="fr-FR"/>
          </a:p>
        </p:txBody>
      </p:sp>
    </p:spTree>
    <p:extLst>
      <p:ext uri="{BB962C8B-B14F-4D97-AF65-F5344CB8AC3E}">
        <p14:creationId xmlns:p14="http://schemas.microsoft.com/office/powerpoint/2010/main" val="131332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3037-5FBC-6B14-6EE5-6897003A1F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69158D-7C2B-FDE4-2961-1D81E2F2C9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0D8D3-D409-6590-09ED-4FD9E5CB1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DBF4A648-13EF-936C-F95C-2FD4457E62A2}"/>
              </a:ext>
            </a:extLst>
          </p:cNvPr>
          <p:cNvSpPr>
            <a:spLocks noGrp="1"/>
          </p:cNvSpPr>
          <p:nvPr>
            <p:ph type="sldNum" sz="quarter" idx="5"/>
          </p:nvPr>
        </p:nvSpPr>
        <p:spPr/>
        <p:txBody>
          <a:bodyPr/>
          <a:lstStyle/>
          <a:p>
            <a:fld id="{1518D13F-51CC-B141-ABE5-BC36F8F9216D}" type="slidenum">
              <a:rPr lang="fr-FR" smtClean="0"/>
              <a:t>6</a:t>
            </a:fld>
            <a:endParaRPr lang="fr-FR"/>
          </a:p>
        </p:txBody>
      </p:sp>
    </p:spTree>
    <p:extLst>
      <p:ext uri="{BB962C8B-B14F-4D97-AF65-F5344CB8AC3E}">
        <p14:creationId xmlns:p14="http://schemas.microsoft.com/office/powerpoint/2010/main" val="141954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3037-5FBC-6B14-6EE5-6897003A1F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69158D-7C2B-FDE4-2961-1D81E2F2C9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0D8D3-D409-6590-09ED-4FD9E5CB1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DBF4A648-13EF-936C-F95C-2FD4457E62A2}"/>
              </a:ext>
            </a:extLst>
          </p:cNvPr>
          <p:cNvSpPr>
            <a:spLocks noGrp="1"/>
          </p:cNvSpPr>
          <p:nvPr>
            <p:ph type="sldNum" sz="quarter" idx="5"/>
          </p:nvPr>
        </p:nvSpPr>
        <p:spPr/>
        <p:txBody>
          <a:bodyPr/>
          <a:lstStyle/>
          <a:p>
            <a:fld id="{1518D13F-51CC-B141-ABE5-BC36F8F9216D}" type="slidenum">
              <a:rPr lang="fr-FR" smtClean="0"/>
              <a:t>7</a:t>
            </a:fld>
            <a:endParaRPr lang="fr-FR"/>
          </a:p>
        </p:txBody>
      </p:sp>
    </p:spTree>
    <p:extLst>
      <p:ext uri="{BB962C8B-B14F-4D97-AF65-F5344CB8AC3E}">
        <p14:creationId xmlns:p14="http://schemas.microsoft.com/office/powerpoint/2010/main" val="284264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F3037-5FBC-6B14-6EE5-6897003A1F0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E69158D-7C2B-FDE4-2961-1D81E2F2C9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D0D8D3-D409-6590-09ED-4FD9E5CB1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DBF4A648-13EF-936C-F95C-2FD4457E62A2}"/>
              </a:ext>
            </a:extLst>
          </p:cNvPr>
          <p:cNvSpPr>
            <a:spLocks noGrp="1"/>
          </p:cNvSpPr>
          <p:nvPr>
            <p:ph type="sldNum" sz="quarter" idx="5"/>
          </p:nvPr>
        </p:nvSpPr>
        <p:spPr/>
        <p:txBody>
          <a:bodyPr/>
          <a:lstStyle/>
          <a:p>
            <a:fld id="{1518D13F-51CC-B141-ABE5-BC36F8F9216D}" type="slidenum">
              <a:rPr lang="fr-FR" smtClean="0"/>
              <a:t>8</a:t>
            </a:fld>
            <a:endParaRPr lang="fr-FR"/>
          </a:p>
        </p:txBody>
      </p:sp>
    </p:spTree>
    <p:extLst>
      <p:ext uri="{BB962C8B-B14F-4D97-AF65-F5344CB8AC3E}">
        <p14:creationId xmlns:p14="http://schemas.microsoft.com/office/powerpoint/2010/main" val="410609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9</a:t>
            </a:fld>
            <a:endParaRPr lang="fr-FR"/>
          </a:p>
        </p:txBody>
      </p:sp>
    </p:spTree>
    <p:extLst>
      <p:ext uri="{BB962C8B-B14F-4D97-AF65-F5344CB8AC3E}">
        <p14:creationId xmlns:p14="http://schemas.microsoft.com/office/powerpoint/2010/main" val="273322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057E-B2A5-F22E-DFC8-C6C1010EB68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4DAAFC6-AC1E-3101-7D5A-AE5EE9E71B7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4CE236-C8F9-AFC6-CC17-02D81364B4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03990FB-E8C1-9AC5-28E8-4C699B3C472A}"/>
              </a:ext>
            </a:extLst>
          </p:cNvPr>
          <p:cNvSpPr>
            <a:spLocks noGrp="1"/>
          </p:cNvSpPr>
          <p:nvPr>
            <p:ph type="sldNum" sz="quarter" idx="5"/>
          </p:nvPr>
        </p:nvSpPr>
        <p:spPr/>
        <p:txBody>
          <a:bodyPr/>
          <a:lstStyle/>
          <a:p>
            <a:fld id="{1518D13F-51CC-B141-ABE5-BC36F8F9216D}" type="slidenum">
              <a:rPr lang="fr-FR" smtClean="0"/>
              <a:t>10</a:t>
            </a:fld>
            <a:endParaRPr lang="fr-FR"/>
          </a:p>
        </p:txBody>
      </p:sp>
    </p:spTree>
    <p:extLst>
      <p:ext uri="{BB962C8B-B14F-4D97-AF65-F5344CB8AC3E}">
        <p14:creationId xmlns:p14="http://schemas.microsoft.com/office/powerpoint/2010/main" val="366617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e section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F5E30-C8BE-4C41-5C3F-F46711A795CD}"/>
              </a:ext>
            </a:extLst>
          </p:cNvPr>
          <p:cNvSpPr>
            <a:spLocks noGrp="1"/>
          </p:cNvSpPr>
          <p:nvPr>
            <p:ph type="ctrTitle" hasCustomPrompt="1"/>
          </p:nvPr>
        </p:nvSpPr>
        <p:spPr>
          <a:xfrm>
            <a:off x="906379" y="1054988"/>
            <a:ext cx="10379242" cy="2387600"/>
          </a:xfrm>
        </p:spPr>
        <p:txBody>
          <a:bodyPr anchor="b"/>
          <a:lstStyle>
            <a:lvl1pPr algn="ctr">
              <a:defRPr sz="6000"/>
            </a:lvl1pPr>
          </a:lstStyle>
          <a:p>
            <a:r>
              <a:rPr lang="fr-CA" dirty="0"/>
              <a:t>Titre de la section</a:t>
            </a:r>
            <a:endParaRPr lang="fr-FR" dirty="0"/>
          </a:p>
        </p:txBody>
      </p:sp>
      <p:sp>
        <p:nvSpPr>
          <p:cNvPr id="3" name="Sous-titre 2">
            <a:extLst>
              <a:ext uri="{FF2B5EF4-FFF2-40B4-BE49-F238E27FC236}">
                <a16:creationId xmlns:a16="http://schemas.microsoft.com/office/drawing/2014/main" id="{13F0A08D-6BD9-0F24-425D-A20DDF714BA4}"/>
              </a:ext>
            </a:extLst>
          </p:cNvPr>
          <p:cNvSpPr>
            <a:spLocks noGrp="1"/>
          </p:cNvSpPr>
          <p:nvPr>
            <p:ph type="subTitle" idx="1" hasCustomPrompt="1"/>
          </p:nvPr>
        </p:nvSpPr>
        <p:spPr>
          <a:xfrm>
            <a:off x="1524000" y="3915871"/>
            <a:ext cx="9144000" cy="10280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Sous-titre de la section</a:t>
            </a:r>
            <a:endParaRPr lang="fr-FR" dirty="0"/>
          </a:p>
        </p:txBody>
      </p:sp>
    </p:spTree>
    <p:extLst>
      <p:ext uri="{BB962C8B-B14F-4D97-AF65-F5344CB8AC3E}">
        <p14:creationId xmlns:p14="http://schemas.microsoft.com/office/powerpoint/2010/main" val="278103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e gauche + grande image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200464" y="258847"/>
            <a:ext cx="7114737" cy="1325563"/>
          </a:xfrm>
        </p:spPr>
        <p:txBody>
          <a:bodyPr anchor="t"/>
          <a:lstStyle>
            <a:lvl1pPr>
              <a:defRPr>
                <a:solidFill>
                  <a:schemeClr val="tx1"/>
                </a:solidFill>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179444" y="1825624"/>
            <a:ext cx="7114737"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pour une image  4">
            <a:extLst>
              <a:ext uri="{FF2B5EF4-FFF2-40B4-BE49-F238E27FC236}">
                <a16:creationId xmlns:a16="http://schemas.microsoft.com/office/drawing/2014/main" id="{AC0C5139-6510-983C-A3BC-1634D8553497}"/>
              </a:ext>
            </a:extLst>
          </p:cNvPr>
          <p:cNvSpPr>
            <a:spLocks noGrp="1"/>
          </p:cNvSpPr>
          <p:nvPr>
            <p:ph type="pic" sz="quarter" idx="10"/>
          </p:nvPr>
        </p:nvSpPr>
        <p:spPr>
          <a:xfrm>
            <a:off x="7788166" y="0"/>
            <a:ext cx="4403834" cy="6857999"/>
          </a:xfrm>
        </p:spPr>
        <p:txBody>
          <a:bodyPr/>
          <a:lstStyle/>
          <a:p>
            <a:endParaRPr lang="fr-FR"/>
          </a:p>
        </p:txBody>
      </p:sp>
    </p:spTree>
    <p:extLst>
      <p:ext uri="{BB962C8B-B14F-4D97-AF65-F5344CB8AC3E}">
        <p14:creationId xmlns:p14="http://schemas.microsoft.com/office/powerpoint/2010/main" val="159201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nde image gauche + texte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4740167" y="258847"/>
            <a:ext cx="7114737" cy="1325563"/>
          </a:xfrm>
        </p:spPr>
        <p:txBody>
          <a:bodyPr anchor="t"/>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4729658" y="1825624"/>
            <a:ext cx="7114737" cy="4772025"/>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pour une image  4">
            <a:extLst>
              <a:ext uri="{FF2B5EF4-FFF2-40B4-BE49-F238E27FC236}">
                <a16:creationId xmlns:a16="http://schemas.microsoft.com/office/drawing/2014/main" id="{AC0C5139-6510-983C-A3BC-1634D8553497}"/>
              </a:ext>
            </a:extLst>
          </p:cNvPr>
          <p:cNvSpPr>
            <a:spLocks noGrp="1"/>
          </p:cNvSpPr>
          <p:nvPr>
            <p:ph type="pic" sz="quarter" idx="10"/>
          </p:nvPr>
        </p:nvSpPr>
        <p:spPr>
          <a:xfrm>
            <a:off x="0" y="0"/>
            <a:ext cx="4403834" cy="6857999"/>
          </a:xfrm>
        </p:spPr>
        <p:txBody>
          <a:bodyPr/>
          <a:lstStyle/>
          <a:p>
            <a:endParaRPr lang="fr-FR"/>
          </a:p>
        </p:txBody>
      </p:sp>
    </p:spTree>
    <p:extLst>
      <p:ext uri="{BB962C8B-B14F-4D97-AF65-F5344CB8AC3E}">
        <p14:creationId xmlns:p14="http://schemas.microsoft.com/office/powerpoint/2010/main" val="21941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ande image gauche + texte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4750678" y="258847"/>
            <a:ext cx="7114737" cy="1325563"/>
          </a:xfrm>
        </p:spPr>
        <p:txBody>
          <a:bodyPr anchor="t"/>
          <a:lstStyle>
            <a:lvl1pPr>
              <a:defRPr>
                <a:solidFill>
                  <a:schemeClr val="tx1"/>
                </a:solidFill>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4729658" y="1825624"/>
            <a:ext cx="7114737"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pour une image  4">
            <a:extLst>
              <a:ext uri="{FF2B5EF4-FFF2-40B4-BE49-F238E27FC236}">
                <a16:creationId xmlns:a16="http://schemas.microsoft.com/office/drawing/2014/main" id="{AC0C5139-6510-983C-A3BC-1634D8553497}"/>
              </a:ext>
            </a:extLst>
          </p:cNvPr>
          <p:cNvSpPr>
            <a:spLocks noGrp="1"/>
          </p:cNvSpPr>
          <p:nvPr>
            <p:ph type="pic" sz="quarter" idx="10"/>
          </p:nvPr>
        </p:nvSpPr>
        <p:spPr>
          <a:xfrm>
            <a:off x="0" y="0"/>
            <a:ext cx="4403834" cy="6857999"/>
          </a:xfrm>
        </p:spPr>
        <p:txBody>
          <a:bodyPr/>
          <a:lstStyle/>
          <a:p>
            <a:endParaRPr lang="fr-FR"/>
          </a:p>
        </p:txBody>
      </p:sp>
    </p:spTree>
    <p:extLst>
      <p:ext uri="{BB962C8B-B14F-4D97-AF65-F5344CB8AC3E}">
        <p14:creationId xmlns:p14="http://schemas.microsoft.com/office/powerpoint/2010/main" val="292977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de section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F5E30-C8BE-4C41-5C3F-F46711A795CD}"/>
              </a:ext>
            </a:extLst>
          </p:cNvPr>
          <p:cNvSpPr>
            <a:spLocks noGrp="1"/>
          </p:cNvSpPr>
          <p:nvPr>
            <p:ph type="ctrTitle" hasCustomPrompt="1"/>
          </p:nvPr>
        </p:nvSpPr>
        <p:spPr>
          <a:xfrm>
            <a:off x="906379" y="1054988"/>
            <a:ext cx="10379242" cy="2387600"/>
          </a:xfrm>
        </p:spPr>
        <p:txBody>
          <a:bodyPr anchor="b"/>
          <a:lstStyle>
            <a:lvl1pPr algn="ctr">
              <a:defRPr sz="6000">
                <a:solidFill>
                  <a:schemeClr val="tx1"/>
                </a:solidFill>
              </a:defRPr>
            </a:lvl1pPr>
          </a:lstStyle>
          <a:p>
            <a:r>
              <a:rPr lang="fr-CA" dirty="0"/>
              <a:t>Titre de la section</a:t>
            </a:r>
            <a:endParaRPr lang="fr-FR" dirty="0"/>
          </a:p>
        </p:txBody>
      </p:sp>
      <p:sp>
        <p:nvSpPr>
          <p:cNvPr id="3" name="Sous-titre 2">
            <a:extLst>
              <a:ext uri="{FF2B5EF4-FFF2-40B4-BE49-F238E27FC236}">
                <a16:creationId xmlns:a16="http://schemas.microsoft.com/office/drawing/2014/main" id="{13F0A08D-6BD9-0F24-425D-A20DDF714BA4}"/>
              </a:ext>
            </a:extLst>
          </p:cNvPr>
          <p:cNvSpPr>
            <a:spLocks noGrp="1"/>
          </p:cNvSpPr>
          <p:nvPr>
            <p:ph type="subTitle" idx="1" hasCustomPrompt="1"/>
          </p:nvPr>
        </p:nvSpPr>
        <p:spPr>
          <a:xfrm>
            <a:off x="1524000" y="3915871"/>
            <a:ext cx="9144000" cy="1028097"/>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Sous-titre de la section</a:t>
            </a:r>
            <a:endParaRPr lang="fr-FR" dirty="0"/>
          </a:p>
        </p:txBody>
      </p:sp>
    </p:spTree>
    <p:extLst>
      <p:ext uri="{BB962C8B-B14F-4D97-AF65-F5344CB8AC3E}">
        <p14:creationId xmlns:p14="http://schemas.microsoft.com/office/powerpoint/2010/main" val="236734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e seulement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p:txBody>
          <a:bodyPr anchor="t"/>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66474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exte seulement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p:txBody>
          <a:bodyPr anchor="t"/>
          <a:lstStyle>
            <a:lvl1pPr>
              <a:defRPr>
                <a:solidFill>
                  <a:schemeClr val="tx1"/>
                </a:solidFill>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80182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 titre de côté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263524" y="258847"/>
            <a:ext cx="3677855" cy="6338802"/>
          </a:xfrm>
        </p:spPr>
        <p:txBody>
          <a:bodyPr anchor="ctr"/>
          <a:lstStyle>
            <a:lvl1pPr algn="r">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4645571" y="260350"/>
            <a:ext cx="7282903" cy="6337299"/>
          </a:xfrm>
        </p:spPr>
        <p:txBody>
          <a:bodyPr anchor="ct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042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ext - titre de côté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263524" y="258847"/>
            <a:ext cx="3677855" cy="6338802"/>
          </a:xfrm>
        </p:spPr>
        <p:txBody>
          <a:bodyPr anchor="ctr"/>
          <a:lstStyle>
            <a:lvl1pPr algn="r">
              <a:defRPr>
                <a:solidFill>
                  <a:schemeClr val="tx1"/>
                </a:solidFill>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4645571" y="260350"/>
            <a:ext cx="7282903" cy="633729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51786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 Petite image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p:txBody>
          <a:bodyPr anchor="t"/>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179445" y="1825624"/>
            <a:ext cx="7135758" cy="4772025"/>
          </a:xfrm>
        </p:spPr>
        <p:txBody>
          <a:bodyPr anchor="ct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pour une image  4">
            <a:extLst>
              <a:ext uri="{FF2B5EF4-FFF2-40B4-BE49-F238E27FC236}">
                <a16:creationId xmlns:a16="http://schemas.microsoft.com/office/drawing/2014/main" id="{4D7FEC02-5F8F-DD41-7DD2-093DE870F5D0}"/>
              </a:ext>
            </a:extLst>
          </p:cNvPr>
          <p:cNvSpPr>
            <a:spLocks noGrp="1"/>
          </p:cNvSpPr>
          <p:nvPr>
            <p:ph type="pic" sz="quarter" idx="10"/>
          </p:nvPr>
        </p:nvSpPr>
        <p:spPr>
          <a:xfrm>
            <a:off x="7788166" y="1825624"/>
            <a:ext cx="4140309" cy="4772025"/>
          </a:xfrm>
        </p:spPr>
        <p:txBody>
          <a:bodyPr/>
          <a:lstStyle/>
          <a:p>
            <a:endParaRPr lang="fr-FR"/>
          </a:p>
        </p:txBody>
      </p:sp>
    </p:spTree>
    <p:extLst>
      <p:ext uri="{BB962C8B-B14F-4D97-AF65-F5344CB8AC3E}">
        <p14:creationId xmlns:p14="http://schemas.microsoft.com/office/powerpoint/2010/main" val="18682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e + Petite image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p:txBody>
          <a:bodyPr anchor="t"/>
          <a:lstStyle>
            <a:lvl1pPr>
              <a:defRPr>
                <a:solidFill>
                  <a:schemeClr val="tx1"/>
                </a:solidFill>
              </a:defRPr>
            </a:lvl1pPr>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158423" y="1825624"/>
            <a:ext cx="7135758" cy="47720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pour une image  4">
            <a:extLst>
              <a:ext uri="{FF2B5EF4-FFF2-40B4-BE49-F238E27FC236}">
                <a16:creationId xmlns:a16="http://schemas.microsoft.com/office/drawing/2014/main" id="{4D7FEC02-5F8F-DD41-7DD2-093DE870F5D0}"/>
              </a:ext>
            </a:extLst>
          </p:cNvPr>
          <p:cNvSpPr>
            <a:spLocks noGrp="1"/>
          </p:cNvSpPr>
          <p:nvPr>
            <p:ph type="pic" sz="quarter" idx="10"/>
          </p:nvPr>
        </p:nvSpPr>
        <p:spPr>
          <a:xfrm>
            <a:off x="7788166" y="1825624"/>
            <a:ext cx="4140309" cy="4772025"/>
          </a:xfrm>
        </p:spPr>
        <p:txBody>
          <a:bodyPr/>
          <a:lstStyle/>
          <a:p>
            <a:endParaRPr lang="fr-FR"/>
          </a:p>
        </p:txBody>
      </p:sp>
    </p:spTree>
    <p:extLst>
      <p:ext uri="{BB962C8B-B14F-4D97-AF65-F5344CB8AC3E}">
        <p14:creationId xmlns:p14="http://schemas.microsoft.com/office/powerpoint/2010/main" val="251869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auche + grande image - noi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45A54-DFB9-0B12-6A9C-7AD1A937258B}"/>
              </a:ext>
            </a:extLst>
          </p:cNvPr>
          <p:cNvSpPr>
            <a:spLocks noGrp="1"/>
          </p:cNvSpPr>
          <p:nvPr>
            <p:ph type="title" hasCustomPrompt="1"/>
          </p:nvPr>
        </p:nvSpPr>
        <p:spPr>
          <a:xfrm>
            <a:off x="200464" y="258847"/>
            <a:ext cx="7114737" cy="1325563"/>
          </a:xfrm>
        </p:spPr>
        <p:txBody>
          <a:bodyPr anchor="t"/>
          <a:lstStyle/>
          <a:p>
            <a:r>
              <a:rPr lang="fr-CA" dirty="0"/>
              <a:t>Titre de la diapositive</a:t>
            </a:r>
            <a:endParaRPr lang="fr-FR" dirty="0"/>
          </a:p>
        </p:txBody>
      </p:sp>
      <p:sp>
        <p:nvSpPr>
          <p:cNvPr id="3" name="Espace réservé du contenu 2">
            <a:extLst>
              <a:ext uri="{FF2B5EF4-FFF2-40B4-BE49-F238E27FC236}">
                <a16:creationId xmlns:a16="http://schemas.microsoft.com/office/drawing/2014/main" id="{D43F96BF-970E-FA01-BB3C-626B259CD186}"/>
              </a:ext>
            </a:extLst>
          </p:cNvPr>
          <p:cNvSpPr>
            <a:spLocks noGrp="1"/>
          </p:cNvSpPr>
          <p:nvPr>
            <p:ph idx="1"/>
          </p:nvPr>
        </p:nvSpPr>
        <p:spPr>
          <a:xfrm>
            <a:off x="168933" y="1825624"/>
            <a:ext cx="7114737" cy="4772025"/>
          </a:xfr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pour une image  4">
            <a:extLst>
              <a:ext uri="{FF2B5EF4-FFF2-40B4-BE49-F238E27FC236}">
                <a16:creationId xmlns:a16="http://schemas.microsoft.com/office/drawing/2014/main" id="{AC0C5139-6510-983C-A3BC-1634D8553497}"/>
              </a:ext>
            </a:extLst>
          </p:cNvPr>
          <p:cNvSpPr>
            <a:spLocks noGrp="1"/>
          </p:cNvSpPr>
          <p:nvPr>
            <p:ph type="pic" sz="quarter" idx="10"/>
          </p:nvPr>
        </p:nvSpPr>
        <p:spPr>
          <a:xfrm>
            <a:off x="7788166" y="0"/>
            <a:ext cx="4403834" cy="6857999"/>
          </a:xfrm>
        </p:spPr>
        <p:txBody>
          <a:bodyPr/>
          <a:lstStyle/>
          <a:p>
            <a:endParaRPr lang="fr-FR"/>
          </a:p>
        </p:txBody>
      </p:sp>
    </p:spTree>
    <p:extLst>
      <p:ext uri="{BB962C8B-B14F-4D97-AF65-F5344CB8AC3E}">
        <p14:creationId xmlns:p14="http://schemas.microsoft.com/office/powerpoint/2010/main" val="299369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919AA4-2DE0-73C1-DE5C-776AA37BF9BA}"/>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a:extLst>
              <a:ext uri="{FF2B5EF4-FFF2-40B4-BE49-F238E27FC236}">
                <a16:creationId xmlns:a16="http://schemas.microsoft.com/office/drawing/2014/main" id="{CECBC18E-E7BD-8ED1-6A19-7FF05A4F891F}"/>
              </a:ext>
            </a:extLst>
          </p:cNvPr>
          <p:cNvSpPr>
            <a:spLocks noGrp="1"/>
          </p:cNvSpPr>
          <p:nvPr>
            <p:ph type="title"/>
          </p:nvPr>
        </p:nvSpPr>
        <p:spPr>
          <a:xfrm>
            <a:off x="189955" y="258847"/>
            <a:ext cx="11664950" cy="1325563"/>
          </a:xfrm>
          <a:prstGeom prst="rect">
            <a:avLst/>
          </a:prstGeom>
        </p:spPr>
        <p:txBody>
          <a:bodyPr vert="horz" lIns="91440" tIns="45720" rIns="91440" bIns="45720" rtlCol="0" anchor="t">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3591175C-92D3-AE0B-36A2-2EE94A7E7FD7}"/>
              </a:ext>
            </a:extLst>
          </p:cNvPr>
          <p:cNvSpPr>
            <a:spLocks noGrp="1"/>
          </p:cNvSpPr>
          <p:nvPr>
            <p:ph type="body" idx="1"/>
          </p:nvPr>
        </p:nvSpPr>
        <p:spPr>
          <a:xfrm>
            <a:off x="179445" y="1825624"/>
            <a:ext cx="11664950" cy="4772025"/>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7384931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6" r:id="rId4"/>
    <p:sldLayoutId id="2147483668" r:id="rId5"/>
    <p:sldLayoutId id="2147483669" r:id="rId6"/>
    <p:sldLayoutId id="2147483665" r:id="rId7"/>
    <p:sldLayoutId id="2147483667" r:id="rId8"/>
    <p:sldLayoutId id="2147483661" r:id="rId9"/>
    <p:sldLayoutId id="2147483663" r:id="rId10"/>
    <p:sldLayoutId id="2147483662" r:id="rId11"/>
    <p:sldLayoutId id="2147483664" r:id="rId12"/>
  </p:sldLayoutIdLst>
  <p:txStyles>
    <p:titleStyle>
      <a:lvl1pPr algn="l" defTabSz="914400" rtl="0" eaLnBrk="1" latinLnBrk="0" hangingPunct="1">
        <a:lnSpc>
          <a:spcPct val="100000"/>
        </a:lnSpc>
        <a:spcBef>
          <a:spcPct val="0"/>
        </a:spcBef>
        <a:buNone/>
        <a:defRPr sz="4400" kern="1200">
          <a:solidFill>
            <a:schemeClr val="bg1"/>
          </a:solidFill>
          <a:latin typeface="Volkhov" panose="02000503000000020004"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7514" userDrawn="1">
          <p15:clr>
            <a:srgbClr val="F26B43"/>
          </p15:clr>
        </p15:guide>
        <p15:guide id="3" orient="horz" pos="4156" userDrawn="1">
          <p15:clr>
            <a:srgbClr val="F26B43"/>
          </p15:clr>
        </p15:guide>
        <p15:guide id="4" pos="1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magazines/march-2021/la-liberte-universitaire-a-lepreuve-de-la-diversi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History_of_slave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reativecommons.org/licenses/by/3.0/" TargetMode="External"/><Relationship Id="rId4" Type="http://schemas.openxmlformats.org/officeDocument/2006/relationships/hyperlink" Target="https://www.flickr.com/photos/romitagirl67/1441533078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www.ilamagazine.com/2022/05/03/afrofeminisme-definition-histoire-et-enjeux-au-21eme-siec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www.ilamagazine.com/2022/05/03/afrofeminisme-definition-histoire-et-enjeux-au-21eme-siecl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www.joannerollier.com/2015/05/01/l-unit%C3%A9-dans-la-diversit%C3%A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www.ritimo.org/La-Fabrica-de-la-Ausencia-feminismo-decolonial-y-negrofobi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www.ritimo.org/La-Fabrica-de-la-Ausencia-feminismo-decolonial-y-negrofobi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orderlands/La_Frontera:_The_New_Mesti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echoslaiques.info/une-nouvelle-vague-feministe-en-quete-dun-destin-imprevu-du-mon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orderlands/La_Frontera:_The_New_Mestiz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zenflo.org/sagesse-femmes-innues-cote-nord-du-quebe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s://www.konde.co/2022/12/edisi-khusus-feminisme-feminisme-psikoanalisis-memahami-psikis-untuk-mengubah-penindasan-perempu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fr.wikipedia.org/wiki/Colonialisme"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researchoutreach.org/articles/gendered-digital-divides-enhancing-inclusivity/"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open.maricopa.edu/culturepsychology/part/culture-and-cogni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creativecommons.org/licenses/by-nc-nd/3.0/" TargetMode="External"/><Relationship Id="rId5" Type="http://schemas.openxmlformats.org/officeDocument/2006/relationships/hyperlink" Target="https://researchoutreach.org/articles/gendered-digital-divides-enhancing-inclusivity/" TargetMode="Externa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fr.wikisource.org/wiki/Le_Tour_de_la_France_par_deux_enfants/076" TargetMode="Externa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creativecommons.org/licenses/by-nd/3.0/" TargetMode="External"/><Relationship Id="rId5" Type="http://schemas.openxmlformats.org/officeDocument/2006/relationships/hyperlink" Target="https://policyoptions.irpp.org/magazines/march-2020/femmes-noires-et-violence-sexuelle-visibilite-et-stigmatisation/" TargetMode="Externa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apfvalblog.blogspot.com/2013/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CCD3D69-E4EA-5831-D7BD-8C69DC6B747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6344"/>
            <a:ext cx="12181489" cy="6839398"/>
          </a:xfrm>
          <a:prstGeom prst="rect">
            <a:avLst/>
          </a:prstGeom>
        </p:spPr>
      </p:pic>
      <p:sp>
        <p:nvSpPr>
          <p:cNvPr id="2" name="Rectangle 1">
            <a:extLst>
              <a:ext uri="{FF2B5EF4-FFF2-40B4-BE49-F238E27FC236}">
                <a16:creationId xmlns:a16="http://schemas.microsoft.com/office/drawing/2014/main" id="{22964A53-F575-7E85-97B6-777FA131697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69440" y="3200401"/>
            <a:ext cx="9560559" cy="13512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012E7AD-34DC-B861-79AD-176722F6D5D4}"/>
              </a:ext>
            </a:extLst>
          </p:cNvPr>
          <p:cNvSpPr txBox="1">
            <a:spLocks noGrp="1"/>
          </p:cNvSpPr>
          <p:nvPr>
            <p:ph type="title" idx="4294967295"/>
          </p:nvPr>
        </p:nvSpPr>
        <p:spPr>
          <a:xfrm>
            <a:off x="2055771" y="3730240"/>
            <a:ext cx="9239289" cy="7005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4400" kern="1200">
                <a:solidFill>
                  <a:schemeClr val="bg1"/>
                </a:solidFill>
                <a:latin typeface="Volkhov" panose="02000503000000020004"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a:ln>
                  <a:noFill/>
                </a:ln>
                <a:solidFill>
                  <a:schemeClr val="bg1"/>
                </a:solidFill>
                <a:effectLst/>
                <a:uLnTx/>
                <a:uFillTx/>
                <a:latin typeface="Volkhov" panose="02000503000000020004" pitchFamily="2" charset="0"/>
                <a:ea typeface="Roboto" panose="02000000000000000000" pitchFamily="2" charset="0"/>
                <a:cs typeface="Roboto" panose="02000000000000000000" pitchFamily="2" charset="0"/>
              </a:rPr>
              <a:t>Perspectives féministes </a:t>
            </a:r>
            <a:r>
              <a:rPr kumimoji="0" lang="fr-FR" sz="4000" b="0" i="0" u="none" strike="noStrike" kern="1200" cap="none" spc="0" normalizeH="0" baseline="0" noProof="0" dirty="0" err="1">
                <a:ln>
                  <a:noFill/>
                </a:ln>
                <a:solidFill>
                  <a:schemeClr val="bg1"/>
                </a:solidFill>
                <a:effectLst/>
                <a:uLnTx/>
                <a:uFillTx/>
                <a:latin typeface="Volkhov" panose="02000503000000020004" pitchFamily="2" charset="0"/>
                <a:ea typeface="Roboto" panose="02000000000000000000" pitchFamily="2" charset="0"/>
                <a:cs typeface="Roboto" panose="02000000000000000000" pitchFamily="2" charset="0"/>
              </a:rPr>
              <a:t>décoloniales</a:t>
            </a:r>
            <a:endParaRPr kumimoji="0" lang="fr-FR" sz="4000" b="0" i="0" u="none" strike="noStrike" kern="1200" cap="none" spc="0" normalizeH="0" baseline="0" noProof="0" dirty="0">
              <a:ln>
                <a:noFill/>
              </a:ln>
              <a:solidFill>
                <a:schemeClr val="bg1"/>
              </a:solidFill>
              <a:effectLst/>
              <a:uLnTx/>
              <a:uFillTx/>
              <a:latin typeface="Volkhov" panose="02000503000000020004" pitchFamily="2" charset="0"/>
              <a:ea typeface="Roboto" panose="02000000000000000000" pitchFamily="2" charset="0"/>
              <a:cs typeface="Roboto" panose="02000000000000000000" pitchFamily="2" charset="0"/>
            </a:endParaRPr>
          </a:p>
        </p:txBody>
      </p:sp>
      <p:sp>
        <p:nvSpPr>
          <p:cNvPr id="6" name="Sous-titre 2">
            <a:extLst>
              <a:ext uri="{FF2B5EF4-FFF2-40B4-BE49-F238E27FC236}">
                <a16:creationId xmlns:a16="http://schemas.microsoft.com/office/drawing/2014/main" id="{051A7FAC-BAB2-A090-C992-63BA885CB903}"/>
              </a:ext>
            </a:extLst>
          </p:cNvPr>
          <p:cNvSpPr txBox="1">
            <a:spLocks/>
          </p:cNvSpPr>
          <p:nvPr/>
        </p:nvSpPr>
        <p:spPr>
          <a:xfrm>
            <a:off x="5999815" y="3326403"/>
            <a:ext cx="1330883" cy="3559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4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20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8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dirty="0">
                <a:latin typeface="Volkhov" panose="02000503000000020004" pitchFamily="2" charset="0"/>
              </a:rPr>
              <a:t>MODULE 8</a:t>
            </a:r>
          </a:p>
        </p:txBody>
      </p:sp>
    </p:spTree>
    <p:extLst>
      <p:ext uri="{BB962C8B-B14F-4D97-AF65-F5344CB8AC3E}">
        <p14:creationId xmlns:p14="http://schemas.microsoft.com/office/powerpoint/2010/main" val="203422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B499CE27-5B54-45DF-1D5F-837532184456}"/>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935" t="-1" r="220" b="-1"/>
          <a:stretch>
            <a:fillRect/>
          </a:stretch>
        </p:blipFill>
        <p:spPr>
          <a:xfrm>
            <a:off x="7199433" y="10"/>
            <a:ext cx="4967235" cy="6857990"/>
          </a:xfrm>
          <a:prstGeom prst="rect">
            <a:avLst/>
          </a:prstGeom>
        </p:spPr>
      </p:pic>
      <p:sp>
        <p:nvSpPr>
          <p:cNvPr id="10" name="ZoneTexte 9">
            <a:extLst>
              <a:ext uri="{FF2B5EF4-FFF2-40B4-BE49-F238E27FC236}">
                <a16:creationId xmlns:a16="http://schemas.microsoft.com/office/drawing/2014/main" id="{54B4DAD2-E46A-CAA9-7B7E-68635A44658A}"/>
              </a:ext>
            </a:extLst>
          </p:cNvPr>
          <p:cNvSpPr txBox="1"/>
          <p:nvPr/>
        </p:nvSpPr>
        <p:spPr>
          <a:xfrm>
            <a:off x="9426499" y="6657945"/>
            <a:ext cx="2765501"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policyoptions.irpp.org/magazines/march-2021/la-liberte-universitaire-a-lepreuve-de-la-diversite/">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4" y="3205425"/>
            <a:ext cx="6455036" cy="2361362"/>
          </a:xfrm>
        </p:spPr>
        <p:txBody>
          <a:bodyPr>
            <a:normAutofit/>
          </a:bodyPr>
          <a:lstStyle/>
          <a:p>
            <a:pPr marL="0" indent="0">
              <a:buNone/>
            </a:pPr>
            <a:r>
              <a:rPr lang="fr-CA" dirty="0">
                <a:solidFill>
                  <a:srgbClr val="FFFFFF"/>
                </a:solidFill>
              </a:rPr>
              <a:t>Nie la pluralité des savoirs et des expériences des femmes.</a:t>
            </a:r>
          </a:p>
          <a:p>
            <a:pPr marL="0" indent="0">
              <a:buNone/>
            </a:pPr>
            <a:r>
              <a:rPr lang="fr-CA" dirty="0">
                <a:solidFill>
                  <a:srgbClr val="FFFFFF"/>
                </a:solidFill>
              </a:rPr>
              <a:t>Efface les rapports de domination </a:t>
            </a:r>
            <a:br>
              <a:rPr lang="fr-CA" dirty="0">
                <a:solidFill>
                  <a:srgbClr val="FFFFFF"/>
                </a:solidFill>
              </a:rPr>
            </a:br>
            <a:r>
              <a:rPr lang="fr-CA" dirty="0">
                <a:solidFill>
                  <a:srgbClr val="FFFFFF"/>
                </a:solidFill>
              </a:rPr>
              <a:t>qui existent entre les femmes.</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2964822"/>
            <a:ext cx="53434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1450986"/>
            <a:ext cx="6998968" cy="1351277"/>
          </a:xfrm>
        </p:spPr>
        <p:txBody>
          <a:bodyPr>
            <a:normAutofit/>
          </a:bodyPr>
          <a:lstStyle/>
          <a:p>
            <a:r>
              <a:rPr lang="fr-CA" dirty="0">
                <a:solidFill>
                  <a:srgbClr val="FFFFFF"/>
                </a:solidFill>
              </a:rPr>
              <a:t>Féminisme blanc occidental</a:t>
            </a:r>
            <a:endParaRPr lang="fr-FR" dirty="0"/>
          </a:p>
        </p:txBody>
      </p:sp>
    </p:spTree>
    <p:extLst>
      <p:ext uri="{BB962C8B-B14F-4D97-AF65-F5344CB8AC3E}">
        <p14:creationId xmlns:p14="http://schemas.microsoft.com/office/powerpoint/2010/main" val="56934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D0657D8-49BF-B05D-E4B4-8757D983B7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391" r="23013"/>
          <a:stretch>
            <a:fillRect/>
          </a:stretch>
        </p:blipFill>
        <p:spPr>
          <a:xfrm>
            <a:off x="7199432" y="10"/>
            <a:ext cx="4992567" cy="6857990"/>
          </a:xfrm>
          <a:prstGeom prst="rect">
            <a:avLst/>
          </a:prstGeom>
        </p:spPr>
      </p:pic>
      <p:sp>
        <p:nvSpPr>
          <p:cNvPr id="6" name="ZoneTexte 5">
            <a:extLst>
              <a:ext uri="{FF2B5EF4-FFF2-40B4-BE49-F238E27FC236}">
                <a16:creationId xmlns:a16="http://schemas.microsoft.com/office/drawing/2014/main" id="{CB83913B-42F9-503D-2017-274706FD31A5}"/>
              </a:ext>
            </a:extLst>
          </p:cNvPr>
          <p:cNvSpPr txBox="1"/>
          <p:nvPr/>
        </p:nvSpPr>
        <p:spPr>
          <a:xfrm>
            <a:off x="9447337" y="6657945"/>
            <a:ext cx="2744661"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en.wikipedia.org/wiki/History_of_slavery">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4" y="2058164"/>
            <a:ext cx="6455036" cy="4539481"/>
          </a:xfrm>
        </p:spPr>
        <p:txBody>
          <a:bodyPr>
            <a:normAutofit lnSpcReduction="10000"/>
          </a:bodyPr>
          <a:lstStyle/>
          <a:p>
            <a:pPr marL="0" indent="0">
              <a:buNone/>
            </a:pPr>
            <a:r>
              <a:rPr lang="fr-CA" dirty="0">
                <a:solidFill>
                  <a:srgbClr val="FFFFFF"/>
                </a:solidFill>
              </a:rPr>
              <a:t>L’esclavagisme et le colonialisme ont racisé le patriarcat : des lois et des normes ont fait de l’homme blanc le bon patriarche, libéral et moderne, « prêt à partager ses privilèges avec ″la″ femme blanche » (Françoise Vergès). </a:t>
            </a:r>
          </a:p>
          <a:p>
            <a:pPr marL="0" indent="0">
              <a:buNone/>
            </a:pPr>
            <a:r>
              <a:rPr lang="fr-CA" dirty="0">
                <a:solidFill>
                  <a:srgbClr val="FFFFFF"/>
                </a:solidFill>
              </a:rPr>
              <a:t>La différence de sexe construite en Occident a servi de base aux savoirs racistes (Elsa </a:t>
            </a:r>
            <a:r>
              <a:rPr lang="fr-CA" dirty="0" err="1">
                <a:solidFill>
                  <a:srgbClr val="FFFFFF"/>
                </a:solidFill>
              </a:rPr>
              <a:t>Dorlin</a:t>
            </a:r>
            <a:r>
              <a:rPr lang="fr-CA" dirty="0">
                <a:solidFill>
                  <a:srgbClr val="FFFFFF"/>
                </a:solidFill>
              </a:rPr>
              <a:t>).</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774186"/>
            <a:ext cx="53434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353449"/>
            <a:ext cx="6998968" cy="1351277"/>
          </a:xfrm>
        </p:spPr>
        <p:txBody>
          <a:bodyPr>
            <a:normAutofit fontScale="90000"/>
          </a:bodyPr>
          <a:lstStyle/>
          <a:p>
            <a:r>
              <a:rPr lang="fr-CA" dirty="0">
                <a:solidFill>
                  <a:srgbClr val="FFFFFF"/>
                </a:solidFill>
              </a:rPr>
              <a:t>Imbrication du genre</a:t>
            </a:r>
            <a:br>
              <a:rPr lang="fr-CA" dirty="0">
                <a:solidFill>
                  <a:srgbClr val="FFFFFF"/>
                </a:solidFill>
              </a:rPr>
            </a:br>
            <a:r>
              <a:rPr lang="fr-CA" dirty="0">
                <a:solidFill>
                  <a:srgbClr val="FFFFFF"/>
                </a:solidFill>
              </a:rPr>
              <a:t>et de la race</a:t>
            </a:r>
            <a:endParaRPr lang="fr-FR" dirty="0"/>
          </a:p>
        </p:txBody>
      </p:sp>
    </p:spTree>
    <p:extLst>
      <p:ext uri="{BB962C8B-B14F-4D97-AF65-F5344CB8AC3E}">
        <p14:creationId xmlns:p14="http://schemas.microsoft.com/office/powerpoint/2010/main" val="27929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11" name="Image 10">
            <a:extLst>
              <a:ext uri="{FF2B5EF4-FFF2-40B4-BE49-F238E27FC236}">
                <a16:creationId xmlns:a16="http://schemas.microsoft.com/office/drawing/2014/main" id="{FC73546F-FFB3-B9C8-7221-4BAE6E0E71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1400"/>
          <a:stretch>
            <a:fillRect/>
          </a:stretch>
        </p:blipFill>
        <p:spPr>
          <a:xfrm>
            <a:off x="7199431" y="10"/>
            <a:ext cx="4992569" cy="6857990"/>
          </a:xfrm>
          <a:prstGeom prst="rect">
            <a:avLst/>
          </a:prstGeom>
          <a:effectLst/>
        </p:spPr>
      </p:pic>
      <p:sp>
        <p:nvSpPr>
          <p:cNvPr id="12" name="ZoneTexte 11">
            <a:extLst>
              <a:ext uri="{FF2B5EF4-FFF2-40B4-BE49-F238E27FC236}">
                <a16:creationId xmlns:a16="http://schemas.microsoft.com/office/drawing/2014/main" id="{99C6AE12-9C0B-D94B-3B2A-0297DC971695}"/>
              </a:ext>
            </a:extLst>
          </p:cNvPr>
          <p:cNvSpPr txBox="1"/>
          <p:nvPr/>
        </p:nvSpPr>
        <p:spPr>
          <a:xfrm>
            <a:off x="9581990" y="6657945"/>
            <a:ext cx="2610010"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www.flickr.com/photos/romitagirl67/14415330782/">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4" y="1907439"/>
            <a:ext cx="6794112" cy="4704378"/>
          </a:xfrm>
        </p:spPr>
        <p:txBody>
          <a:bodyPr>
            <a:normAutofit fontScale="77500" lnSpcReduction="20000"/>
          </a:bodyPr>
          <a:lstStyle/>
          <a:p>
            <a:pPr marL="0" indent="0">
              <a:buNone/>
            </a:pPr>
            <a:r>
              <a:rPr lang="fr-CA" dirty="0">
                <a:solidFill>
                  <a:srgbClr val="FFFFFF"/>
                </a:solidFill>
              </a:rPr>
              <a:t>La racialisation du genre et la </a:t>
            </a:r>
            <a:r>
              <a:rPr lang="fr-CA" dirty="0" err="1">
                <a:solidFill>
                  <a:srgbClr val="FFFFFF"/>
                </a:solidFill>
              </a:rPr>
              <a:t>genrisation</a:t>
            </a:r>
            <a:r>
              <a:rPr lang="fr-CA" dirty="0">
                <a:solidFill>
                  <a:srgbClr val="FFFFFF"/>
                </a:solidFill>
              </a:rPr>
              <a:t> de la race ont construit le corps des femmes non blanches comme figure ultime de l’autre. </a:t>
            </a:r>
          </a:p>
          <a:p>
            <a:pPr marL="0" indent="0">
              <a:buNone/>
            </a:pPr>
            <a:r>
              <a:rPr lang="fr-CA" dirty="0">
                <a:solidFill>
                  <a:srgbClr val="FFFFFF"/>
                </a:solidFill>
              </a:rPr>
              <a:t>Comme la catégorie « femme » a été associée </a:t>
            </a:r>
            <a:br>
              <a:rPr lang="fr-CA" dirty="0">
                <a:solidFill>
                  <a:srgbClr val="FFFFFF"/>
                </a:solidFill>
              </a:rPr>
            </a:br>
            <a:r>
              <a:rPr lang="fr-CA" dirty="0">
                <a:solidFill>
                  <a:srgbClr val="FFFFFF"/>
                </a:solidFill>
              </a:rPr>
              <a:t>à la blancheur, elles en ont été exclues. L’archétype d’une féminité qui serait douce, passive, faible et réservée, entre autres, ne s’applique pas aux « femmes non blanches ». </a:t>
            </a:r>
          </a:p>
          <a:p>
            <a:pPr marL="0" indent="0">
              <a:buNone/>
            </a:pPr>
            <a:r>
              <a:rPr lang="fr-CA" dirty="0">
                <a:solidFill>
                  <a:srgbClr val="FFFFFF"/>
                </a:solidFill>
              </a:rPr>
              <a:t>« Elles ont été comprises comme des animaux au sens profond de ″sans genre″, sexuellement marquées en tant que femelles, mais sans les caractéristiques de la féminité » (Maria Lugones). Elles ont été déshumanisées. </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623461"/>
            <a:ext cx="646887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202724"/>
            <a:ext cx="6220432" cy="1351277"/>
          </a:xfrm>
        </p:spPr>
        <p:txBody>
          <a:bodyPr>
            <a:normAutofit fontScale="90000"/>
          </a:bodyPr>
          <a:lstStyle/>
          <a:p>
            <a:r>
              <a:rPr lang="fr-CA" dirty="0"/>
              <a:t>Femmes noires exclues </a:t>
            </a:r>
            <a:br>
              <a:rPr lang="fr-CA" dirty="0"/>
            </a:br>
            <a:r>
              <a:rPr lang="fr-CA" dirty="0"/>
              <a:t>de la féminité</a:t>
            </a:r>
            <a:endParaRPr lang="fr-FR" dirty="0"/>
          </a:p>
        </p:txBody>
      </p:sp>
    </p:spTree>
    <p:extLst>
      <p:ext uri="{BB962C8B-B14F-4D97-AF65-F5344CB8AC3E}">
        <p14:creationId xmlns:p14="http://schemas.microsoft.com/office/powerpoint/2010/main" val="300682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4529-2FCC-AEC2-A2E9-007F42D65950}"/>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2084B176-30D0-245E-DA1A-642E06514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 r="5" b="17584"/>
          <a:stretch>
            <a:fillRect/>
          </a:stretch>
        </p:blipFill>
        <p:spPr>
          <a:xfrm>
            <a:off x="-2" y="10"/>
            <a:ext cx="12192001" cy="6857990"/>
          </a:xfrm>
          <a:prstGeom prst="rect">
            <a:avLst/>
          </a:prstGeom>
        </p:spPr>
      </p:pic>
      <p:sp>
        <p:nvSpPr>
          <p:cNvPr id="5" name="Rectangle 4">
            <a:extLst>
              <a:ext uri="{FF2B5EF4-FFF2-40B4-BE49-F238E27FC236}">
                <a16:creationId xmlns:a16="http://schemas.microsoft.com/office/drawing/2014/main" id="{13B5D08A-533B-97E7-2A57-DD6A6B7F0B93}"/>
              </a:ext>
              <a:ext uri="{C183D7F6-B498-43B3-948B-1728B52AA6E4}">
                <adec:decorative xmlns:adec="http://schemas.microsoft.com/office/drawing/2017/decorative" val="1"/>
              </a:ext>
            </a:extLst>
          </p:cNvPr>
          <p:cNvSpPr>
            <a:spLocks/>
          </p:cNvSpPr>
          <p:nvPr/>
        </p:nvSpPr>
        <p:spPr>
          <a:xfrm>
            <a:off x="0" y="0"/>
            <a:ext cx="12191999" cy="6858000"/>
          </a:xfrm>
          <a:prstGeom prst="rect">
            <a:avLst/>
          </a:prstGeom>
          <a:solidFill>
            <a:srgbClr val="000000">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D72E923-4A5B-305E-91B8-0D871D484442}"/>
              </a:ext>
            </a:extLst>
          </p:cNvPr>
          <p:cNvSpPr txBox="1"/>
          <p:nvPr/>
        </p:nvSpPr>
        <p:spPr>
          <a:xfrm>
            <a:off x="9269404" y="6657945"/>
            <a:ext cx="2922595"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4" tooltip="https://www.ilamagazine.com/2022/05/03/afrofeminisme-definition-histoire-et-enjeux-au-21eme-siecle/">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fr-CA" sz="700" dirty="0">
              <a:solidFill>
                <a:srgbClr val="FFFFFF"/>
              </a:solidFill>
            </a:endParaRPr>
          </a:p>
        </p:txBody>
      </p:sp>
      <p:cxnSp>
        <p:nvCxnSpPr>
          <p:cNvPr id="4" name="Trait séparateur">
            <a:extLst>
              <a:ext uri="{FF2B5EF4-FFF2-40B4-BE49-F238E27FC236}">
                <a16:creationId xmlns:a16="http://schemas.microsoft.com/office/drawing/2014/main" id="{683B187C-11D4-DEAF-4C58-A2B355036055}"/>
              </a:ext>
              <a:ext uri="{C183D7F6-B498-43B3-948B-1728B52AA6E4}">
                <adec:decorative xmlns:adec="http://schemas.microsoft.com/office/drawing/2017/decorative" val="1"/>
              </a:ext>
            </a:extLst>
          </p:cNvPr>
          <p:cNvCxnSpPr>
            <a:cxnSpLocks/>
          </p:cNvCxnSpPr>
          <p:nvPr/>
        </p:nvCxnSpPr>
        <p:spPr>
          <a:xfrm>
            <a:off x="2834640" y="4415336"/>
            <a:ext cx="6519672"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D9CBEA6E-4D83-DD2B-C90A-420F65B86B06}"/>
              </a:ext>
            </a:extLst>
          </p:cNvPr>
          <p:cNvSpPr>
            <a:spLocks noGrp="1"/>
          </p:cNvSpPr>
          <p:nvPr>
            <p:ph type="ctrTitle"/>
          </p:nvPr>
        </p:nvSpPr>
        <p:spPr>
          <a:xfrm>
            <a:off x="906379" y="2221997"/>
            <a:ext cx="10379242" cy="2007556"/>
          </a:xfrm>
        </p:spPr>
        <p:txBody>
          <a:bodyPr anchor="ctr">
            <a:normAutofit/>
          </a:bodyPr>
          <a:lstStyle/>
          <a:p>
            <a:r>
              <a:rPr lang="fr-CA" dirty="0"/>
              <a:t>Intersectionnalité </a:t>
            </a:r>
            <a:br>
              <a:rPr lang="fr-CA" dirty="0"/>
            </a:br>
            <a:r>
              <a:rPr lang="fr-CA" dirty="0"/>
              <a:t>et </a:t>
            </a:r>
            <a:r>
              <a:rPr lang="fr-CA" dirty="0" err="1"/>
              <a:t>décolonialité</a:t>
            </a:r>
            <a:endParaRPr lang="fr-CA" dirty="0"/>
          </a:p>
        </p:txBody>
      </p:sp>
    </p:spTree>
    <p:extLst>
      <p:ext uri="{BB962C8B-B14F-4D97-AF65-F5344CB8AC3E}">
        <p14:creationId xmlns:p14="http://schemas.microsoft.com/office/powerpoint/2010/main" val="414739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3688-7185-06C5-0810-267168FC105F}"/>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753F33CF-2DC3-1A38-911D-B000BE352B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369" t="1" r="37231" b="1"/>
          <a:stretch>
            <a:fillRect/>
          </a:stretch>
        </p:blipFill>
        <p:spPr>
          <a:xfrm>
            <a:off x="-1" y="10"/>
            <a:ext cx="4762920" cy="6857990"/>
          </a:xfrm>
          <a:prstGeom prst="rect">
            <a:avLst/>
          </a:prstGeom>
        </p:spPr>
      </p:pic>
      <p:sp>
        <p:nvSpPr>
          <p:cNvPr id="9" name="ZoneTexte 8">
            <a:extLst>
              <a:ext uri="{FF2B5EF4-FFF2-40B4-BE49-F238E27FC236}">
                <a16:creationId xmlns:a16="http://schemas.microsoft.com/office/drawing/2014/main" id="{4E06F7AB-2525-6614-7C00-61CFC35E0C9A}"/>
              </a:ext>
            </a:extLst>
          </p:cNvPr>
          <p:cNvSpPr txBox="1"/>
          <p:nvPr/>
        </p:nvSpPr>
        <p:spPr>
          <a:xfrm>
            <a:off x="0" y="6657945"/>
            <a:ext cx="2922595"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4" tooltip="https://www.ilamagazine.com/2022/05/03/afrofeminisme-definition-histoire-et-enjeux-au-21eme-siecle/">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fr-CA" sz="700" dirty="0">
              <a:solidFill>
                <a:srgbClr val="FFFFFF"/>
              </a:solidFill>
            </a:endParaRPr>
          </a:p>
        </p:txBody>
      </p:sp>
      <p:sp>
        <p:nvSpPr>
          <p:cNvPr id="3" name="Texte">
            <a:extLst>
              <a:ext uri="{FF2B5EF4-FFF2-40B4-BE49-F238E27FC236}">
                <a16:creationId xmlns:a16="http://schemas.microsoft.com/office/drawing/2014/main" id="{A81F1113-3EAA-E8CA-1738-33A58BCBF0BA}"/>
              </a:ext>
            </a:extLst>
          </p:cNvPr>
          <p:cNvSpPr>
            <a:spLocks noGrp="1"/>
          </p:cNvSpPr>
          <p:nvPr>
            <p:ph idx="1"/>
          </p:nvPr>
        </p:nvSpPr>
        <p:spPr>
          <a:xfrm>
            <a:off x="5240028" y="1614114"/>
            <a:ext cx="6777802" cy="4983536"/>
          </a:xfrm>
        </p:spPr>
        <p:txBody>
          <a:bodyPr>
            <a:normAutofit fontScale="77500" lnSpcReduction="20000"/>
          </a:bodyPr>
          <a:lstStyle/>
          <a:p>
            <a:pPr marL="6350" indent="0">
              <a:spcAft>
                <a:spcPts val="800"/>
              </a:spcAft>
              <a:buNone/>
            </a:pPr>
            <a:r>
              <a:rPr lang="fr-CA" kern="100" dirty="0">
                <a:latin typeface="Roboto Light" panose="02000000000000000000" pitchFamily="2" charset="0"/>
                <a:ea typeface="Roboto Light" panose="02000000000000000000" pitchFamily="2" charset="0"/>
                <a:cs typeface="Roboto Light" panose="02000000000000000000" pitchFamily="2" charset="0"/>
              </a:rPr>
              <a:t>Ce concept est né des luttes de la population noire américaine. </a:t>
            </a:r>
          </a:p>
          <a:p>
            <a:pPr marL="6350" indent="0">
              <a:spcAft>
                <a:spcPts val="800"/>
              </a:spcAft>
              <a:buNone/>
            </a:pPr>
            <a:r>
              <a:rPr lang="fr-CA" kern="100" dirty="0">
                <a:latin typeface="Roboto Light" panose="02000000000000000000" pitchFamily="2" charset="0"/>
                <a:ea typeface="Roboto Light" panose="02000000000000000000" pitchFamily="2" charset="0"/>
                <a:cs typeface="Roboto Light" panose="02000000000000000000" pitchFamily="2" charset="0"/>
              </a:rPr>
              <a:t>Les expériences d’oppression des femmes afrodescendantes doivent être comprises à travers leurs identités de « femmes » et de « personnes noires afrodescendantes », à l’intersection de ces identités.</a:t>
            </a:r>
          </a:p>
          <a:p>
            <a:pPr marL="6350" indent="0">
              <a:spcAft>
                <a:spcPts val="800"/>
              </a:spcAft>
              <a:buNone/>
            </a:pPr>
            <a:r>
              <a:rPr lang="fr-CA" kern="100" dirty="0">
                <a:latin typeface="Roboto Light" panose="02000000000000000000" pitchFamily="2" charset="0"/>
                <a:ea typeface="Roboto Light" panose="02000000000000000000" pitchFamily="2" charset="0"/>
                <a:cs typeface="Roboto Light" panose="02000000000000000000" pitchFamily="2" charset="0"/>
              </a:rPr>
              <a:t>Ces femmes afrodescendantes refusent de s’organiser uniquement sur la base de leur genre en excluant les rapports sociaux de race (le féminisme peut être raciste) ou exclusivement sur la base de leur race sociale en excluant les rapports de genre (la lutte antiraciste peut être sexiste).</a:t>
            </a:r>
          </a:p>
        </p:txBody>
      </p:sp>
      <p:cxnSp>
        <p:nvCxnSpPr>
          <p:cNvPr id="5" name="Trait séparateur">
            <a:extLst>
              <a:ext uri="{FF2B5EF4-FFF2-40B4-BE49-F238E27FC236}">
                <a16:creationId xmlns:a16="http://schemas.microsoft.com/office/drawing/2014/main" id="{B5AB521B-3F51-A20E-8FED-55467E8D9059}"/>
              </a:ext>
              <a:ext uri="{C183D7F6-B498-43B3-948B-1728B52AA6E4}">
                <adec:decorative xmlns:adec="http://schemas.microsoft.com/office/drawing/2017/decorative" val="1"/>
              </a:ext>
            </a:extLst>
          </p:cNvPr>
          <p:cNvCxnSpPr>
            <a:cxnSpLocks/>
          </p:cNvCxnSpPr>
          <p:nvPr/>
        </p:nvCxnSpPr>
        <p:spPr>
          <a:xfrm>
            <a:off x="5303089" y="1284739"/>
            <a:ext cx="660997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98282BE0-D78E-51A6-D849-3B4502EAAE1B}"/>
              </a:ext>
            </a:extLst>
          </p:cNvPr>
          <p:cNvSpPr>
            <a:spLocks noGrp="1"/>
          </p:cNvSpPr>
          <p:nvPr>
            <p:ph type="title"/>
          </p:nvPr>
        </p:nvSpPr>
        <p:spPr>
          <a:xfrm>
            <a:off x="5240026" y="270398"/>
            <a:ext cx="6673035" cy="935403"/>
          </a:xfrm>
        </p:spPr>
        <p:txBody>
          <a:bodyPr>
            <a:normAutofit/>
          </a:bodyPr>
          <a:lstStyle/>
          <a:p>
            <a:r>
              <a:rPr lang="fr-CA" dirty="0"/>
              <a:t>Intersectionnalité</a:t>
            </a:r>
            <a:endParaRPr lang="fr-FR" dirty="0"/>
          </a:p>
        </p:txBody>
      </p:sp>
    </p:spTree>
    <p:extLst>
      <p:ext uri="{BB962C8B-B14F-4D97-AF65-F5344CB8AC3E}">
        <p14:creationId xmlns:p14="http://schemas.microsoft.com/office/powerpoint/2010/main" val="314142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3688-7185-06C5-0810-267168FC105F}"/>
            </a:ext>
          </a:extLst>
        </p:cNvPr>
        <p:cNvGrpSpPr/>
        <p:nvPr/>
      </p:nvGrpSpPr>
      <p:grpSpPr>
        <a:xfrm>
          <a:off x="0" y="0"/>
          <a:ext cx="0" cy="0"/>
          <a:chOff x="0" y="0"/>
          <a:chExt cx="0" cy="0"/>
        </a:xfrm>
      </p:grpSpPr>
      <p:sp>
        <p:nvSpPr>
          <p:cNvPr id="3" name="Texte">
            <a:extLst>
              <a:ext uri="{FF2B5EF4-FFF2-40B4-BE49-F238E27FC236}">
                <a16:creationId xmlns:a16="http://schemas.microsoft.com/office/drawing/2014/main" id="{A81F1113-3EAA-E8CA-1738-33A58BCBF0BA}"/>
              </a:ext>
            </a:extLst>
          </p:cNvPr>
          <p:cNvSpPr>
            <a:spLocks noGrp="1"/>
          </p:cNvSpPr>
          <p:nvPr>
            <p:ph idx="1"/>
          </p:nvPr>
        </p:nvSpPr>
        <p:spPr>
          <a:xfrm>
            <a:off x="5240027" y="1941150"/>
            <a:ext cx="6673035" cy="4720910"/>
          </a:xfrm>
        </p:spPr>
        <p:txBody>
          <a:bodyPr>
            <a:normAutofit lnSpcReduction="10000"/>
          </a:bodyPr>
          <a:lstStyle/>
          <a:p>
            <a:pPr marL="0" indent="0">
              <a:buNone/>
            </a:pPr>
            <a:r>
              <a:rPr lang="fr-CA" dirty="0"/>
              <a:t>Il existe trois dimensions de l’oppression subie par les femmes noires (Patricia Hill Collins) : </a:t>
            </a:r>
          </a:p>
          <a:p>
            <a:r>
              <a:rPr lang="fr-CA" dirty="0"/>
              <a:t>Économique : exploitation du travail des femmes noires.</a:t>
            </a:r>
          </a:p>
          <a:p>
            <a:r>
              <a:rPr lang="fr-CA" dirty="0"/>
              <a:t>Politique : refus de l’application de leurs droits et libertés.</a:t>
            </a:r>
          </a:p>
          <a:p>
            <a:r>
              <a:rPr lang="fr-CA" dirty="0"/>
              <a:t>Idéologique : stéréotypes négatifs dénigrant leurs corporalités d’être. </a:t>
            </a:r>
          </a:p>
        </p:txBody>
      </p:sp>
      <p:cxnSp>
        <p:nvCxnSpPr>
          <p:cNvPr id="5" name="Trait séparateur">
            <a:extLst>
              <a:ext uri="{FF2B5EF4-FFF2-40B4-BE49-F238E27FC236}">
                <a16:creationId xmlns:a16="http://schemas.microsoft.com/office/drawing/2014/main" id="{B5AB521B-3F51-A20E-8FED-55467E8D9059}"/>
              </a:ext>
              <a:ext uri="{C183D7F6-B498-43B3-948B-1728B52AA6E4}">
                <adec:decorative xmlns:adec="http://schemas.microsoft.com/office/drawing/2017/decorative" val="1"/>
              </a:ext>
            </a:extLst>
          </p:cNvPr>
          <p:cNvCxnSpPr>
            <a:cxnSpLocks/>
          </p:cNvCxnSpPr>
          <p:nvPr/>
        </p:nvCxnSpPr>
        <p:spPr>
          <a:xfrm>
            <a:off x="5303089" y="1716821"/>
            <a:ext cx="660997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98282BE0-D78E-51A6-D849-3B4502EAAE1B}"/>
              </a:ext>
            </a:extLst>
          </p:cNvPr>
          <p:cNvSpPr>
            <a:spLocks noGrp="1"/>
          </p:cNvSpPr>
          <p:nvPr>
            <p:ph type="title"/>
          </p:nvPr>
        </p:nvSpPr>
        <p:spPr>
          <a:xfrm>
            <a:off x="5240026" y="200062"/>
            <a:ext cx="6688449" cy="1367484"/>
          </a:xfrm>
        </p:spPr>
        <p:txBody>
          <a:bodyPr>
            <a:normAutofit fontScale="90000"/>
          </a:bodyPr>
          <a:lstStyle/>
          <a:p>
            <a:r>
              <a:rPr lang="fr-CA" dirty="0"/>
              <a:t>Oppression à l’intersection genre/race</a:t>
            </a:r>
            <a:endParaRPr lang="fr-FR" dirty="0"/>
          </a:p>
        </p:txBody>
      </p:sp>
      <p:pic>
        <p:nvPicPr>
          <p:cNvPr id="6" name="Image 5" descr="Une image contenant Visage humain, personne, habits, microphone&#10;&#10;Le contenu généré par l’IA peut être incorrect.">
            <a:extLst>
              <a:ext uri="{FF2B5EF4-FFF2-40B4-BE49-F238E27FC236}">
                <a16:creationId xmlns:a16="http://schemas.microsoft.com/office/drawing/2014/main" id="{56CEDDD4-BA30-D16C-D366-B5EF2DF66428}"/>
              </a:ext>
            </a:extLst>
          </p:cNvPr>
          <p:cNvPicPr>
            <a:picLocks noChangeAspect="1"/>
          </p:cNvPicPr>
          <p:nvPr/>
        </p:nvPicPr>
        <p:blipFill>
          <a:blip r:embed="rId3"/>
          <a:stretch>
            <a:fillRect/>
          </a:stretch>
        </p:blipFill>
        <p:spPr>
          <a:xfrm>
            <a:off x="84778" y="831796"/>
            <a:ext cx="5073117" cy="5326773"/>
          </a:xfrm>
          <a:prstGeom prst="rect">
            <a:avLst/>
          </a:prstGeom>
        </p:spPr>
      </p:pic>
    </p:spTree>
    <p:extLst>
      <p:ext uri="{BB962C8B-B14F-4D97-AF65-F5344CB8AC3E}">
        <p14:creationId xmlns:p14="http://schemas.microsoft.com/office/powerpoint/2010/main" val="220170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03688-7185-06C5-0810-267168FC105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2BEE7BE-901E-2F77-0CBC-E9686F4B04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089" r="29845"/>
          <a:stretch>
            <a:fillRect/>
          </a:stretch>
        </p:blipFill>
        <p:spPr>
          <a:xfrm>
            <a:off x="0" y="10"/>
            <a:ext cx="4762919" cy="6857990"/>
          </a:xfrm>
          <a:prstGeom prst="rect">
            <a:avLst/>
          </a:prstGeom>
          <a:solidFill>
            <a:srgbClr val="FFFFFF">
              <a:shade val="85000"/>
            </a:srgbClr>
          </a:solidFill>
          <a:ln w="88900" cap="sq">
            <a:noFill/>
            <a:miter lim="800000"/>
          </a:ln>
          <a:effectLst/>
        </p:spPr>
      </p:pic>
      <p:sp>
        <p:nvSpPr>
          <p:cNvPr id="6" name="ZoneTexte 5">
            <a:extLst>
              <a:ext uri="{FF2B5EF4-FFF2-40B4-BE49-F238E27FC236}">
                <a16:creationId xmlns:a16="http://schemas.microsoft.com/office/drawing/2014/main" id="{1E5EF426-8B3B-E5FE-EFDD-2E377554BFC3}"/>
              </a:ext>
            </a:extLst>
          </p:cNvPr>
          <p:cNvSpPr txBox="1"/>
          <p:nvPr/>
        </p:nvSpPr>
        <p:spPr>
          <a:xfrm>
            <a:off x="-2" y="6657945"/>
            <a:ext cx="2901755"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4" tooltip="https://www.joannerollier.com/2015/05/01/l-unit%C3%A9-dans-la-diversit%C3%A9/">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fr-CA" sz="700" dirty="0">
              <a:solidFill>
                <a:srgbClr val="FFFFFF"/>
              </a:solidFill>
            </a:endParaRPr>
          </a:p>
        </p:txBody>
      </p:sp>
      <p:sp>
        <p:nvSpPr>
          <p:cNvPr id="3" name="Texte">
            <a:extLst>
              <a:ext uri="{FF2B5EF4-FFF2-40B4-BE49-F238E27FC236}">
                <a16:creationId xmlns:a16="http://schemas.microsoft.com/office/drawing/2014/main" id="{A81F1113-3EAA-E8CA-1738-33A58BCBF0BA}"/>
              </a:ext>
            </a:extLst>
          </p:cNvPr>
          <p:cNvSpPr>
            <a:spLocks noGrp="1"/>
          </p:cNvSpPr>
          <p:nvPr>
            <p:ph idx="1"/>
          </p:nvPr>
        </p:nvSpPr>
        <p:spPr>
          <a:xfrm>
            <a:off x="5240027" y="1941150"/>
            <a:ext cx="6673035" cy="4656500"/>
          </a:xfrm>
        </p:spPr>
        <p:txBody>
          <a:bodyPr>
            <a:normAutofit fontScale="77500" lnSpcReduction="20000"/>
          </a:bodyPr>
          <a:lstStyle/>
          <a:p>
            <a:pPr marL="0" indent="0">
              <a:buNone/>
            </a:pPr>
            <a:r>
              <a:rPr lang="fr-CA" dirty="0"/>
              <a:t>Il faut tenir compte de la variation des systèmes d’oppression dans le temps et l’espace.</a:t>
            </a:r>
          </a:p>
          <a:p>
            <a:pPr marL="0" indent="0">
              <a:buNone/>
            </a:pPr>
            <a:r>
              <a:rPr lang="fr-CA" dirty="0"/>
              <a:t>Le pouvoir passe par des catégories mobiles, qu’elles soient raciales, sexistes ou classistes. </a:t>
            </a:r>
          </a:p>
          <a:p>
            <a:pPr marL="0" indent="0">
              <a:buNone/>
            </a:pPr>
            <a:r>
              <a:rPr lang="fr-CA" dirty="0"/>
              <a:t>Les femmes ne forment donc pas un groupe homogène et stable. Les identités sont multiples et changeantes. </a:t>
            </a:r>
          </a:p>
          <a:p>
            <a:pPr marL="0" indent="0">
              <a:buNone/>
            </a:pPr>
            <a:r>
              <a:rPr lang="fr-CA" dirty="0"/>
              <a:t>Il est important d’identifier les déclinaisons de ces catégories pour comprendre comment s’opèrent la construction de l’autre et ses conséquences sur les conditions d’existence des femmes désavantagées par l’héritage colonial. </a:t>
            </a:r>
          </a:p>
        </p:txBody>
      </p:sp>
      <p:cxnSp>
        <p:nvCxnSpPr>
          <p:cNvPr id="5" name="Trait séparateur">
            <a:extLst>
              <a:ext uri="{FF2B5EF4-FFF2-40B4-BE49-F238E27FC236}">
                <a16:creationId xmlns:a16="http://schemas.microsoft.com/office/drawing/2014/main" id="{B5AB521B-3F51-A20E-8FED-55467E8D9059}"/>
              </a:ext>
              <a:ext uri="{C183D7F6-B498-43B3-948B-1728B52AA6E4}">
                <adec:decorative xmlns:adec="http://schemas.microsoft.com/office/drawing/2017/decorative" val="1"/>
              </a:ext>
            </a:extLst>
          </p:cNvPr>
          <p:cNvCxnSpPr>
            <a:cxnSpLocks/>
          </p:cNvCxnSpPr>
          <p:nvPr/>
        </p:nvCxnSpPr>
        <p:spPr>
          <a:xfrm>
            <a:off x="5303089" y="1716821"/>
            <a:ext cx="6609973"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98282BE0-D78E-51A6-D849-3B4502EAAE1B}"/>
              </a:ext>
            </a:extLst>
          </p:cNvPr>
          <p:cNvSpPr>
            <a:spLocks noGrp="1"/>
          </p:cNvSpPr>
          <p:nvPr>
            <p:ph type="title"/>
          </p:nvPr>
        </p:nvSpPr>
        <p:spPr>
          <a:xfrm>
            <a:off x="5240026" y="200062"/>
            <a:ext cx="6688449" cy="1367484"/>
          </a:xfrm>
        </p:spPr>
        <p:txBody>
          <a:bodyPr>
            <a:normAutofit fontScale="90000"/>
          </a:bodyPr>
          <a:lstStyle/>
          <a:p>
            <a:r>
              <a:rPr lang="fr-CA" dirty="0"/>
              <a:t>Matrice du pouvoir </a:t>
            </a:r>
            <a:br>
              <a:rPr lang="fr-CA" dirty="0"/>
            </a:br>
            <a:r>
              <a:rPr lang="fr-CA" dirty="0"/>
              <a:t>(Hill Collins)</a:t>
            </a:r>
            <a:endParaRPr lang="fr-FR" dirty="0"/>
          </a:p>
        </p:txBody>
      </p:sp>
    </p:spTree>
    <p:extLst>
      <p:ext uri="{BB962C8B-B14F-4D97-AF65-F5344CB8AC3E}">
        <p14:creationId xmlns:p14="http://schemas.microsoft.com/office/powerpoint/2010/main" val="364148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EF53-886E-517D-E3C5-2D9C25A50C96}"/>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C3A4B9D-1ABA-6C7D-013D-8537865CED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 t="11295" r="1" b="51180"/>
          <a:stretch>
            <a:fillRect/>
          </a:stretch>
        </p:blipFill>
        <p:spPr>
          <a:xfrm>
            <a:off x="-1" y="10"/>
            <a:ext cx="12198700" cy="6857990"/>
          </a:xfrm>
          <a:prstGeom prst="rect">
            <a:avLst/>
          </a:prstGeom>
          <a:effectLst/>
        </p:spPr>
      </p:pic>
      <p:sp>
        <p:nvSpPr>
          <p:cNvPr id="5" name="Rectangle 4">
            <a:extLst>
              <a:ext uri="{FF2B5EF4-FFF2-40B4-BE49-F238E27FC236}">
                <a16:creationId xmlns:a16="http://schemas.microsoft.com/office/drawing/2014/main" id="{0BC0983D-05A6-3329-F795-F09E6774FF98}"/>
              </a:ext>
              <a:ext uri="{C183D7F6-B498-43B3-948B-1728B52AA6E4}">
                <adec:decorative xmlns:adec="http://schemas.microsoft.com/office/drawing/2017/decorative" val="1"/>
              </a:ext>
            </a:extLst>
          </p:cNvPr>
          <p:cNvSpPr>
            <a:spLocks/>
          </p:cNvSpPr>
          <p:nvPr/>
        </p:nvSpPr>
        <p:spPr>
          <a:xfrm>
            <a:off x="0" y="0"/>
            <a:ext cx="12191999" cy="6858000"/>
          </a:xfrm>
          <a:prstGeom prst="rect">
            <a:avLst/>
          </a:prstGeom>
          <a:solidFill>
            <a:srgbClr val="0000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1E91FD30-6A7B-5DF6-6BEC-C6E94480EAD3}"/>
              </a:ext>
            </a:extLst>
          </p:cNvPr>
          <p:cNvSpPr txBox="1"/>
          <p:nvPr/>
        </p:nvSpPr>
        <p:spPr>
          <a:xfrm>
            <a:off x="9276104" y="6657945"/>
            <a:ext cx="292259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www.ritimo.org/La-Fabrica-de-la-Ausencia-feminismo-decolonial-y-negrofobia">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fr-CA" sz="700">
              <a:solidFill>
                <a:srgbClr val="FFFFFF"/>
              </a:solidFill>
            </a:endParaRPr>
          </a:p>
        </p:txBody>
      </p:sp>
      <p:sp>
        <p:nvSpPr>
          <p:cNvPr id="11" name="Titre 1">
            <a:extLst>
              <a:ext uri="{FF2B5EF4-FFF2-40B4-BE49-F238E27FC236}">
                <a16:creationId xmlns:a16="http://schemas.microsoft.com/office/drawing/2014/main" id="{E778F359-C010-3348-6544-C4006676827F}"/>
              </a:ext>
            </a:extLst>
          </p:cNvPr>
          <p:cNvSpPr txBox="1">
            <a:spLocks/>
          </p:cNvSpPr>
          <p:nvPr/>
        </p:nvSpPr>
        <p:spPr>
          <a:xfrm>
            <a:off x="2363422" y="2221997"/>
            <a:ext cx="7443819" cy="2007556"/>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6000" kern="1200">
                <a:solidFill>
                  <a:schemeClr val="bg1"/>
                </a:solidFill>
                <a:latin typeface="Volkhov" panose="02000503000000020004" pitchFamily="2" charset="0"/>
                <a:ea typeface="Roboto" panose="02000000000000000000" pitchFamily="2" charset="0"/>
                <a:cs typeface="Roboto" panose="02000000000000000000" pitchFamily="2" charset="0"/>
              </a:defRPr>
            </a:lvl1pPr>
          </a:lstStyle>
          <a:p>
            <a:r>
              <a:rPr lang="fr-CA" dirty="0"/>
              <a:t>Luttes féministes</a:t>
            </a:r>
            <a:br>
              <a:rPr lang="fr-CA" dirty="0"/>
            </a:br>
            <a:r>
              <a:rPr lang="fr-CA" dirty="0"/>
              <a:t> </a:t>
            </a:r>
            <a:r>
              <a:rPr lang="fr-CA" dirty="0" err="1"/>
              <a:t>décoloniales</a:t>
            </a:r>
            <a:endParaRPr lang="fr-CA" dirty="0"/>
          </a:p>
        </p:txBody>
      </p:sp>
      <p:cxnSp>
        <p:nvCxnSpPr>
          <p:cNvPr id="17" name="Trait séparateur">
            <a:extLst>
              <a:ext uri="{FF2B5EF4-FFF2-40B4-BE49-F238E27FC236}">
                <a16:creationId xmlns:a16="http://schemas.microsoft.com/office/drawing/2014/main" id="{F8A292AA-47E9-1D52-0F59-C74CD21BD470}"/>
              </a:ext>
              <a:ext uri="{C183D7F6-B498-43B3-948B-1728B52AA6E4}">
                <adec:decorative xmlns:adec="http://schemas.microsoft.com/office/drawing/2017/decorative" val="1"/>
              </a:ext>
            </a:extLst>
          </p:cNvPr>
          <p:cNvCxnSpPr>
            <a:cxnSpLocks/>
          </p:cNvCxnSpPr>
          <p:nvPr/>
        </p:nvCxnSpPr>
        <p:spPr>
          <a:xfrm>
            <a:off x="2971800" y="4415336"/>
            <a:ext cx="6304304"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19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256B917-BA6F-EE80-1E58-97B976641E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82" t="2573" r="-49157" b="7550"/>
          <a:stretch>
            <a:fillRect/>
          </a:stretch>
        </p:blipFill>
        <p:spPr>
          <a:xfrm>
            <a:off x="7178767" y="10"/>
            <a:ext cx="7516372" cy="6857990"/>
          </a:xfrm>
          <a:prstGeom prst="rect">
            <a:avLst/>
          </a:prstGeom>
          <a:effectLst/>
        </p:spPr>
      </p:pic>
      <p:sp>
        <p:nvSpPr>
          <p:cNvPr id="6" name="ZoneTexte 5">
            <a:extLst>
              <a:ext uri="{FF2B5EF4-FFF2-40B4-BE49-F238E27FC236}">
                <a16:creationId xmlns:a16="http://schemas.microsoft.com/office/drawing/2014/main" id="{C179AF5D-43C3-8596-FA23-F706F0123902}"/>
              </a:ext>
            </a:extLst>
          </p:cNvPr>
          <p:cNvSpPr txBox="1"/>
          <p:nvPr/>
        </p:nvSpPr>
        <p:spPr>
          <a:xfrm>
            <a:off x="9269405" y="6657945"/>
            <a:ext cx="292259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www.ritimo.org/La-Fabrica-de-la-Ausencia-feminismo-decolonial-y-negrofobia">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4" y="2092432"/>
            <a:ext cx="6552952" cy="4523506"/>
          </a:xfrm>
        </p:spPr>
        <p:txBody>
          <a:bodyPr>
            <a:normAutofit/>
          </a:bodyPr>
          <a:lstStyle/>
          <a:p>
            <a:pPr marL="0" indent="0">
              <a:buNone/>
            </a:pPr>
            <a:r>
              <a:rPr lang="fr-CA" dirty="0">
                <a:solidFill>
                  <a:srgbClr val="FFFFFF"/>
                </a:solidFill>
              </a:rPr>
              <a:t>Rejet d’un féminisme qui a historiquement opprimé les femmes non blanches, mais croyance à l’effet que le féminisme est un bon moyen de lutter contre les violences genrées et racistes. </a:t>
            </a:r>
          </a:p>
          <a:p>
            <a:pPr marL="0" indent="0">
              <a:buNone/>
            </a:pPr>
            <a:r>
              <a:rPr lang="fr-CA" dirty="0">
                <a:solidFill>
                  <a:srgbClr val="FFFFFF"/>
                </a:solidFill>
              </a:rPr>
              <a:t>Elles se positionnent en tant que féministes, mais affirment leur loyauté envers leur communauté. </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826742"/>
            <a:ext cx="646887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387717"/>
            <a:ext cx="6220432" cy="1351277"/>
          </a:xfrm>
        </p:spPr>
        <p:txBody>
          <a:bodyPr>
            <a:normAutofit fontScale="90000"/>
          </a:bodyPr>
          <a:lstStyle/>
          <a:p>
            <a:r>
              <a:rPr lang="fr-CA" dirty="0"/>
              <a:t>Stratégie féministe </a:t>
            </a:r>
            <a:r>
              <a:rPr lang="fr-CA" dirty="0" err="1"/>
              <a:t>décoloniale</a:t>
            </a:r>
            <a:endParaRPr lang="fr-FR" dirty="0"/>
          </a:p>
        </p:txBody>
      </p:sp>
    </p:spTree>
    <p:extLst>
      <p:ext uri="{BB962C8B-B14F-4D97-AF65-F5344CB8AC3E}">
        <p14:creationId xmlns:p14="http://schemas.microsoft.com/office/powerpoint/2010/main" val="241633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F5DD2AA9-3206-C841-8398-3218846E95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12" r="-2" b="11743"/>
          <a:stretch>
            <a:fillRect/>
          </a:stretch>
        </p:blipFill>
        <p:spPr>
          <a:xfrm>
            <a:off x="7178767" y="10"/>
            <a:ext cx="5013233" cy="6857990"/>
          </a:xfrm>
          <a:prstGeom prst="rect">
            <a:avLst/>
          </a:prstGeom>
          <a:effectLst/>
        </p:spPr>
      </p:pic>
      <p:sp>
        <p:nvSpPr>
          <p:cNvPr id="14" name="ZoneTexte 13">
            <a:extLst>
              <a:ext uri="{FF2B5EF4-FFF2-40B4-BE49-F238E27FC236}">
                <a16:creationId xmlns:a16="http://schemas.microsoft.com/office/drawing/2014/main" id="{057226F1-B3EF-9CB5-AB43-2C35A6EA8EE3}"/>
              </a:ext>
            </a:extLst>
          </p:cNvPr>
          <p:cNvSpPr txBox="1"/>
          <p:nvPr/>
        </p:nvSpPr>
        <p:spPr>
          <a:xfrm>
            <a:off x="9447338" y="6657945"/>
            <a:ext cx="2744662"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en.wikipedia.org/wiki/Borderlands/La_Frontera:_The_New_Mestiza">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3" y="1354887"/>
            <a:ext cx="6732801" cy="5300388"/>
          </a:xfrm>
        </p:spPr>
        <p:txBody>
          <a:bodyPr>
            <a:normAutofit fontScale="77500" lnSpcReduction="20000"/>
          </a:bodyPr>
          <a:lstStyle/>
          <a:p>
            <a:pPr marL="0" indent="0">
              <a:buNone/>
            </a:pPr>
            <a:r>
              <a:rPr lang="fr-CA" dirty="0"/>
              <a:t>Théorisé, entre autres, par la féministe chicana Gloria </a:t>
            </a:r>
            <a:r>
              <a:rPr lang="fr-CA" dirty="0" err="1"/>
              <a:t>Anzalduà</a:t>
            </a:r>
            <a:r>
              <a:rPr lang="fr-CA" dirty="0"/>
              <a:t>, étant à la frontière entre les États-Unis et le Mexique.</a:t>
            </a:r>
          </a:p>
          <a:p>
            <a:pPr marL="0" indent="0">
              <a:buNone/>
            </a:pPr>
            <a:r>
              <a:rPr lang="fr-CA" dirty="0"/>
              <a:t>Dans les lieux situés entre deux mondes géographiques, culturels et symboliques se déploient des expériences particulières d’oppression et de résistance. </a:t>
            </a:r>
          </a:p>
          <a:p>
            <a:pPr marL="0" indent="0">
              <a:buNone/>
            </a:pPr>
            <a:r>
              <a:rPr lang="fr-CA" dirty="0"/>
              <a:t>Les corps qui habitent ces lieux de frontière deviennent des ponts. Une position instable et potentiellement subversive. Cet entre-deux a une grande valeur, permettant un dialogue entre des mondes sociaux différents. </a:t>
            </a:r>
          </a:p>
          <a:p>
            <a:pPr marL="0" indent="0">
              <a:buNone/>
            </a:pPr>
            <a:r>
              <a:rPr lang="fr-CA" dirty="0"/>
              <a:t>Ce féminisme s’oppose au « diktat de l’homogénéité » (</a:t>
            </a:r>
            <a:r>
              <a:rPr lang="fr-CA" dirty="0" err="1"/>
              <a:t>Mestrini</a:t>
            </a:r>
            <a:r>
              <a:rPr lang="fr-CA" dirty="0"/>
              <a:t>).</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158512"/>
            <a:ext cx="646887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272466"/>
            <a:ext cx="6220432" cy="765920"/>
          </a:xfrm>
        </p:spPr>
        <p:txBody>
          <a:bodyPr>
            <a:normAutofit/>
          </a:bodyPr>
          <a:lstStyle/>
          <a:p>
            <a:r>
              <a:rPr lang="fr-CA" dirty="0"/>
              <a:t>Féminisme de frontière</a:t>
            </a:r>
            <a:endParaRPr lang="fr-FR" dirty="0"/>
          </a:p>
        </p:txBody>
      </p:sp>
    </p:spTree>
    <p:extLst>
      <p:ext uri="{BB962C8B-B14F-4D97-AF65-F5344CB8AC3E}">
        <p14:creationId xmlns:p14="http://schemas.microsoft.com/office/powerpoint/2010/main" val="227876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0CBF-67C8-C0EC-4815-BABA3B1A27B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10C009B-128B-AF29-B644-EE9825A0845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4548" t="1" r="8031" b="1"/>
          <a:stretch>
            <a:fillRect/>
          </a:stretch>
        </p:blipFill>
        <p:spPr>
          <a:xfrm>
            <a:off x="6278880" y="10"/>
            <a:ext cx="5913118" cy="6857990"/>
          </a:xfrm>
          <a:prstGeom prst="rect">
            <a:avLst/>
          </a:prstGeom>
        </p:spPr>
      </p:pic>
      <p:sp>
        <p:nvSpPr>
          <p:cNvPr id="6" name="ZoneTexte 5">
            <a:extLst>
              <a:ext uri="{FF2B5EF4-FFF2-40B4-BE49-F238E27FC236}">
                <a16:creationId xmlns:a16="http://schemas.microsoft.com/office/drawing/2014/main" id="{1D312A86-D2A0-C7C3-CE53-BCA0D585EF6B}"/>
              </a:ext>
            </a:extLst>
          </p:cNvPr>
          <p:cNvSpPr txBox="1"/>
          <p:nvPr/>
        </p:nvSpPr>
        <p:spPr>
          <a:xfrm>
            <a:off x="9447337" y="6657945"/>
            <a:ext cx="2744661"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echoslaiques.info/une-nouvelle-vague-feministe-en-quete-dun-destin-imprevu-du-monde/">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
        <p:nvSpPr>
          <p:cNvPr id="3" name="Texte">
            <a:extLst>
              <a:ext uri="{FF2B5EF4-FFF2-40B4-BE49-F238E27FC236}">
                <a16:creationId xmlns:a16="http://schemas.microsoft.com/office/drawing/2014/main" id="{1F55D789-85A5-391D-13FD-E2CBD664FE72}"/>
              </a:ext>
            </a:extLst>
          </p:cNvPr>
          <p:cNvSpPr>
            <a:spLocks noGrp="1"/>
          </p:cNvSpPr>
          <p:nvPr>
            <p:ph idx="1"/>
          </p:nvPr>
        </p:nvSpPr>
        <p:spPr>
          <a:xfrm>
            <a:off x="179445" y="2787974"/>
            <a:ext cx="5807698" cy="2424105"/>
          </a:xfrm>
        </p:spPr>
        <p:txBody>
          <a:bodyPr>
            <a:normAutofit/>
          </a:bodyPr>
          <a:lstStyle/>
          <a:p>
            <a:r>
              <a:rPr lang="fr-CA" dirty="0"/>
              <a:t>Corps, race et genre : </a:t>
            </a:r>
            <a:br>
              <a:rPr lang="fr-CA" dirty="0"/>
            </a:br>
            <a:r>
              <a:rPr lang="fr-CA" dirty="0"/>
              <a:t>articulation et imbrication</a:t>
            </a:r>
          </a:p>
          <a:p>
            <a:r>
              <a:rPr lang="fr-CA" dirty="0"/>
              <a:t>Intersectionnalité et </a:t>
            </a:r>
            <a:r>
              <a:rPr lang="fr-CA" dirty="0" err="1"/>
              <a:t>décolonialité</a:t>
            </a:r>
            <a:endParaRPr lang="fr-CA" dirty="0"/>
          </a:p>
          <a:p>
            <a:r>
              <a:rPr lang="fr-CA" dirty="0"/>
              <a:t>Luttes féministes </a:t>
            </a:r>
            <a:r>
              <a:rPr lang="fr-CA" dirty="0" err="1"/>
              <a:t>décoloniales</a:t>
            </a:r>
            <a:endParaRPr lang="fr-CA" dirty="0"/>
          </a:p>
        </p:txBody>
      </p:sp>
      <p:cxnSp>
        <p:nvCxnSpPr>
          <p:cNvPr id="5" name="Trait séparateur">
            <a:extLst>
              <a:ext uri="{FF2B5EF4-FFF2-40B4-BE49-F238E27FC236}">
                <a16:creationId xmlns:a16="http://schemas.microsoft.com/office/drawing/2014/main" id="{B23C527D-56A4-121A-F037-D8FEC7FA0788}"/>
              </a:ext>
              <a:ext uri="{C183D7F6-B498-43B3-948B-1728B52AA6E4}">
                <adec:decorative xmlns:adec="http://schemas.microsoft.com/office/drawing/2017/decorative" val="1"/>
              </a:ext>
            </a:extLst>
          </p:cNvPr>
          <p:cNvCxnSpPr>
            <a:cxnSpLocks/>
          </p:cNvCxnSpPr>
          <p:nvPr/>
        </p:nvCxnSpPr>
        <p:spPr>
          <a:xfrm>
            <a:off x="263525" y="2539829"/>
            <a:ext cx="4644806"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34657A96-82D7-DA45-198D-5148AAFFA216}"/>
              </a:ext>
            </a:extLst>
          </p:cNvPr>
          <p:cNvSpPr>
            <a:spLocks noGrp="1"/>
          </p:cNvSpPr>
          <p:nvPr>
            <p:ph type="title"/>
          </p:nvPr>
        </p:nvSpPr>
        <p:spPr>
          <a:xfrm>
            <a:off x="200465" y="1632722"/>
            <a:ext cx="5200694" cy="775542"/>
          </a:xfrm>
        </p:spPr>
        <p:txBody>
          <a:bodyPr>
            <a:normAutofit/>
          </a:bodyPr>
          <a:lstStyle/>
          <a:p>
            <a:r>
              <a:rPr lang="fr-FR" dirty="0"/>
              <a:t>Plan de la séance </a:t>
            </a:r>
          </a:p>
        </p:txBody>
      </p:sp>
    </p:spTree>
    <p:extLst>
      <p:ext uri="{BB962C8B-B14F-4D97-AF65-F5344CB8AC3E}">
        <p14:creationId xmlns:p14="http://schemas.microsoft.com/office/powerpoint/2010/main" val="226448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19" name="Image 18">
            <a:extLst>
              <a:ext uri="{FF2B5EF4-FFF2-40B4-BE49-F238E27FC236}">
                <a16:creationId xmlns:a16="http://schemas.microsoft.com/office/drawing/2014/main" id="{3ECFE228-60B0-9317-89E5-47106BC35A7A}"/>
              </a:ext>
              <a:ext uri="{C183D7F6-B498-43B3-948B-1728B52AA6E4}">
                <adec:decorative xmlns:adec="http://schemas.microsoft.com/office/drawing/2017/decorative" val="1"/>
              </a:ext>
            </a:extLst>
          </p:cNvPr>
          <p:cNvPicPr>
            <a:picLocks noChangeAspect="1"/>
          </p:cNvPicPr>
          <p:nvPr/>
        </p:nvPicPr>
        <p:blipFill>
          <a:blip r:embed="rId3"/>
          <a:srcRect l="1" t="195" r="-1" b="7375"/>
          <a:stretch>
            <a:fillRect/>
          </a:stretch>
        </p:blipFill>
        <p:spPr>
          <a:xfrm>
            <a:off x="7178767" y="0"/>
            <a:ext cx="5013233" cy="6858000"/>
          </a:xfrm>
          <a:prstGeom prst="rect">
            <a:avLst/>
          </a:prstGeom>
        </p:spPr>
      </p:pic>
      <p:sp>
        <p:nvSpPr>
          <p:cNvPr id="20" name="ZoneTexte 19">
            <a:extLst>
              <a:ext uri="{FF2B5EF4-FFF2-40B4-BE49-F238E27FC236}">
                <a16:creationId xmlns:a16="http://schemas.microsoft.com/office/drawing/2014/main" id="{3BB0AA5B-4797-EBD7-4769-142FE89C2435}"/>
              </a:ext>
            </a:extLst>
          </p:cNvPr>
          <p:cNvSpPr txBox="1"/>
          <p:nvPr/>
        </p:nvSpPr>
        <p:spPr>
          <a:xfrm>
            <a:off x="9447338" y="6657945"/>
            <a:ext cx="2744662"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en.wikipedia.org/wiki/Borderlands/La_Frontera:_The_New_Mestiza">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3" y="2071370"/>
            <a:ext cx="6732801" cy="4434840"/>
          </a:xfrm>
        </p:spPr>
        <p:txBody>
          <a:bodyPr>
            <a:normAutofit fontScale="85000" lnSpcReduction="10000"/>
          </a:bodyPr>
          <a:lstStyle/>
          <a:p>
            <a:pPr marL="0" indent="0">
              <a:buNone/>
            </a:pPr>
            <a:r>
              <a:rPr lang="fr-CA" dirty="0"/>
              <a:t>Remise en question du récit sur l’émergence du féminisme qui serait né en Occident avec la lutte pour le droit de vote. </a:t>
            </a:r>
          </a:p>
          <a:p>
            <a:pPr marL="0" indent="0">
              <a:buNone/>
            </a:pPr>
            <a:r>
              <a:rPr lang="fr-CA" dirty="0"/>
              <a:t>En réponse à la violence coloniale et raciale, des femmes ont toujours résisté. Elles résistent non seulement contre le sexisme, mais aussi pour l’émancipation de toute leur communauté. </a:t>
            </a:r>
          </a:p>
          <a:p>
            <a:pPr marL="0" indent="0">
              <a:buNone/>
            </a:pPr>
            <a:r>
              <a:rPr lang="fr-CA" dirty="0"/>
              <a:t>Importance d’écouter les personnes les plus marginalisées et de considérer les contextes qui favorisent, ou non, leur prise de parole. </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835168"/>
            <a:ext cx="640245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299898"/>
            <a:ext cx="6220432" cy="765920"/>
          </a:xfrm>
        </p:spPr>
        <p:txBody>
          <a:bodyPr>
            <a:normAutofit fontScale="90000"/>
          </a:bodyPr>
          <a:lstStyle/>
          <a:p>
            <a:r>
              <a:rPr lang="fr-CA" dirty="0"/>
              <a:t>Reconnaître les luttes féministes </a:t>
            </a:r>
            <a:r>
              <a:rPr lang="fr-CA" dirty="0" err="1"/>
              <a:t>décoloniales</a:t>
            </a:r>
            <a:endParaRPr lang="fr-FR" dirty="0"/>
          </a:p>
        </p:txBody>
      </p:sp>
    </p:spTree>
    <p:extLst>
      <p:ext uri="{BB962C8B-B14F-4D97-AF65-F5344CB8AC3E}">
        <p14:creationId xmlns:p14="http://schemas.microsoft.com/office/powerpoint/2010/main" val="33511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26" name="Image 25">
            <a:extLst>
              <a:ext uri="{FF2B5EF4-FFF2-40B4-BE49-F238E27FC236}">
                <a16:creationId xmlns:a16="http://schemas.microsoft.com/office/drawing/2014/main" id="{BF9641AC-73FB-69CC-4DF3-73D50AF876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847" r="21554"/>
          <a:stretch/>
        </p:blipFill>
        <p:spPr>
          <a:xfrm>
            <a:off x="7199440" y="10"/>
            <a:ext cx="4992560" cy="6857990"/>
          </a:xfrm>
          <a:prstGeom prst="rect">
            <a:avLst/>
          </a:prstGeom>
          <a:effectLst/>
        </p:spPr>
      </p:pic>
      <p:sp>
        <p:nvSpPr>
          <p:cNvPr id="27" name="ZoneTexte 26">
            <a:extLst>
              <a:ext uri="{FF2B5EF4-FFF2-40B4-BE49-F238E27FC236}">
                <a16:creationId xmlns:a16="http://schemas.microsoft.com/office/drawing/2014/main" id="{F294B87F-770A-535D-6C82-BBB57979FF57}"/>
              </a:ext>
            </a:extLst>
          </p:cNvPr>
          <p:cNvSpPr txBox="1"/>
          <p:nvPr/>
        </p:nvSpPr>
        <p:spPr>
          <a:xfrm>
            <a:off x="9269405" y="6657945"/>
            <a:ext cx="292259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zenflo.org/sagesse-femmes-innues-cote-nord-du-quebec/">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3" y="1508761"/>
            <a:ext cx="6732801" cy="5088889"/>
          </a:xfrm>
        </p:spPr>
        <p:txBody>
          <a:bodyPr>
            <a:normAutofit fontScale="77500" lnSpcReduction="20000"/>
          </a:bodyPr>
          <a:lstStyle/>
          <a:p>
            <a:pPr marL="0" indent="0">
              <a:buNone/>
            </a:pPr>
            <a:r>
              <a:rPr lang="fr-CA" dirty="0"/>
              <a:t>Le processus de classifications racistes et coloniales dépossède les populations dominées de leur être, </a:t>
            </a:r>
            <a:br>
              <a:rPr lang="fr-CA" dirty="0"/>
            </a:br>
            <a:r>
              <a:rPr lang="fr-CA" dirty="0"/>
              <a:t>de leur individualité, de leur culture et de leur identité.</a:t>
            </a:r>
          </a:p>
          <a:p>
            <a:pPr marL="0" indent="0">
              <a:buNone/>
            </a:pPr>
            <a:r>
              <a:rPr lang="fr-CA" dirty="0"/>
              <a:t>« Une des plus importantes formes de pouvoir que possèdent les faibles […] c’est le refus d’accepter </a:t>
            </a:r>
            <a:br>
              <a:rPr lang="fr-CA" dirty="0"/>
            </a:br>
            <a:r>
              <a:rPr lang="fr-CA" dirty="0"/>
              <a:t>la définition de soi imposée par les puissants. » </a:t>
            </a:r>
            <a:br>
              <a:rPr lang="fr-CA" dirty="0"/>
            </a:br>
            <a:r>
              <a:rPr lang="fr-CA" dirty="0"/>
              <a:t>(</a:t>
            </a:r>
            <a:r>
              <a:rPr lang="fr-CA" dirty="0" err="1"/>
              <a:t>bell</a:t>
            </a:r>
            <a:r>
              <a:rPr lang="fr-CA" dirty="0"/>
              <a:t> </a:t>
            </a:r>
            <a:r>
              <a:rPr lang="fr-CA" dirty="0" err="1"/>
              <a:t>hooks</a:t>
            </a:r>
            <a:r>
              <a:rPr lang="fr-CA" dirty="0"/>
              <a:t>)</a:t>
            </a:r>
          </a:p>
          <a:p>
            <a:pPr marL="0" indent="0">
              <a:buNone/>
            </a:pPr>
            <a:r>
              <a:rPr lang="fr-CA" dirty="0"/>
              <a:t>Les femmes résistent par la revalorisation de leurs récits et de leurs identités. </a:t>
            </a:r>
          </a:p>
          <a:p>
            <a:pPr marL="0" indent="0">
              <a:buNone/>
            </a:pPr>
            <a:r>
              <a:rPr lang="fr-CA" dirty="0"/>
              <a:t>Prenons, par exemple, les femmes autochtones qui sont les gardiennes des cultures et des traditions </a:t>
            </a:r>
            <a:br>
              <a:rPr lang="fr-CA" dirty="0"/>
            </a:br>
            <a:r>
              <a:rPr lang="fr-CA" dirty="0"/>
              <a:t>(et c’est d’ailleurs pour ce rôle qu’elles ont été les cibles spécifiques de la domination coloniale). </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240808"/>
            <a:ext cx="6402451"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299898"/>
            <a:ext cx="6220432" cy="765920"/>
          </a:xfrm>
        </p:spPr>
        <p:txBody>
          <a:bodyPr>
            <a:normAutofit/>
          </a:bodyPr>
          <a:lstStyle/>
          <a:p>
            <a:r>
              <a:rPr lang="fr-CA" dirty="0"/>
              <a:t>Redéfinition de soi </a:t>
            </a:r>
            <a:endParaRPr lang="fr-FR" dirty="0"/>
          </a:p>
        </p:txBody>
      </p:sp>
    </p:spTree>
    <p:extLst>
      <p:ext uri="{BB962C8B-B14F-4D97-AF65-F5344CB8AC3E}">
        <p14:creationId xmlns:p14="http://schemas.microsoft.com/office/powerpoint/2010/main" val="8757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FAFBD-934B-AC80-9A72-83C8FBB8DAAB}"/>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1BFF59C2-1779-2C9C-97BF-D679D30CFD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681" r="2" b="17678"/>
          <a:stretch>
            <a:fillRect/>
          </a:stretch>
        </p:blipFill>
        <p:spPr>
          <a:xfrm>
            <a:off x="20" y="0"/>
            <a:ext cx="12191980" cy="309830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2" name="ZoneTexte 11">
            <a:extLst>
              <a:ext uri="{FF2B5EF4-FFF2-40B4-BE49-F238E27FC236}">
                <a16:creationId xmlns:a16="http://schemas.microsoft.com/office/drawing/2014/main" id="{960C1538-DB1A-0295-938D-08ECA6AD922E}"/>
              </a:ext>
            </a:extLst>
          </p:cNvPr>
          <p:cNvSpPr txBox="1"/>
          <p:nvPr/>
        </p:nvSpPr>
        <p:spPr>
          <a:xfrm>
            <a:off x="9426499" y="2898252"/>
            <a:ext cx="2765501"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4" tooltip="https://www.konde.co/2022/12/edisi-khusus-feminisme-feminisme-psikoanalisis-memahami-psikis-untuk-mengubah-penindasan-perempuan/">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fr-CA" sz="700" dirty="0">
              <a:solidFill>
                <a:srgbClr val="FFFFFF"/>
              </a:solidFill>
            </a:endParaRPr>
          </a:p>
        </p:txBody>
      </p:sp>
      <p:sp>
        <p:nvSpPr>
          <p:cNvPr id="3" name="Texte">
            <a:extLst>
              <a:ext uri="{FF2B5EF4-FFF2-40B4-BE49-F238E27FC236}">
                <a16:creationId xmlns:a16="http://schemas.microsoft.com/office/drawing/2014/main" id="{14AF4C46-483C-9B4F-FE25-1A7BAAC4589D}"/>
              </a:ext>
            </a:extLst>
          </p:cNvPr>
          <p:cNvSpPr>
            <a:spLocks noGrp="1"/>
          </p:cNvSpPr>
          <p:nvPr>
            <p:ph idx="1"/>
          </p:nvPr>
        </p:nvSpPr>
        <p:spPr>
          <a:xfrm>
            <a:off x="4758539" y="3349608"/>
            <a:ext cx="7101230" cy="3151537"/>
          </a:xfrm>
        </p:spPr>
        <p:txBody>
          <a:bodyPr>
            <a:normAutofit fontScale="62500" lnSpcReduction="20000"/>
          </a:bodyPr>
          <a:lstStyle/>
          <a:p>
            <a:pPr marL="0" indent="0">
              <a:buNone/>
            </a:pPr>
            <a:r>
              <a:rPr lang="fr-CA" dirty="0"/>
              <a:t>La pensée féministe </a:t>
            </a:r>
            <a:r>
              <a:rPr lang="fr-CA" dirty="0" err="1"/>
              <a:t>décoloniale</a:t>
            </a:r>
            <a:r>
              <a:rPr lang="fr-CA" dirty="0"/>
              <a:t> est portée par des personnes ayant dans leur corps la mémoire des violences coloniales. Elle propose de réfléchir le monde à partir de celles qui ont été victimes de l’histoire occidentale.</a:t>
            </a:r>
          </a:p>
          <a:p>
            <a:pPr marL="0" indent="0">
              <a:buNone/>
            </a:pPr>
            <a:r>
              <a:rPr lang="fr-CA" dirty="0"/>
              <a:t>La révolution ne peut et ne doit pas être portée uniquement par une lutte contre le sexisme, mais aussi contre les oppressions liées au racisme et au colonialisme.</a:t>
            </a:r>
          </a:p>
          <a:p>
            <a:pPr marL="0" indent="0">
              <a:buNone/>
            </a:pPr>
            <a:r>
              <a:rPr lang="fr-CA" dirty="0"/>
              <a:t>Elle nous conduit à envisager la question du bonheur autour de la notion de solidarité, qui ne peut être effective que si la société n’est plus divisée en groupes dominants et dominés.</a:t>
            </a:r>
          </a:p>
        </p:txBody>
      </p:sp>
      <p:cxnSp>
        <p:nvCxnSpPr>
          <p:cNvPr id="5" name="Trait séparateur">
            <a:extLst>
              <a:ext uri="{FF2B5EF4-FFF2-40B4-BE49-F238E27FC236}">
                <a16:creationId xmlns:a16="http://schemas.microsoft.com/office/drawing/2014/main" id="{A9F10380-F4A2-9C80-349C-0BAB45C5F44D}"/>
              </a:ext>
              <a:ext uri="{C183D7F6-B498-43B3-948B-1728B52AA6E4}">
                <adec:decorative xmlns:adec="http://schemas.microsoft.com/office/drawing/2017/decorative" val="1"/>
              </a:ext>
            </a:extLst>
          </p:cNvPr>
          <p:cNvCxnSpPr>
            <a:cxnSpLocks/>
          </p:cNvCxnSpPr>
          <p:nvPr/>
        </p:nvCxnSpPr>
        <p:spPr>
          <a:xfrm>
            <a:off x="4432092" y="3502152"/>
            <a:ext cx="0" cy="28986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9AF6B031-7073-3201-CEBA-9D2A0A477B38}"/>
              </a:ext>
            </a:extLst>
          </p:cNvPr>
          <p:cNvSpPr>
            <a:spLocks noGrp="1"/>
          </p:cNvSpPr>
          <p:nvPr>
            <p:ph type="title"/>
          </p:nvPr>
        </p:nvSpPr>
        <p:spPr>
          <a:xfrm>
            <a:off x="245770" y="3098307"/>
            <a:ext cx="3859877" cy="3759693"/>
          </a:xfrm>
        </p:spPr>
        <p:txBody>
          <a:bodyPr>
            <a:normAutofit/>
          </a:bodyPr>
          <a:lstStyle/>
          <a:p>
            <a:r>
              <a:rPr lang="fr-CA" sz="3200" dirty="0"/>
              <a:t>Conclusion : lutter contre le sexisme,</a:t>
            </a:r>
            <a:br>
              <a:rPr lang="fr-CA" sz="3200" dirty="0"/>
            </a:br>
            <a:r>
              <a:rPr lang="fr-CA" sz="3200" dirty="0"/>
              <a:t> le racisme et le colonialisme</a:t>
            </a:r>
            <a:endParaRPr lang="fr-FR" sz="3200" dirty="0"/>
          </a:p>
        </p:txBody>
      </p:sp>
    </p:spTree>
    <p:extLst>
      <p:ext uri="{BB962C8B-B14F-4D97-AF65-F5344CB8AC3E}">
        <p14:creationId xmlns:p14="http://schemas.microsoft.com/office/powerpoint/2010/main" val="101981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E4E29-F758-63D5-E638-CC75431217D9}"/>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06C03DCF-58B1-37C8-7557-75BA100A3146}"/>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22720" t="1719" r="3930" b="1187"/>
          <a:stretch>
            <a:fillRect/>
          </a:stretch>
        </p:blipFill>
        <p:spPr>
          <a:xfrm>
            <a:off x="7010400" y="1666241"/>
            <a:ext cx="4918075" cy="4931410"/>
          </a:xfrm>
          <a:prstGeom prst="rect">
            <a:avLst/>
          </a:prstGeom>
        </p:spPr>
      </p:pic>
      <p:sp>
        <p:nvSpPr>
          <p:cNvPr id="8" name="ZoneTexte 7">
            <a:extLst>
              <a:ext uri="{FF2B5EF4-FFF2-40B4-BE49-F238E27FC236}">
                <a16:creationId xmlns:a16="http://schemas.microsoft.com/office/drawing/2014/main" id="{684FDE49-8849-0724-A2A9-11DC75746908}"/>
              </a:ext>
            </a:extLst>
          </p:cNvPr>
          <p:cNvSpPr txBox="1"/>
          <p:nvPr/>
        </p:nvSpPr>
        <p:spPr>
          <a:xfrm>
            <a:off x="9447339" y="6657945"/>
            <a:ext cx="2744661"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5" tooltip="https://fr.wikipedia.org/wiki/Colonialisme">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fr-CA" sz="700" dirty="0">
              <a:solidFill>
                <a:srgbClr val="FFFFFF"/>
              </a:solidFill>
            </a:endParaRPr>
          </a:p>
        </p:txBody>
      </p:sp>
      <p:sp>
        <p:nvSpPr>
          <p:cNvPr id="3" name="Texte">
            <a:extLst>
              <a:ext uri="{FF2B5EF4-FFF2-40B4-BE49-F238E27FC236}">
                <a16:creationId xmlns:a16="http://schemas.microsoft.com/office/drawing/2014/main" id="{33B1C5D7-7862-0931-D340-1709BA4DCA8C}"/>
              </a:ext>
            </a:extLst>
          </p:cNvPr>
          <p:cNvSpPr>
            <a:spLocks noGrp="1"/>
          </p:cNvSpPr>
          <p:nvPr>
            <p:ph idx="1"/>
          </p:nvPr>
        </p:nvSpPr>
        <p:spPr>
          <a:xfrm>
            <a:off x="189955" y="1689722"/>
            <a:ext cx="6451303" cy="4974221"/>
          </a:xfrm>
        </p:spPr>
        <p:txBody>
          <a:bodyPr anchor="t">
            <a:normAutofit fontScale="92500" lnSpcReduction="20000"/>
          </a:bodyPr>
          <a:lstStyle/>
          <a:p>
            <a:pPr marL="0" indent="0">
              <a:buNone/>
            </a:pPr>
            <a:r>
              <a:rPr lang="fr-CA" dirty="0">
                <a:solidFill>
                  <a:srgbClr val="FFFFFF"/>
                </a:solidFill>
              </a:rPr>
              <a:t>Prise en compte de l’histoire coloniale, contrairement au féminisme occidental. </a:t>
            </a:r>
          </a:p>
          <a:p>
            <a:pPr marL="0" indent="0">
              <a:buNone/>
            </a:pPr>
            <a:r>
              <a:rPr lang="fr-CA" dirty="0">
                <a:solidFill>
                  <a:srgbClr val="FFFFFF"/>
                </a:solidFill>
              </a:rPr>
              <a:t>Point de vue critique sur l’héritage de la modernité occidentale ayant conduit à une classification des êtres, des corps et des civilisations pour en justifier l’exploitation. </a:t>
            </a:r>
          </a:p>
          <a:p>
            <a:pPr marL="0" indent="0">
              <a:buNone/>
            </a:pPr>
            <a:r>
              <a:rPr lang="fr-CA" dirty="0">
                <a:solidFill>
                  <a:srgbClr val="FFFFFF"/>
                </a:solidFill>
              </a:rPr>
              <a:t>Lumière sur toutes les femmes, particulièrement celles issues des territoires colonisés, et sur leurs pratiques de résistance.</a:t>
            </a:r>
          </a:p>
          <a:p>
            <a:pPr marL="0" indent="0">
              <a:buNone/>
            </a:pPr>
            <a:r>
              <a:rPr lang="fr-CA" dirty="0">
                <a:solidFill>
                  <a:srgbClr val="FFFFFF"/>
                </a:solidFill>
              </a:rPr>
              <a:t>Genre lié à la race et au rapport colonial. </a:t>
            </a:r>
            <a:endParaRPr lang="fr-CA" sz="2400" dirty="0">
              <a:solidFill>
                <a:srgbClr val="FFFFFF"/>
              </a:solidFill>
            </a:endParaRPr>
          </a:p>
        </p:txBody>
      </p:sp>
      <p:cxnSp>
        <p:nvCxnSpPr>
          <p:cNvPr id="5" name="Trait séparateur">
            <a:extLst>
              <a:ext uri="{FF2B5EF4-FFF2-40B4-BE49-F238E27FC236}">
                <a16:creationId xmlns:a16="http://schemas.microsoft.com/office/drawing/2014/main" id="{F5A4FA69-283F-1BAF-06E7-DD9303E649E0}"/>
              </a:ext>
              <a:ext uri="{C183D7F6-B498-43B3-948B-1728B52AA6E4}">
                <adec:decorative xmlns:adec="http://schemas.microsoft.com/office/drawing/2017/decorative" val="1"/>
              </a:ext>
            </a:extLst>
          </p:cNvPr>
          <p:cNvCxnSpPr>
            <a:cxnSpLocks/>
          </p:cNvCxnSpPr>
          <p:nvPr/>
        </p:nvCxnSpPr>
        <p:spPr>
          <a:xfrm>
            <a:off x="263525" y="1261616"/>
            <a:ext cx="1166495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5771AB96-E6CE-0041-F0A8-35EDEBD66631}"/>
              </a:ext>
            </a:extLst>
          </p:cNvPr>
          <p:cNvSpPr>
            <a:spLocks noGrp="1"/>
          </p:cNvSpPr>
          <p:nvPr>
            <p:ph type="title"/>
          </p:nvPr>
        </p:nvSpPr>
        <p:spPr>
          <a:xfrm>
            <a:off x="189955" y="258848"/>
            <a:ext cx="8080285" cy="807942"/>
          </a:xfrm>
        </p:spPr>
        <p:txBody>
          <a:bodyPr/>
          <a:lstStyle/>
          <a:p>
            <a:r>
              <a:rPr lang="fr-CA" dirty="0">
                <a:solidFill>
                  <a:srgbClr val="FFFFFF"/>
                </a:solidFill>
              </a:rPr>
              <a:t>Féminisme </a:t>
            </a:r>
            <a:r>
              <a:rPr lang="fr-CA" dirty="0" err="1">
                <a:solidFill>
                  <a:srgbClr val="FFFFFF"/>
                </a:solidFill>
              </a:rPr>
              <a:t>décolonial</a:t>
            </a:r>
            <a:r>
              <a:rPr lang="fr-CA" dirty="0">
                <a:solidFill>
                  <a:srgbClr val="FFFFFF"/>
                </a:solidFill>
              </a:rPr>
              <a:t> </a:t>
            </a:r>
            <a:endParaRPr lang="fr-FR" dirty="0"/>
          </a:p>
        </p:txBody>
      </p:sp>
    </p:spTree>
    <p:extLst>
      <p:ext uri="{BB962C8B-B14F-4D97-AF65-F5344CB8AC3E}">
        <p14:creationId xmlns:p14="http://schemas.microsoft.com/office/powerpoint/2010/main" val="428147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322A43FD-CFE4-D316-7BED-9AAB05C80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alphaModFix amt="6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r="11111"/>
          <a:stretch/>
        </p:blipFill>
        <p:spPr>
          <a:xfrm>
            <a:off x="-1" y="10"/>
            <a:ext cx="12192001" cy="6857990"/>
          </a:xfrm>
          <a:prstGeom prst="rect">
            <a:avLst/>
          </a:prstGeom>
        </p:spPr>
      </p:pic>
      <p:sp>
        <p:nvSpPr>
          <p:cNvPr id="5" name="Rectangle 4">
            <a:extLst>
              <a:ext uri="{FF2B5EF4-FFF2-40B4-BE49-F238E27FC236}">
                <a16:creationId xmlns:a16="http://schemas.microsoft.com/office/drawing/2014/main" id="{836C4993-5081-37FE-81F2-AA718822284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1999" cy="6858000"/>
          </a:xfrm>
          <a:prstGeom prst="rect">
            <a:avLst/>
          </a:prstGeom>
          <a:solidFill>
            <a:srgbClr val="000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2E133B2B-0A82-27DA-D68D-BE1244B09EFF}"/>
              </a:ext>
            </a:extLst>
          </p:cNvPr>
          <p:cNvSpPr txBox="1"/>
          <p:nvPr/>
        </p:nvSpPr>
        <p:spPr>
          <a:xfrm>
            <a:off x="9269405" y="6657945"/>
            <a:ext cx="292259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5" tooltip="https://researchoutreach.org/articles/gendered-digital-divides-enhancing-inclusivity/">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fr-CA" sz="700">
              <a:solidFill>
                <a:srgbClr val="FFFFFF"/>
              </a:solidFill>
            </a:endParaRPr>
          </a:p>
        </p:txBody>
      </p:sp>
      <p:cxnSp>
        <p:nvCxnSpPr>
          <p:cNvPr id="4" name="Trait séparateur">
            <a:extLst>
              <a:ext uri="{FF2B5EF4-FFF2-40B4-BE49-F238E27FC236}">
                <a16:creationId xmlns:a16="http://schemas.microsoft.com/office/drawing/2014/main" id="{F80F797C-2057-8556-64B6-0535609CF4D0}"/>
              </a:ext>
              <a:ext uri="{C183D7F6-B498-43B3-948B-1728B52AA6E4}">
                <adec:decorative xmlns:adec="http://schemas.microsoft.com/office/drawing/2017/decorative" val="1"/>
              </a:ext>
            </a:extLst>
          </p:cNvPr>
          <p:cNvCxnSpPr>
            <a:cxnSpLocks/>
          </p:cNvCxnSpPr>
          <p:nvPr/>
        </p:nvCxnSpPr>
        <p:spPr>
          <a:xfrm>
            <a:off x="1219200" y="4475224"/>
            <a:ext cx="979424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AED5CE4-9DE5-1F8B-6CCE-CE524C072219}"/>
              </a:ext>
            </a:extLst>
          </p:cNvPr>
          <p:cNvSpPr>
            <a:spLocks noGrp="1"/>
          </p:cNvSpPr>
          <p:nvPr>
            <p:ph type="ctrTitle"/>
          </p:nvPr>
        </p:nvSpPr>
        <p:spPr>
          <a:xfrm>
            <a:off x="906379" y="2103120"/>
            <a:ext cx="10379242" cy="2158990"/>
          </a:xfrm>
        </p:spPr>
        <p:txBody>
          <a:bodyPr anchor="ctr">
            <a:normAutofit/>
          </a:bodyPr>
          <a:lstStyle/>
          <a:p>
            <a:r>
              <a:rPr lang="fr-CA" dirty="0"/>
              <a:t>Corps, race et genre : articulation et imbrication</a:t>
            </a:r>
          </a:p>
        </p:txBody>
      </p:sp>
    </p:spTree>
    <p:extLst>
      <p:ext uri="{BB962C8B-B14F-4D97-AF65-F5344CB8AC3E}">
        <p14:creationId xmlns:p14="http://schemas.microsoft.com/office/powerpoint/2010/main" val="243608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0CBF-67C8-C0EC-4815-BABA3B1A27B9}"/>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83098A5D-5C1A-BCD7-A77C-1EE537E87F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562" r="1" b="1"/>
          <a:stretch/>
        </p:blipFill>
        <p:spPr>
          <a:xfrm>
            <a:off x="7199440" y="10"/>
            <a:ext cx="4992560" cy="6857990"/>
          </a:xfrm>
          <a:prstGeom prst="rect">
            <a:avLst/>
          </a:prstGeom>
          <a:effectLst/>
        </p:spPr>
      </p:pic>
      <p:sp>
        <p:nvSpPr>
          <p:cNvPr id="16" name="ZoneTexte 15">
            <a:extLst>
              <a:ext uri="{FF2B5EF4-FFF2-40B4-BE49-F238E27FC236}">
                <a16:creationId xmlns:a16="http://schemas.microsoft.com/office/drawing/2014/main" id="{167241D7-0CF6-FEFD-C7AA-BB250A9CD156}"/>
              </a:ext>
            </a:extLst>
          </p:cNvPr>
          <p:cNvSpPr txBox="1"/>
          <p:nvPr/>
        </p:nvSpPr>
        <p:spPr>
          <a:xfrm>
            <a:off x="9290244" y="6657945"/>
            <a:ext cx="2901756"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open.maricopa.edu/culturepsychology/part/culture-and-cognition/">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fr-CA" sz="700">
              <a:solidFill>
                <a:srgbClr val="FFFFFF"/>
              </a:solidFill>
            </a:endParaRPr>
          </a:p>
        </p:txBody>
      </p:sp>
      <p:sp>
        <p:nvSpPr>
          <p:cNvPr id="3" name="Texte">
            <a:extLst>
              <a:ext uri="{FF2B5EF4-FFF2-40B4-BE49-F238E27FC236}">
                <a16:creationId xmlns:a16="http://schemas.microsoft.com/office/drawing/2014/main" id="{1F55D789-85A5-391D-13FD-E2CBD664FE72}"/>
              </a:ext>
            </a:extLst>
          </p:cNvPr>
          <p:cNvSpPr>
            <a:spLocks noGrp="1"/>
          </p:cNvSpPr>
          <p:nvPr>
            <p:ph idx="1"/>
          </p:nvPr>
        </p:nvSpPr>
        <p:spPr>
          <a:xfrm>
            <a:off x="179444" y="2204721"/>
            <a:ext cx="6455036" cy="3972560"/>
          </a:xfrm>
        </p:spPr>
        <p:txBody>
          <a:bodyPr>
            <a:normAutofit/>
          </a:bodyPr>
          <a:lstStyle/>
          <a:p>
            <a:pPr marL="0" indent="0">
              <a:buNone/>
            </a:pPr>
            <a:r>
              <a:rPr lang="fr-CA" dirty="0">
                <a:solidFill>
                  <a:srgbClr val="FFFFFF"/>
                </a:solidFill>
              </a:rPr>
              <a:t>Modernité occidentale : vision binaire </a:t>
            </a:r>
            <a:br>
              <a:rPr lang="fr-CA" dirty="0">
                <a:solidFill>
                  <a:srgbClr val="FFFFFF"/>
                </a:solidFill>
              </a:rPr>
            </a:br>
            <a:r>
              <a:rPr lang="fr-CA" dirty="0">
                <a:solidFill>
                  <a:srgbClr val="FFFFFF"/>
                </a:solidFill>
              </a:rPr>
              <a:t>du monde et séparation du corps et de l’esprit. Catégories rigides. </a:t>
            </a:r>
          </a:p>
          <a:p>
            <a:pPr marL="0" indent="0">
              <a:buNone/>
            </a:pPr>
            <a:r>
              <a:rPr lang="fr-CA" dirty="0">
                <a:solidFill>
                  <a:srgbClr val="FFFFFF"/>
                </a:solidFill>
              </a:rPr>
              <a:t>Féminismes </a:t>
            </a:r>
            <a:r>
              <a:rPr lang="fr-CA" dirty="0" err="1">
                <a:solidFill>
                  <a:srgbClr val="FFFFFF"/>
                </a:solidFill>
              </a:rPr>
              <a:t>décoloniaux</a:t>
            </a:r>
            <a:r>
              <a:rPr lang="fr-CA" dirty="0">
                <a:solidFill>
                  <a:srgbClr val="FFFFFF"/>
                </a:solidFill>
              </a:rPr>
              <a:t> : corps en mouvement et réflexions perpétuelles. Corps à la croisée de différentes oppressions et résistances.</a:t>
            </a:r>
          </a:p>
        </p:txBody>
      </p:sp>
      <p:cxnSp>
        <p:nvCxnSpPr>
          <p:cNvPr id="5" name="Trait séparateur">
            <a:extLst>
              <a:ext uri="{FF2B5EF4-FFF2-40B4-BE49-F238E27FC236}">
                <a16:creationId xmlns:a16="http://schemas.microsoft.com/office/drawing/2014/main" id="{B23C527D-56A4-121A-F037-D8FEC7FA0788}"/>
              </a:ext>
              <a:ext uri="{C183D7F6-B498-43B3-948B-1728B52AA6E4}">
                <adec:decorative xmlns:adec="http://schemas.microsoft.com/office/drawing/2017/decorative" val="1"/>
              </a:ext>
            </a:extLst>
          </p:cNvPr>
          <p:cNvCxnSpPr>
            <a:cxnSpLocks/>
          </p:cNvCxnSpPr>
          <p:nvPr/>
        </p:nvCxnSpPr>
        <p:spPr>
          <a:xfrm>
            <a:off x="263525" y="1879600"/>
            <a:ext cx="60153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34657A96-82D7-DA45-198D-5148AAFFA216}"/>
              </a:ext>
            </a:extLst>
          </p:cNvPr>
          <p:cNvSpPr>
            <a:spLocks noGrp="1"/>
          </p:cNvSpPr>
          <p:nvPr>
            <p:ph type="title"/>
          </p:nvPr>
        </p:nvSpPr>
        <p:spPr>
          <a:xfrm>
            <a:off x="200465" y="951909"/>
            <a:ext cx="6322256" cy="765132"/>
          </a:xfrm>
        </p:spPr>
        <p:txBody>
          <a:bodyPr>
            <a:normAutofit/>
          </a:bodyPr>
          <a:lstStyle/>
          <a:p>
            <a:r>
              <a:rPr lang="fr-CA" dirty="0"/>
              <a:t>Corps porteurs de sens</a:t>
            </a:r>
            <a:endParaRPr lang="fr-FR" dirty="0"/>
          </a:p>
        </p:txBody>
      </p:sp>
    </p:spTree>
    <p:extLst>
      <p:ext uri="{BB962C8B-B14F-4D97-AF65-F5344CB8AC3E}">
        <p14:creationId xmlns:p14="http://schemas.microsoft.com/office/powerpoint/2010/main" val="189548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0CBF-67C8-C0EC-4815-BABA3B1A27B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2965F3D9-5145-3E02-0AC7-5F94ED7A414D}"/>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52489" r="11111"/>
          <a:stretch>
            <a:fillRect/>
          </a:stretch>
        </p:blipFill>
        <p:spPr>
          <a:xfrm>
            <a:off x="7199440" y="10"/>
            <a:ext cx="4992560" cy="6857990"/>
          </a:xfrm>
          <a:prstGeom prst="rect">
            <a:avLst/>
          </a:prstGeom>
        </p:spPr>
      </p:pic>
      <p:sp>
        <p:nvSpPr>
          <p:cNvPr id="6" name="ZoneTexte 5">
            <a:extLst>
              <a:ext uri="{FF2B5EF4-FFF2-40B4-BE49-F238E27FC236}">
                <a16:creationId xmlns:a16="http://schemas.microsoft.com/office/drawing/2014/main" id="{7E34F455-4B24-20CC-6043-F5B6E818088F}"/>
              </a:ext>
            </a:extLst>
          </p:cNvPr>
          <p:cNvSpPr txBox="1"/>
          <p:nvPr/>
        </p:nvSpPr>
        <p:spPr>
          <a:xfrm>
            <a:off x="9269405" y="6657945"/>
            <a:ext cx="2922595"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5" tooltip="https://researchoutreach.org/articles/gendered-digital-divides-enhancing-inclusivity/">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fr-CA" sz="700" dirty="0">
              <a:solidFill>
                <a:srgbClr val="FFFFFF"/>
              </a:solidFill>
            </a:endParaRPr>
          </a:p>
        </p:txBody>
      </p:sp>
      <p:sp>
        <p:nvSpPr>
          <p:cNvPr id="3" name="Texte">
            <a:extLst>
              <a:ext uri="{FF2B5EF4-FFF2-40B4-BE49-F238E27FC236}">
                <a16:creationId xmlns:a16="http://schemas.microsoft.com/office/drawing/2014/main" id="{1F55D789-85A5-391D-13FD-E2CBD664FE72}"/>
              </a:ext>
            </a:extLst>
          </p:cNvPr>
          <p:cNvSpPr>
            <a:spLocks noGrp="1"/>
          </p:cNvSpPr>
          <p:nvPr>
            <p:ph idx="1"/>
          </p:nvPr>
        </p:nvSpPr>
        <p:spPr>
          <a:xfrm>
            <a:off x="179444" y="2204720"/>
            <a:ext cx="6455036" cy="4287501"/>
          </a:xfrm>
        </p:spPr>
        <p:txBody>
          <a:bodyPr>
            <a:normAutofit/>
          </a:bodyPr>
          <a:lstStyle/>
          <a:p>
            <a:pPr marL="0" indent="0">
              <a:buNone/>
            </a:pPr>
            <a:r>
              <a:rPr lang="fr-CA" dirty="0">
                <a:solidFill>
                  <a:srgbClr val="FFFFFF"/>
                </a:solidFill>
              </a:rPr>
              <a:t>Racialisation : certains corps sont historiquement classés comme étant différents (autres) d’une norme (référent). </a:t>
            </a:r>
          </a:p>
          <a:p>
            <a:pPr marL="0" indent="0">
              <a:buNone/>
            </a:pPr>
            <a:r>
              <a:rPr lang="fr-CA" dirty="0">
                <a:solidFill>
                  <a:srgbClr val="FFFFFF"/>
                </a:solidFill>
              </a:rPr>
              <a:t>Les personnes qui s’écartent de la norme (caractéristiques physiques raciales et de sexe) sont infériorisées, déshumanisées et exploitées.</a:t>
            </a:r>
          </a:p>
        </p:txBody>
      </p:sp>
      <p:cxnSp>
        <p:nvCxnSpPr>
          <p:cNvPr id="5" name="Trait séparateur">
            <a:extLst>
              <a:ext uri="{FF2B5EF4-FFF2-40B4-BE49-F238E27FC236}">
                <a16:creationId xmlns:a16="http://schemas.microsoft.com/office/drawing/2014/main" id="{B23C527D-56A4-121A-F037-D8FEC7FA0788}"/>
              </a:ext>
              <a:ext uri="{C183D7F6-B498-43B3-948B-1728B52AA6E4}">
                <adec:decorative xmlns:adec="http://schemas.microsoft.com/office/drawing/2017/decorative" val="1"/>
              </a:ext>
            </a:extLst>
          </p:cNvPr>
          <p:cNvCxnSpPr>
            <a:cxnSpLocks/>
          </p:cNvCxnSpPr>
          <p:nvPr/>
        </p:nvCxnSpPr>
        <p:spPr>
          <a:xfrm>
            <a:off x="263525" y="1879600"/>
            <a:ext cx="60153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34657A96-82D7-DA45-198D-5148AAFFA216}"/>
              </a:ext>
            </a:extLst>
          </p:cNvPr>
          <p:cNvSpPr>
            <a:spLocks noGrp="1"/>
          </p:cNvSpPr>
          <p:nvPr>
            <p:ph type="title"/>
          </p:nvPr>
        </p:nvSpPr>
        <p:spPr>
          <a:xfrm>
            <a:off x="200465" y="365764"/>
            <a:ext cx="6322256" cy="1351277"/>
          </a:xfrm>
        </p:spPr>
        <p:txBody>
          <a:bodyPr>
            <a:normAutofit fontScale="90000"/>
          </a:bodyPr>
          <a:lstStyle/>
          <a:p>
            <a:r>
              <a:rPr lang="fr-CA" dirty="0">
                <a:solidFill>
                  <a:srgbClr val="FFFFFF"/>
                </a:solidFill>
              </a:rPr>
              <a:t>Corps et idéologie </a:t>
            </a:r>
            <a:br>
              <a:rPr lang="fr-CA" dirty="0">
                <a:solidFill>
                  <a:srgbClr val="FFFFFF"/>
                </a:solidFill>
              </a:rPr>
            </a:br>
            <a:r>
              <a:rPr lang="fr-CA" dirty="0">
                <a:solidFill>
                  <a:srgbClr val="FFFFFF"/>
                </a:solidFill>
              </a:rPr>
              <a:t>de la différence</a:t>
            </a:r>
            <a:endParaRPr lang="fr-FR" dirty="0"/>
          </a:p>
        </p:txBody>
      </p:sp>
    </p:spTree>
    <p:extLst>
      <p:ext uri="{BB962C8B-B14F-4D97-AF65-F5344CB8AC3E}">
        <p14:creationId xmlns:p14="http://schemas.microsoft.com/office/powerpoint/2010/main" val="21093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0CBF-67C8-C0EC-4815-BABA3B1A27B9}"/>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A612E81A-D56D-09AB-65DE-809E0A028534}"/>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43" t="-339" b="-170"/>
          <a:stretch>
            <a:fillRect/>
          </a:stretch>
        </p:blipFill>
        <p:spPr>
          <a:xfrm>
            <a:off x="7199440" y="2340864"/>
            <a:ext cx="4729035" cy="2998974"/>
          </a:xfrm>
          <a:prstGeom prst="rect">
            <a:avLst/>
          </a:prstGeom>
        </p:spPr>
      </p:pic>
      <p:sp>
        <p:nvSpPr>
          <p:cNvPr id="8" name="ZoneTexte 7">
            <a:extLst>
              <a:ext uri="{FF2B5EF4-FFF2-40B4-BE49-F238E27FC236}">
                <a16:creationId xmlns:a16="http://schemas.microsoft.com/office/drawing/2014/main" id="{712F05C8-F47C-52F5-0534-497B2CF6CA38}"/>
              </a:ext>
            </a:extLst>
          </p:cNvPr>
          <p:cNvSpPr txBox="1"/>
          <p:nvPr/>
        </p:nvSpPr>
        <p:spPr>
          <a:xfrm>
            <a:off x="9183814" y="5339838"/>
            <a:ext cx="2744661"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5" tooltip="https://fr.wikisource.org/wiki/Le_Tour_de_la_France_par_deux_enfants/076">
                  <a:extLst>
                    <a:ext uri="{A12FA001-AC4F-418D-AE19-62706E023703}">
                      <ahyp:hlinkClr xmlns:ahyp="http://schemas.microsoft.com/office/drawing/2018/hyperlinkcolor" val="tx"/>
                    </a:ext>
                  </a:extLst>
                </a:hlinkClick>
              </a:rPr>
              <a:t>Cette photo</a:t>
            </a:r>
            <a:r>
              <a:rPr lang="fr-CA" sz="700" dirty="0">
                <a:solidFill>
                  <a:srgbClr val="FFFFFF"/>
                </a:solidFill>
              </a:rPr>
              <a:t> par Auteur inconnu est soumise à la licence </a:t>
            </a:r>
            <a:r>
              <a:rPr lang="fr-CA"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fr-CA" sz="700" dirty="0">
              <a:solidFill>
                <a:srgbClr val="FFFFFF"/>
              </a:solidFill>
            </a:endParaRPr>
          </a:p>
        </p:txBody>
      </p:sp>
      <p:sp>
        <p:nvSpPr>
          <p:cNvPr id="3" name="Texte">
            <a:extLst>
              <a:ext uri="{FF2B5EF4-FFF2-40B4-BE49-F238E27FC236}">
                <a16:creationId xmlns:a16="http://schemas.microsoft.com/office/drawing/2014/main" id="{1F55D789-85A5-391D-13FD-E2CBD664FE72}"/>
              </a:ext>
            </a:extLst>
          </p:cNvPr>
          <p:cNvSpPr>
            <a:spLocks noGrp="1"/>
          </p:cNvSpPr>
          <p:nvPr>
            <p:ph idx="1"/>
          </p:nvPr>
        </p:nvSpPr>
        <p:spPr>
          <a:xfrm>
            <a:off x="179445" y="2204720"/>
            <a:ext cx="6486532" cy="4287501"/>
          </a:xfrm>
        </p:spPr>
        <p:txBody>
          <a:bodyPr>
            <a:normAutofit fontScale="92500" lnSpcReduction="20000"/>
          </a:bodyPr>
          <a:lstStyle/>
          <a:p>
            <a:pPr marL="0" indent="0">
              <a:buNone/>
            </a:pPr>
            <a:r>
              <a:rPr lang="fr-CA" dirty="0">
                <a:solidFill>
                  <a:srgbClr val="FFFFFF"/>
                </a:solidFill>
              </a:rPr>
              <a:t>Le pouvoir mondial capitaliste s’est fondé sur la notion de race, à l’avantage de l’Europe. La distribution mondiale du travail et des échanges capitalistes est fondée sur la classification raciale de la population mondiale. </a:t>
            </a:r>
          </a:p>
          <a:p>
            <a:pPr marL="0" indent="0">
              <a:buNone/>
            </a:pPr>
            <a:r>
              <a:rPr lang="fr-CA" dirty="0">
                <a:solidFill>
                  <a:srgbClr val="FFFFFF"/>
                </a:solidFill>
              </a:rPr>
              <a:t>Le racisme, symptomatique du capitalisme moderne, continue de racialiser et de déshumaniser les corps des personnes historiquement infériorisées.</a:t>
            </a:r>
          </a:p>
        </p:txBody>
      </p:sp>
      <p:cxnSp>
        <p:nvCxnSpPr>
          <p:cNvPr id="5" name="Trait séparateur">
            <a:extLst>
              <a:ext uri="{FF2B5EF4-FFF2-40B4-BE49-F238E27FC236}">
                <a16:creationId xmlns:a16="http://schemas.microsoft.com/office/drawing/2014/main" id="{B23C527D-56A4-121A-F037-D8FEC7FA0788}"/>
              </a:ext>
              <a:ext uri="{C183D7F6-B498-43B3-948B-1728B52AA6E4}">
                <adec:decorative xmlns:adec="http://schemas.microsoft.com/office/drawing/2017/decorative" val="1"/>
              </a:ext>
            </a:extLst>
          </p:cNvPr>
          <p:cNvCxnSpPr>
            <a:cxnSpLocks/>
          </p:cNvCxnSpPr>
          <p:nvPr/>
        </p:nvCxnSpPr>
        <p:spPr>
          <a:xfrm>
            <a:off x="263525" y="1879600"/>
            <a:ext cx="1166495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34657A96-82D7-DA45-198D-5148AAFFA216}"/>
              </a:ext>
            </a:extLst>
          </p:cNvPr>
          <p:cNvSpPr>
            <a:spLocks noGrp="1"/>
          </p:cNvSpPr>
          <p:nvPr>
            <p:ph type="title"/>
          </p:nvPr>
        </p:nvSpPr>
        <p:spPr>
          <a:xfrm>
            <a:off x="200463" y="365766"/>
            <a:ext cx="11728011" cy="1313780"/>
          </a:xfrm>
        </p:spPr>
        <p:txBody>
          <a:bodyPr>
            <a:normAutofit fontScale="90000"/>
          </a:bodyPr>
          <a:lstStyle/>
          <a:p>
            <a:r>
              <a:rPr lang="fr-CA" dirty="0">
                <a:solidFill>
                  <a:srgbClr val="FFFFFF"/>
                </a:solidFill>
              </a:rPr>
              <a:t>Corps et « </a:t>
            </a:r>
            <a:r>
              <a:rPr lang="fr-CA" dirty="0" err="1">
                <a:solidFill>
                  <a:srgbClr val="FFFFFF"/>
                </a:solidFill>
              </a:rPr>
              <a:t>colonialité</a:t>
            </a:r>
            <a:r>
              <a:rPr lang="fr-CA" dirty="0">
                <a:solidFill>
                  <a:srgbClr val="FFFFFF"/>
                </a:solidFill>
              </a:rPr>
              <a:t> du pouvoir » </a:t>
            </a:r>
            <a:br>
              <a:rPr lang="fr-CA" dirty="0">
                <a:solidFill>
                  <a:srgbClr val="FFFFFF"/>
                </a:solidFill>
              </a:rPr>
            </a:br>
            <a:r>
              <a:rPr lang="fr-CA" dirty="0">
                <a:solidFill>
                  <a:srgbClr val="FFFFFF"/>
                </a:solidFill>
              </a:rPr>
              <a:t>(Anibal </a:t>
            </a:r>
            <a:r>
              <a:rPr lang="fr-CA" dirty="0" err="1">
                <a:solidFill>
                  <a:srgbClr val="FFFFFF"/>
                </a:solidFill>
              </a:rPr>
              <a:t>Quijano</a:t>
            </a:r>
            <a:r>
              <a:rPr lang="fr-CA" dirty="0">
                <a:solidFill>
                  <a:srgbClr val="FFFFFF"/>
                </a:solidFill>
              </a:rPr>
              <a:t>)</a:t>
            </a:r>
            <a:endParaRPr lang="fr-FR" dirty="0"/>
          </a:p>
        </p:txBody>
      </p:sp>
    </p:spTree>
    <p:extLst>
      <p:ext uri="{BB962C8B-B14F-4D97-AF65-F5344CB8AC3E}">
        <p14:creationId xmlns:p14="http://schemas.microsoft.com/office/powerpoint/2010/main" val="256391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0CBF-67C8-C0EC-4815-BABA3B1A27B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38F24A6-C2B0-A585-059C-1689F7C9395F}"/>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28895" t="-1" r="33067" b="-1"/>
          <a:stretch>
            <a:fillRect/>
          </a:stretch>
        </p:blipFill>
        <p:spPr>
          <a:xfrm>
            <a:off x="7199440" y="10"/>
            <a:ext cx="4992560" cy="6857990"/>
          </a:xfrm>
          <a:prstGeom prst="rect">
            <a:avLst/>
          </a:prstGeom>
        </p:spPr>
      </p:pic>
      <p:sp>
        <p:nvSpPr>
          <p:cNvPr id="6" name="ZoneTexte 5">
            <a:extLst>
              <a:ext uri="{FF2B5EF4-FFF2-40B4-BE49-F238E27FC236}">
                <a16:creationId xmlns:a16="http://schemas.microsoft.com/office/drawing/2014/main" id="{C784BB08-D1ED-83DE-1424-FBDD95CD110E}"/>
              </a:ext>
            </a:extLst>
          </p:cNvPr>
          <p:cNvSpPr txBox="1"/>
          <p:nvPr/>
        </p:nvSpPr>
        <p:spPr>
          <a:xfrm>
            <a:off x="9426499" y="6657945"/>
            <a:ext cx="2765501"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5" tooltip="https://policyoptions.irpp.org/magazines/march-2020/femmes-noires-et-violence-sexuelle-visibilite-et-stigmatisation/">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fr-CA" sz="700">
              <a:solidFill>
                <a:srgbClr val="FFFFFF"/>
              </a:solidFill>
            </a:endParaRPr>
          </a:p>
        </p:txBody>
      </p:sp>
      <p:sp>
        <p:nvSpPr>
          <p:cNvPr id="3" name="Texte">
            <a:extLst>
              <a:ext uri="{FF2B5EF4-FFF2-40B4-BE49-F238E27FC236}">
                <a16:creationId xmlns:a16="http://schemas.microsoft.com/office/drawing/2014/main" id="{1F55D789-85A5-391D-13FD-E2CBD664FE72}"/>
              </a:ext>
            </a:extLst>
          </p:cNvPr>
          <p:cNvSpPr>
            <a:spLocks noGrp="1"/>
          </p:cNvSpPr>
          <p:nvPr>
            <p:ph idx="1"/>
          </p:nvPr>
        </p:nvSpPr>
        <p:spPr>
          <a:xfrm>
            <a:off x="179444" y="2204720"/>
            <a:ext cx="6455036" cy="4287501"/>
          </a:xfrm>
        </p:spPr>
        <p:txBody>
          <a:bodyPr>
            <a:normAutofit fontScale="92500" lnSpcReduction="20000"/>
          </a:bodyPr>
          <a:lstStyle/>
          <a:p>
            <a:pPr marL="0" indent="0">
              <a:buNone/>
            </a:pPr>
            <a:r>
              <a:rPr lang="fr-CA" dirty="0">
                <a:solidFill>
                  <a:srgbClr val="FFFFFF"/>
                </a:solidFill>
              </a:rPr>
              <a:t>« Marquage » : des caractéristiques physiques sont présumées être des preuves d’une différence naturelle entre les groupes sociaux. « Marquage » des êtres racisés comme noirs et « sexage » des êtres sexualisés comme femmes (Colette Guillaumin). </a:t>
            </a:r>
          </a:p>
          <a:p>
            <a:pPr marL="0" indent="0">
              <a:buNone/>
            </a:pPr>
            <a:r>
              <a:rPr lang="fr-CA" dirty="0">
                <a:solidFill>
                  <a:srgbClr val="FFFFFF"/>
                </a:solidFill>
              </a:rPr>
              <a:t>Les femmes non blanches vivent pourtant une forme spécifique de racisme et de sexisme (Françoise Vergès). </a:t>
            </a:r>
          </a:p>
        </p:txBody>
      </p:sp>
      <p:cxnSp>
        <p:nvCxnSpPr>
          <p:cNvPr id="5" name="Trait séparateur">
            <a:extLst>
              <a:ext uri="{FF2B5EF4-FFF2-40B4-BE49-F238E27FC236}">
                <a16:creationId xmlns:a16="http://schemas.microsoft.com/office/drawing/2014/main" id="{B23C527D-56A4-121A-F037-D8FEC7FA0788}"/>
              </a:ext>
              <a:ext uri="{C183D7F6-B498-43B3-948B-1728B52AA6E4}">
                <adec:decorative xmlns:adec="http://schemas.microsoft.com/office/drawing/2017/decorative" val="1"/>
              </a:ext>
            </a:extLst>
          </p:cNvPr>
          <p:cNvCxnSpPr>
            <a:cxnSpLocks/>
          </p:cNvCxnSpPr>
          <p:nvPr/>
        </p:nvCxnSpPr>
        <p:spPr>
          <a:xfrm>
            <a:off x="263525" y="1879600"/>
            <a:ext cx="60153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34657A96-82D7-DA45-198D-5148AAFFA216}"/>
              </a:ext>
            </a:extLst>
          </p:cNvPr>
          <p:cNvSpPr>
            <a:spLocks noGrp="1"/>
          </p:cNvSpPr>
          <p:nvPr>
            <p:ph type="title"/>
          </p:nvPr>
        </p:nvSpPr>
        <p:spPr>
          <a:xfrm>
            <a:off x="200465" y="365764"/>
            <a:ext cx="6322256" cy="1351277"/>
          </a:xfrm>
        </p:spPr>
        <p:txBody>
          <a:bodyPr>
            <a:normAutofit fontScale="90000"/>
          </a:bodyPr>
          <a:lstStyle/>
          <a:p>
            <a:r>
              <a:rPr lang="fr-CA" dirty="0">
                <a:solidFill>
                  <a:srgbClr val="FFFFFF"/>
                </a:solidFill>
              </a:rPr>
              <a:t>Corps des femmes </a:t>
            </a:r>
            <a:br>
              <a:rPr lang="fr-CA" dirty="0">
                <a:solidFill>
                  <a:srgbClr val="FFFFFF"/>
                </a:solidFill>
              </a:rPr>
            </a:br>
            <a:r>
              <a:rPr lang="fr-CA" dirty="0">
                <a:solidFill>
                  <a:srgbClr val="FFFFFF"/>
                </a:solidFill>
              </a:rPr>
              <a:t>non blanches</a:t>
            </a:r>
            <a:endParaRPr lang="fr-FR" dirty="0"/>
          </a:p>
        </p:txBody>
      </p:sp>
    </p:spTree>
    <p:extLst>
      <p:ext uri="{BB962C8B-B14F-4D97-AF65-F5344CB8AC3E}">
        <p14:creationId xmlns:p14="http://schemas.microsoft.com/office/powerpoint/2010/main" val="418605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8981-1C47-DEEB-A154-033497D194E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22AF20BD-0571-D144-A62C-6D3CD088F2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945" r="16734"/>
          <a:stretch>
            <a:fillRect/>
          </a:stretch>
        </p:blipFill>
        <p:spPr>
          <a:xfrm>
            <a:off x="7199436" y="10"/>
            <a:ext cx="4992561" cy="6857990"/>
          </a:xfrm>
          <a:prstGeom prst="rect">
            <a:avLst/>
          </a:prstGeom>
        </p:spPr>
      </p:pic>
      <p:sp>
        <p:nvSpPr>
          <p:cNvPr id="8" name="ZoneTexte 7">
            <a:extLst>
              <a:ext uri="{FF2B5EF4-FFF2-40B4-BE49-F238E27FC236}">
                <a16:creationId xmlns:a16="http://schemas.microsoft.com/office/drawing/2014/main" id="{66A5F82E-DABF-186F-5964-532D2E173ED4}"/>
              </a:ext>
            </a:extLst>
          </p:cNvPr>
          <p:cNvSpPr txBox="1"/>
          <p:nvPr/>
        </p:nvSpPr>
        <p:spPr>
          <a:xfrm>
            <a:off x="9290245" y="6657945"/>
            <a:ext cx="2901755"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4" tooltip="https://apfvalblog.blogspot.com/2013/02/">
                  <a:extLst>
                    <a:ext uri="{A12FA001-AC4F-418D-AE19-62706E023703}">
                      <ahyp:hlinkClr xmlns:ahyp="http://schemas.microsoft.com/office/drawing/2018/hyperlinkcolor" val="tx"/>
                    </a:ext>
                  </a:extLst>
                </a:hlinkClick>
              </a:rPr>
              <a:t>Cette photo</a:t>
            </a:r>
            <a:r>
              <a:rPr lang="fr-CA" sz="700">
                <a:solidFill>
                  <a:srgbClr val="FFFFFF"/>
                </a:solidFill>
              </a:rPr>
              <a:t> par Auteur inconnu est soumise à la licence </a:t>
            </a:r>
            <a:r>
              <a:rPr lang="fr-CA"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fr-CA" sz="700">
              <a:solidFill>
                <a:srgbClr val="FFFFFF"/>
              </a:solidFill>
            </a:endParaRPr>
          </a:p>
        </p:txBody>
      </p:sp>
      <p:sp>
        <p:nvSpPr>
          <p:cNvPr id="3" name="Texte">
            <a:extLst>
              <a:ext uri="{FF2B5EF4-FFF2-40B4-BE49-F238E27FC236}">
                <a16:creationId xmlns:a16="http://schemas.microsoft.com/office/drawing/2014/main" id="{131CF737-9393-5740-E307-CE0AECC1FF89}"/>
              </a:ext>
            </a:extLst>
          </p:cNvPr>
          <p:cNvSpPr>
            <a:spLocks noGrp="1"/>
          </p:cNvSpPr>
          <p:nvPr>
            <p:ph idx="1"/>
          </p:nvPr>
        </p:nvSpPr>
        <p:spPr>
          <a:xfrm>
            <a:off x="179444" y="2120202"/>
            <a:ext cx="6455036" cy="4477445"/>
          </a:xfrm>
        </p:spPr>
        <p:txBody>
          <a:bodyPr>
            <a:normAutofit fontScale="85000" lnSpcReduction="20000"/>
          </a:bodyPr>
          <a:lstStyle/>
          <a:p>
            <a:pPr marL="0" indent="0">
              <a:buNone/>
            </a:pPr>
            <a:r>
              <a:rPr lang="fr-CA" dirty="0">
                <a:solidFill>
                  <a:srgbClr val="FFFFFF"/>
                </a:solidFill>
              </a:rPr>
              <a:t>Le féminisme en Occident a proposé une notion universelle du sujet « femme », tenant pour acquis que toutes les femmes seraient victimes de la même oppression sexiste et qu’il fallait nous unir contre elle.</a:t>
            </a:r>
          </a:p>
          <a:p>
            <a:pPr marL="0" indent="0">
              <a:spcAft>
                <a:spcPts val="400"/>
              </a:spcAft>
              <a:buNone/>
            </a:pPr>
            <a:r>
              <a:rPr lang="fr-CA" dirty="0">
                <a:solidFill>
                  <a:srgbClr val="FFFFFF"/>
                </a:solidFill>
              </a:rPr>
              <a:t>Pourtant, c’est une conception biaisée :</a:t>
            </a:r>
          </a:p>
          <a:p>
            <a:pPr marL="407988" lvl="1" indent="-182563">
              <a:spcAft>
                <a:spcPts val="400"/>
              </a:spcAft>
            </a:pPr>
            <a:r>
              <a:rPr lang="fr-CA" dirty="0">
                <a:solidFill>
                  <a:srgbClr val="FFFFFF"/>
                </a:solidFill>
              </a:rPr>
              <a:t>Elle reflète le point de vue de femmes blanches privilégiées.</a:t>
            </a:r>
          </a:p>
          <a:p>
            <a:pPr marL="407988" lvl="1" indent="-182563">
              <a:spcAft>
                <a:spcPts val="400"/>
              </a:spcAft>
            </a:pPr>
            <a:r>
              <a:rPr lang="fr-CA" dirty="0">
                <a:solidFill>
                  <a:srgbClr val="FFFFFF"/>
                </a:solidFill>
              </a:rPr>
              <a:t>Leurs savoirs et expériences monopolisent les analyses et les revendications de ce féminisme. Elles s’</a:t>
            </a:r>
            <a:r>
              <a:rPr lang="fr-CA" dirty="0" err="1">
                <a:solidFill>
                  <a:srgbClr val="FFFFFF"/>
                </a:solidFill>
              </a:rPr>
              <a:t>autoconstituent</a:t>
            </a:r>
            <a:r>
              <a:rPr lang="fr-CA" dirty="0">
                <a:solidFill>
                  <a:srgbClr val="FFFFFF"/>
                </a:solidFill>
              </a:rPr>
              <a:t> comme la norme, définissant le sujet (soit le corps des femmes). </a:t>
            </a:r>
          </a:p>
        </p:txBody>
      </p:sp>
      <p:cxnSp>
        <p:nvCxnSpPr>
          <p:cNvPr id="5" name="Trait séparateur">
            <a:extLst>
              <a:ext uri="{FF2B5EF4-FFF2-40B4-BE49-F238E27FC236}">
                <a16:creationId xmlns:a16="http://schemas.microsoft.com/office/drawing/2014/main" id="{84AA4109-9635-BDA2-2B60-75BA5B25FB02}"/>
              </a:ext>
              <a:ext uri="{C183D7F6-B498-43B3-948B-1728B52AA6E4}">
                <adec:decorative xmlns:adec="http://schemas.microsoft.com/office/drawing/2017/decorative" val="1"/>
              </a:ext>
            </a:extLst>
          </p:cNvPr>
          <p:cNvCxnSpPr>
            <a:cxnSpLocks/>
          </p:cNvCxnSpPr>
          <p:nvPr/>
        </p:nvCxnSpPr>
        <p:spPr>
          <a:xfrm>
            <a:off x="263525" y="1879600"/>
            <a:ext cx="6015355"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itre 1">
            <a:extLst>
              <a:ext uri="{FF2B5EF4-FFF2-40B4-BE49-F238E27FC236}">
                <a16:creationId xmlns:a16="http://schemas.microsoft.com/office/drawing/2014/main" id="{CD205427-BED4-1541-052D-A69481BB0E21}"/>
              </a:ext>
            </a:extLst>
          </p:cNvPr>
          <p:cNvSpPr>
            <a:spLocks noGrp="1"/>
          </p:cNvSpPr>
          <p:nvPr>
            <p:ph type="title"/>
          </p:nvPr>
        </p:nvSpPr>
        <p:spPr>
          <a:xfrm>
            <a:off x="200465" y="365764"/>
            <a:ext cx="6322256" cy="1351277"/>
          </a:xfrm>
        </p:spPr>
        <p:txBody>
          <a:bodyPr>
            <a:normAutofit fontScale="90000"/>
          </a:bodyPr>
          <a:lstStyle/>
          <a:p>
            <a:r>
              <a:rPr lang="fr-CA" dirty="0"/>
              <a:t>Sujet « femme » </a:t>
            </a:r>
            <a:br>
              <a:rPr lang="fr-CA" dirty="0"/>
            </a:br>
            <a:r>
              <a:rPr lang="fr-CA" dirty="0"/>
              <a:t>du féminisme blanc</a:t>
            </a:r>
            <a:endParaRPr lang="fr-FR" dirty="0"/>
          </a:p>
        </p:txBody>
      </p:sp>
    </p:spTree>
    <p:extLst>
      <p:ext uri="{BB962C8B-B14F-4D97-AF65-F5344CB8AC3E}">
        <p14:creationId xmlns:p14="http://schemas.microsoft.com/office/powerpoint/2010/main" val="3533420165"/>
      </p:ext>
    </p:extLst>
  </p:cSld>
  <p:clrMapOvr>
    <a:masterClrMapping/>
  </p:clrMapOvr>
</p:sld>
</file>

<file path=ppt/theme/theme1.xml><?xml version="1.0" encoding="utf-8"?>
<a:theme xmlns:a="http://schemas.openxmlformats.org/drawingml/2006/main" name="Thème Office">
  <a:themeElements>
    <a:clrScheme name="Atopos 1">
      <a:dk1>
        <a:srgbClr val="000000"/>
      </a:dk1>
      <a:lt1>
        <a:srgbClr val="FFFFFF"/>
      </a:lt1>
      <a:dk2>
        <a:srgbClr val="1C1C1C"/>
      </a:dk2>
      <a:lt2>
        <a:srgbClr val="E8E8E8"/>
      </a:lt2>
      <a:accent1>
        <a:srgbClr val="FECF33"/>
      </a:accent1>
      <a:accent2>
        <a:srgbClr val="FECF33"/>
      </a:accent2>
      <a:accent3>
        <a:srgbClr val="FECF33"/>
      </a:accent3>
      <a:accent4>
        <a:srgbClr val="FECF33"/>
      </a:accent4>
      <a:accent5>
        <a:srgbClr val="FECF33"/>
      </a:accent5>
      <a:accent6>
        <a:srgbClr val="FECF33"/>
      </a:accent6>
      <a:hlink>
        <a:srgbClr val="FECF33"/>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29D190A4A0DA44BC8F32B9AA7A24A3" ma:contentTypeVersion="26" ma:contentTypeDescription="Crée un document." ma:contentTypeScope="" ma:versionID="d78da73a64c7b9b878c41fbb23e8e751">
  <xsd:schema xmlns:xsd="http://www.w3.org/2001/XMLSchema" xmlns:xs="http://www.w3.org/2001/XMLSchema" xmlns:p="http://schemas.microsoft.com/office/2006/metadata/properties" xmlns:ns2="f08575e4-3095-4226-8591-87c5678e93b2" xmlns:ns3="6cf77df1-bc3e-421b-bf51-81a97a7b29e8" targetNamespace="http://schemas.microsoft.com/office/2006/metadata/properties" ma:root="true" ma:fieldsID="807040c1461ef5fe43ea736ff28f409d" ns2:_="" ns3:_="">
    <xsd:import namespace="f08575e4-3095-4226-8591-87c5678e93b2"/>
    <xsd:import namespace="6cf77df1-bc3e-421b-bf51-81a97a7b29e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Attribu_x00e9__x00e0_" minOccurs="0"/>
                <xsd:element ref="ns2:r_x00e9_sultat" minOccurs="0"/>
                <xsd:element ref="ns2:Partag_x00e9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575e4-3095-4226-8591-87c5678e93b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e72b171d-f0bb-4c79-8ca6-fdd34839d6c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Attribu_x00e9__x00e0_" ma:index="21" nillable="true" ma:displayName="Attribué à" ma:format="Dropdown" ma:list="UserInfo" ma:SharePointGroup="0" ma:internalName="Attribu_x00e9__x00e0_">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_x00e9_sultat" ma:index="22" nillable="true" ma:displayName="résultat" ma:default="Entrez le choix n° 1" ma:internalName="r_x00e9_sultat">
      <xsd:simpleType>
        <xsd:restriction base="dms:Unknown">
          <xsd:enumeration value="Entrez le choix n° 1"/>
          <xsd:enumeration value="Entrez le choix n° 2"/>
          <xsd:enumeration value="Entrez le choix n° 3"/>
        </xsd:restriction>
      </xsd:simpleType>
    </xsd:element>
    <xsd:element name="Partag_x00e9_" ma:index="23" nillable="true" ma:displayName="Partagé" ma:default="0" ma:internalName="Partag_x00e9_">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f77df1-bc3e-421b-bf51-81a97a7b29e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5b6d7df-de0a-44d6-b750-3c1801aff016}" ma:internalName="TaxCatchAll" ma:showField="CatchAllData" ma:web="6cf77df1-bc3e-421b-bf51-81a97a7b29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8575e4-3095-4226-8591-87c5678e93b2">
      <Terms xmlns="http://schemas.microsoft.com/office/infopath/2007/PartnerControls"/>
    </lcf76f155ced4ddcb4097134ff3c332f>
    <TaxCatchAll xmlns="6cf77df1-bc3e-421b-bf51-81a97a7b29e8" xsi:nil="true"/>
    <Attribu_x00e9__x00e0_ xmlns="f08575e4-3095-4226-8591-87c5678e93b2">
      <UserInfo>
        <DisplayName/>
        <AccountId xsi:nil="true"/>
        <AccountType/>
      </UserInfo>
    </Attribu_x00e9__x00e0_>
    <r_x00e9_sultat xmlns="f08575e4-3095-4226-8591-87c5678e93b2">Entrez le choix n° 1</r_x00e9_sultat>
    <Partag_x00e9_ xmlns="f08575e4-3095-4226-8591-87c5678e93b2">false</Partag_x00e9_>
  </documentManagement>
</p:properties>
</file>

<file path=customXml/itemProps1.xml><?xml version="1.0" encoding="utf-8"?>
<ds:datastoreItem xmlns:ds="http://schemas.openxmlformats.org/officeDocument/2006/customXml" ds:itemID="{6B29C15C-F7E2-4DBF-A452-35860359A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575e4-3095-4226-8591-87c5678e93b2"/>
    <ds:schemaRef ds:uri="6cf77df1-bc3e-421b-bf51-81a97a7b2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A7D8A-53ED-4962-AA07-A1A04B11FEC0}">
  <ds:schemaRefs>
    <ds:schemaRef ds:uri="http://schemas.microsoft.com/sharepoint/v3/contenttype/forms"/>
  </ds:schemaRefs>
</ds:datastoreItem>
</file>

<file path=customXml/itemProps3.xml><?xml version="1.0" encoding="utf-8"?>
<ds:datastoreItem xmlns:ds="http://schemas.openxmlformats.org/officeDocument/2006/customXml" ds:itemID="{EBD2ECDA-BCA3-4015-AE96-8E7C95AC15FA}">
  <ds:schemaRefs>
    <ds:schemaRef ds:uri="http://schemas.microsoft.com/office/2006/metadata/properties"/>
    <ds:schemaRef ds:uri="http://schemas.microsoft.com/office/infopath/2007/PartnerControls"/>
    <ds:schemaRef ds:uri="f08575e4-3095-4226-8591-87c5678e93b2"/>
    <ds:schemaRef ds:uri="6cf77df1-bc3e-421b-bf51-81a97a7b29e8"/>
  </ds:schemaRefs>
</ds:datastoreItem>
</file>

<file path=docProps/app.xml><?xml version="1.0" encoding="utf-8"?>
<Properties xmlns="http://schemas.openxmlformats.org/officeDocument/2006/extended-properties" xmlns:vt="http://schemas.openxmlformats.org/officeDocument/2006/docPropsVTypes">
  <TotalTime>7501</TotalTime>
  <Words>1685</Words>
  <Application>Microsoft Office PowerPoint</Application>
  <PresentationFormat>Grand écran</PresentationFormat>
  <Paragraphs>125</Paragraphs>
  <Slides>22</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Aptos</vt:lpstr>
      <vt:lpstr>Arial</vt:lpstr>
      <vt:lpstr>Roboto</vt:lpstr>
      <vt:lpstr>Roboto Light</vt:lpstr>
      <vt:lpstr>Volkhov</vt:lpstr>
      <vt:lpstr>Thème Office</vt:lpstr>
      <vt:lpstr>Perspectives féministes décoloniales</vt:lpstr>
      <vt:lpstr>Plan de la séance </vt:lpstr>
      <vt:lpstr>Féminisme décolonial </vt:lpstr>
      <vt:lpstr>Corps, race et genre : articulation et imbrication</vt:lpstr>
      <vt:lpstr>Corps porteurs de sens</vt:lpstr>
      <vt:lpstr>Corps et idéologie  de la différence</vt:lpstr>
      <vt:lpstr>Corps et « colonialité du pouvoir »  (Anibal Quijano)</vt:lpstr>
      <vt:lpstr>Corps des femmes  non blanches</vt:lpstr>
      <vt:lpstr>Sujet « femme »  du féminisme blanc</vt:lpstr>
      <vt:lpstr>Féminisme blanc occidental</vt:lpstr>
      <vt:lpstr>Imbrication du genre et de la race</vt:lpstr>
      <vt:lpstr>Femmes noires exclues  de la féminité</vt:lpstr>
      <vt:lpstr>Intersectionnalité  et décolonialité</vt:lpstr>
      <vt:lpstr>Intersectionnalité</vt:lpstr>
      <vt:lpstr>Oppression à l’intersection genre/race</vt:lpstr>
      <vt:lpstr>Matrice du pouvoir  (Hill Collins)</vt:lpstr>
      <vt:lpstr>Présentation PowerPoint</vt:lpstr>
      <vt:lpstr>Stratégie féministe décoloniale</vt:lpstr>
      <vt:lpstr>Féminisme de frontière</vt:lpstr>
      <vt:lpstr>Reconnaître les luttes féministes décoloniales</vt:lpstr>
      <vt:lpstr>Redéfinition de soi </vt:lpstr>
      <vt:lpstr>Conclusion : lutter contre le sexisme,  le racisme et le colonialisme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Olivier Côté</dc:creator>
  <cp:lastModifiedBy>Sophie Savard-Laroche</cp:lastModifiedBy>
  <cp:revision>150</cp:revision>
  <dcterms:created xsi:type="dcterms:W3CDTF">2025-05-28T20:07:12Z</dcterms:created>
  <dcterms:modified xsi:type="dcterms:W3CDTF">2025-06-20T17:30:08Z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0x0101008129D190A4A0DA44BC8F32B9AA7A24A3</vt:lpwstr>
  </property>
  <property fmtid="{D5CDD505-2E9C-101B-9397-08002B2CF9AE}" pid="3" name="MediaServiceImageTags">
    <vt:lpwstr/>
  </property>
</Properties>
</file>