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86" r:id="rId27"/>
    <p:sldId id="279" r:id="rId28"/>
    <p:sldId id="280" r:id="rId29"/>
    <p:sldId id="281" r:id="rId30"/>
    <p:sldId id="282" r:id="rId31"/>
    <p:sldId id="283" r:id="rId32"/>
    <p:sldId id="284" r:id="rId33"/>
    <p:sldId id="285" r:id="rId3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333" autoAdjust="0"/>
  </p:normalViewPr>
  <p:slideViewPr>
    <p:cSldViewPr snapToGrid="0">
      <p:cViewPr varScale="1">
        <p:scale>
          <a:sx n="52" d="100"/>
          <a:sy n="52" d="100"/>
        </p:scale>
        <p:origin x="122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B8D47E-6424-4C33-8FA0-9FAA1950712F}" type="datetimeFigureOut">
              <a:rPr lang="fr-CA" smtClean="0"/>
              <a:t>2025-04-28</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687E3-4553-47E5-9E47-9C92A406C1B6}" type="slidenum">
              <a:rPr lang="fr-CA" smtClean="0"/>
              <a:t>‹N°›</a:t>
            </a:fld>
            <a:endParaRPr lang="fr-CA"/>
          </a:p>
        </p:txBody>
      </p:sp>
    </p:spTree>
    <p:extLst>
      <p:ext uri="{BB962C8B-B14F-4D97-AF65-F5344CB8AC3E}">
        <p14:creationId xmlns:p14="http://schemas.microsoft.com/office/powerpoint/2010/main" val="1950234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reativecommons.org/licenses/by-sa/2.0"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youtube.com/watch?v=hGTnGQWv8kg&amp;t=3s"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creativecommons.org/licenses/by-sa/2.0"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ommons.wikimedia.org/wiki/User:GualdimG"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creativecommons.org/licenses/by-sa/4.0"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lickr.com/photos/flowcomm/"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ina.fr/ina-eclaire-actu/1964-une-plongee-saisissante-dans-la-realite-de-l-apartheid-en-afrique-du-sud"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reativecommons.org/licenses/by/1.0"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reativecommons.org/licenses/by-sa/3.0/fr/deed.e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reativecommons.org/licenses/by-sa/3.0/fr/deed.e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C8D687E3-4553-47E5-9E47-9C92A406C1B6}" type="slidenum">
              <a:rPr lang="fr-CA" smtClean="0"/>
              <a:t>1</a:t>
            </a:fld>
            <a:endParaRPr lang="fr-CA"/>
          </a:p>
        </p:txBody>
      </p:sp>
    </p:spTree>
    <p:extLst>
      <p:ext uri="{BB962C8B-B14F-4D97-AF65-F5344CB8AC3E}">
        <p14:creationId xmlns:p14="http://schemas.microsoft.com/office/powerpoint/2010/main" val="3362944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2"/>
                </a:solidFill>
                <a:effectLst/>
                <a:latin typeface="Arial" panose="020B0604020202020204" pitchFamily="34" charset="0"/>
              </a:rPr>
              <a:t>Julius Nyerere on the 21st of April 1965 while visiting </a:t>
            </a:r>
            <a:r>
              <a:rPr lang="en-US" b="0" i="0" dirty="0" err="1">
                <a:solidFill>
                  <a:srgbClr val="202122"/>
                </a:solidFill>
                <a:effectLst/>
                <a:latin typeface="Arial" panose="020B0604020202020204" pitchFamily="34" charset="0"/>
              </a:rPr>
              <a:t>Soesdijk</a:t>
            </a:r>
            <a:r>
              <a:rPr lang="en-US" b="0" i="0" dirty="0">
                <a:solidFill>
                  <a:srgbClr val="202122"/>
                </a:solidFill>
                <a:effectLst/>
                <a:latin typeface="Arial" panose="020B0604020202020204" pitchFamily="34" charset="0"/>
              </a:rPr>
              <a:t> Palace,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0" i="0" u="none" strike="noStrike" dirty="0" err="1">
                <a:effectLst/>
                <a:latin typeface="Arial" panose="020B0604020202020204" pitchFamily="34" charset="0"/>
              </a:rPr>
              <a:t>Eric</a:t>
            </a:r>
            <a:r>
              <a:rPr lang="fr-CA" b="0" i="0" u="none" strike="noStrike" dirty="0">
                <a:effectLst/>
                <a:latin typeface="Arial" panose="020B0604020202020204" pitchFamily="34" charset="0"/>
              </a:rPr>
              <a:t> Koch,</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0" i="0" u="none" strike="noStrike" dirty="0">
                <a:effectLst/>
                <a:latin typeface="Arial" panose="020B0604020202020204" pitchFamily="34" charset="0"/>
              </a:rPr>
              <a:t>https://commons.wikimedia.org/wiki/File:Julius_Nyerere_(1965).jpg,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1" i="0" cap="all" dirty="0">
                <a:solidFill>
                  <a:srgbClr val="000000"/>
                </a:solidFill>
                <a:effectLst/>
                <a:latin typeface="Roboto Condensed" panose="02000000000000000000" pitchFamily="2" charset="0"/>
              </a:rPr>
              <a:t>CC0 1.0</a:t>
            </a:r>
          </a:p>
          <a:p>
            <a:r>
              <a:rPr lang="fr-CA" dirty="0"/>
              <a:t> </a:t>
            </a:r>
          </a:p>
        </p:txBody>
      </p:sp>
      <p:sp>
        <p:nvSpPr>
          <p:cNvPr id="4" name="Espace réservé du numéro de diapositive 3"/>
          <p:cNvSpPr>
            <a:spLocks noGrp="1"/>
          </p:cNvSpPr>
          <p:nvPr>
            <p:ph type="sldNum" sz="quarter" idx="5"/>
          </p:nvPr>
        </p:nvSpPr>
        <p:spPr/>
        <p:txBody>
          <a:bodyPr/>
          <a:lstStyle/>
          <a:p>
            <a:fld id="{C8D687E3-4553-47E5-9E47-9C92A406C1B6}" type="slidenum">
              <a:rPr lang="fr-CA" smtClean="0"/>
              <a:t>12</a:t>
            </a:fld>
            <a:endParaRPr lang="fr-CA"/>
          </a:p>
        </p:txBody>
      </p:sp>
    </p:spTree>
    <p:extLst>
      <p:ext uri="{BB962C8B-B14F-4D97-AF65-F5344CB8AC3E}">
        <p14:creationId xmlns:p14="http://schemas.microsoft.com/office/powerpoint/2010/main" val="3154345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0" i="0" dirty="0" err="1">
                <a:effectLst/>
                <a:latin typeface="Linux Libertine" panose="020B0604020202020204" charset="0"/>
              </a:rPr>
              <a:t>President</a:t>
            </a:r>
            <a:r>
              <a:rPr lang="fr-CA" b="0" i="0" dirty="0">
                <a:effectLst/>
                <a:latin typeface="Linux Libertine" panose="020B0604020202020204" charset="0"/>
              </a:rPr>
              <a:t> Nyerere,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effectLst/>
              </a:rPr>
              <a:t>Rob </a:t>
            </a:r>
            <a:r>
              <a:rPr lang="fr-CA" dirty="0" err="1">
                <a:effectLst/>
              </a:rPr>
              <a:t>Mieremet</a:t>
            </a:r>
            <a:r>
              <a:rPr lang="fr-CA"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effectLst/>
              </a:rPr>
              <a:t>https://commons.wikimedia.org/wiki/File:President_Nyerere_van_Tanzania,_koppen,_Bestanddeelnr_928-2879_(cropped).jpg,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effectLst/>
              </a:rPr>
              <a:t> </a:t>
            </a:r>
            <a:r>
              <a:rPr lang="fr-CA" b="1" i="0" cap="all" dirty="0">
                <a:solidFill>
                  <a:srgbClr val="000000"/>
                </a:solidFill>
                <a:effectLst/>
                <a:latin typeface="Roboto Condensed" panose="02000000000000000000" pitchFamily="2" charset="0"/>
              </a:rPr>
              <a:t>CC0 1.0</a:t>
            </a:r>
            <a:endParaRPr lang="fr-CA" b="0" i="0" dirty="0">
              <a:effectLst/>
              <a:latin typeface="Linux Libertine" panose="020B0604020202020204" charset="0"/>
            </a:endParaRPr>
          </a:p>
        </p:txBody>
      </p:sp>
      <p:sp>
        <p:nvSpPr>
          <p:cNvPr id="4" name="Espace réservé du numéro de diapositive 3"/>
          <p:cNvSpPr>
            <a:spLocks noGrp="1"/>
          </p:cNvSpPr>
          <p:nvPr>
            <p:ph type="sldNum" sz="quarter" idx="5"/>
          </p:nvPr>
        </p:nvSpPr>
        <p:spPr/>
        <p:txBody>
          <a:bodyPr/>
          <a:lstStyle/>
          <a:p>
            <a:fld id="{C8D687E3-4553-47E5-9E47-9C92A406C1B6}" type="slidenum">
              <a:rPr lang="fr-CA" smtClean="0"/>
              <a:t>13</a:t>
            </a:fld>
            <a:endParaRPr lang="fr-CA"/>
          </a:p>
        </p:txBody>
      </p:sp>
    </p:spTree>
    <p:extLst>
      <p:ext uri="{BB962C8B-B14F-4D97-AF65-F5344CB8AC3E}">
        <p14:creationId xmlns:p14="http://schemas.microsoft.com/office/powerpoint/2010/main" val="650783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0" i="0" dirty="0">
                <a:solidFill>
                  <a:srgbClr val="202122"/>
                </a:solidFill>
                <a:effectLst/>
                <a:latin typeface="Arial" panose="020B0604020202020204" pitchFamily="34" charset="0"/>
              </a:rPr>
              <a:t>Kwame </a:t>
            </a:r>
            <a:r>
              <a:rPr lang="fr-CA" b="0" i="0" dirty="0" err="1">
                <a:solidFill>
                  <a:srgbClr val="202122"/>
                </a:solidFill>
                <a:effectLst/>
                <a:latin typeface="Arial" panose="020B0604020202020204" pitchFamily="34" charset="0"/>
              </a:rPr>
              <a:t>Gyekye</a:t>
            </a:r>
            <a:r>
              <a:rPr lang="fr-CA" b="0" i="0" dirty="0">
                <a:solidFill>
                  <a:srgbClr val="202122"/>
                </a:solidFill>
                <a:effectLst/>
                <a:latin typeface="Arial" panose="020B0604020202020204" pitchFamily="34" charset="0"/>
              </a:rPr>
              <a:t>, </a:t>
            </a:r>
          </a:p>
          <a:p>
            <a:r>
              <a:rPr lang="fr-CA" b="0" i="0" dirty="0">
                <a:solidFill>
                  <a:srgbClr val="202122"/>
                </a:solidFill>
                <a:effectLst/>
                <a:latin typeface="Arial" panose="020B0604020202020204" pitchFamily="34" charset="0"/>
              </a:rPr>
              <a:t>CNBC, </a:t>
            </a:r>
          </a:p>
          <a:p>
            <a:r>
              <a:rPr lang="fr-CA" b="0" i="0" dirty="0">
                <a:solidFill>
                  <a:srgbClr val="202122"/>
                </a:solidFill>
                <a:effectLst/>
                <a:latin typeface="Arial" panose="020B0604020202020204" pitchFamily="34" charset="0"/>
              </a:rPr>
              <a:t>https://commons.wikimedia.org/wiki/File:Kwame_Gyekye.jpg,</a:t>
            </a:r>
          </a:p>
          <a:p>
            <a:r>
              <a:rPr lang="fr-CA" b="0" i="0" dirty="0">
                <a:solidFill>
                  <a:srgbClr val="202122"/>
                </a:solidFill>
                <a:effectLst/>
                <a:latin typeface="Arial" panose="020B0604020202020204" pitchFamily="34" charset="0"/>
              </a:rPr>
              <a:t> CCO 1.0</a:t>
            </a:r>
            <a:endParaRPr lang="fr-CA" dirty="0"/>
          </a:p>
        </p:txBody>
      </p:sp>
      <p:sp>
        <p:nvSpPr>
          <p:cNvPr id="4" name="Espace réservé du numéro de diapositive 3"/>
          <p:cNvSpPr>
            <a:spLocks noGrp="1"/>
          </p:cNvSpPr>
          <p:nvPr>
            <p:ph type="sldNum" sz="quarter" idx="5"/>
          </p:nvPr>
        </p:nvSpPr>
        <p:spPr/>
        <p:txBody>
          <a:bodyPr/>
          <a:lstStyle/>
          <a:p>
            <a:fld id="{C8D687E3-4553-47E5-9E47-9C92A406C1B6}" type="slidenum">
              <a:rPr lang="fr-CA" smtClean="0"/>
              <a:t>14</a:t>
            </a:fld>
            <a:endParaRPr lang="fr-CA"/>
          </a:p>
        </p:txBody>
      </p:sp>
    </p:spTree>
    <p:extLst>
      <p:ext uri="{BB962C8B-B14F-4D97-AF65-F5344CB8AC3E}">
        <p14:creationId xmlns:p14="http://schemas.microsoft.com/office/powerpoint/2010/main" val="1638963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0" i="0" dirty="0">
                <a:solidFill>
                  <a:srgbClr val="202122"/>
                </a:solidFill>
                <a:effectLst/>
                <a:latin typeface="Arial" panose="020B0604020202020204" pitchFamily="34" charset="0"/>
              </a:rPr>
              <a:t>Le philosophe sénégalais Souleymane Bachir Diagne,</a:t>
            </a:r>
          </a:p>
          <a:p>
            <a:r>
              <a:rPr lang="fr-CA" b="0" i="0" dirty="0">
                <a:solidFill>
                  <a:srgbClr val="202122"/>
                </a:solidFill>
                <a:effectLst/>
                <a:latin typeface="Arial" panose="020B0604020202020204" pitchFamily="34" charset="0"/>
              </a:rPr>
              <a:t> Ji-Elle, </a:t>
            </a:r>
          </a:p>
          <a:p>
            <a:r>
              <a:rPr lang="fr-CA" b="0" i="0" dirty="0">
                <a:solidFill>
                  <a:srgbClr val="202122"/>
                </a:solidFill>
                <a:effectLst/>
                <a:latin typeface="Arial" panose="020B0604020202020204" pitchFamily="34" charset="0"/>
              </a:rPr>
              <a:t>https://commons.wikimedia.org/wiki/File:Souleymane_Bachir_Diagne-Strasbourg-Septembre_2018_%281%29.jpg,</a:t>
            </a:r>
          </a:p>
          <a:p>
            <a:r>
              <a:rPr lang="fr-CA" b="0" i="0" dirty="0">
                <a:solidFill>
                  <a:srgbClr val="202122"/>
                </a:solidFill>
                <a:effectLst/>
                <a:latin typeface="Arial" panose="020B0604020202020204" pitchFamily="34" charset="0"/>
              </a:rPr>
              <a:t> CC BY-SA 4.0</a:t>
            </a:r>
            <a:endParaRPr lang="fr-CA" dirty="0"/>
          </a:p>
        </p:txBody>
      </p:sp>
      <p:sp>
        <p:nvSpPr>
          <p:cNvPr id="4" name="Espace réservé du numéro de diapositive 3"/>
          <p:cNvSpPr>
            <a:spLocks noGrp="1"/>
          </p:cNvSpPr>
          <p:nvPr>
            <p:ph type="sldNum" sz="quarter" idx="5"/>
          </p:nvPr>
        </p:nvSpPr>
        <p:spPr/>
        <p:txBody>
          <a:bodyPr/>
          <a:lstStyle/>
          <a:p>
            <a:fld id="{C8D687E3-4553-47E5-9E47-9C92A406C1B6}" type="slidenum">
              <a:rPr lang="fr-CA" smtClean="0"/>
              <a:t>15</a:t>
            </a:fld>
            <a:endParaRPr lang="fr-CA"/>
          </a:p>
        </p:txBody>
      </p:sp>
    </p:spTree>
    <p:extLst>
      <p:ext uri="{BB962C8B-B14F-4D97-AF65-F5344CB8AC3E}">
        <p14:creationId xmlns:p14="http://schemas.microsoft.com/office/powerpoint/2010/main" val="3480892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0" i="0" dirty="0">
                <a:solidFill>
                  <a:srgbClr val="202122"/>
                </a:solidFill>
                <a:effectLst/>
                <a:latin typeface="Arial" panose="020B0604020202020204" pitchFamily="34" charset="0"/>
              </a:rPr>
              <a:t>Manifestation anti-apartheid à Amsterdam,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0" i="0" dirty="0">
                <a:solidFill>
                  <a:srgbClr val="202122"/>
                </a:solidFill>
                <a:effectLst/>
                <a:latin typeface="Arial" panose="020B0604020202020204" pitchFamily="34" charset="0"/>
              </a:rPr>
              <a:t>Rob Bogaerts,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0" i="0" dirty="0">
                <a:solidFill>
                  <a:srgbClr val="202122"/>
                </a:solidFill>
                <a:effectLst/>
                <a:latin typeface="Arial" panose="020B0604020202020204" pitchFamily="34" charset="0"/>
              </a:rPr>
              <a:t>https://en.wikipedia.org/wiki/Apartheid#/media/File:Anti-apartheidsdemonstratie_in_Amsterdam_de_kop_van_de_demonstratie,_Bestanddeelnr_934-2645.jpg,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0" i="0" dirty="0">
                <a:solidFill>
                  <a:srgbClr val="202122"/>
                </a:solidFill>
                <a:effectLst/>
                <a:latin typeface="Arial" panose="020B0604020202020204" pitchFamily="34" charset="0"/>
              </a:rPr>
              <a:t>CCO 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b="0" i="0" u="none" strike="noStrike" dirty="0">
              <a:effectLst/>
              <a:latin typeface="devioussans02extrabold"/>
            </a:endParaRPr>
          </a:p>
        </p:txBody>
      </p:sp>
      <p:sp>
        <p:nvSpPr>
          <p:cNvPr id="4" name="Espace réservé du numéro de diapositive 3"/>
          <p:cNvSpPr>
            <a:spLocks noGrp="1"/>
          </p:cNvSpPr>
          <p:nvPr>
            <p:ph type="sldNum" sz="quarter" idx="5"/>
          </p:nvPr>
        </p:nvSpPr>
        <p:spPr/>
        <p:txBody>
          <a:bodyPr/>
          <a:lstStyle/>
          <a:p>
            <a:fld id="{C8D687E3-4553-47E5-9E47-9C92A406C1B6}" type="slidenum">
              <a:rPr lang="fr-CA" smtClean="0"/>
              <a:t>16</a:t>
            </a:fld>
            <a:endParaRPr lang="fr-CA"/>
          </a:p>
        </p:txBody>
      </p:sp>
    </p:spTree>
    <p:extLst>
      <p:ext uri="{BB962C8B-B14F-4D97-AF65-F5344CB8AC3E}">
        <p14:creationId xmlns:p14="http://schemas.microsoft.com/office/powerpoint/2010/main" val="382169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00" dirty="0">
                <a:effectLst/>
                <a:latin typeface="Times New Roman" panose="02020603050405020304" pitchFamily="18" charset="0"/>
                <a:ea typeface="Aptos" panose="020B0004020202020204" pitchFamily="34" charset="0"/>
                <a:cs typeface="Arial" panose="020B0604020202020204" pitchFamily="34" charset="0"/>
              </a:rPr>
              <a:t>Nelson Mandela votant en 1994,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0" i="0" dirty="0">
                <a:solidFill>
                  <a:srgbClr val="202122"/>
                </a:solidFill>
                <a:effectLst/>
                <a:latin typeface="Arial" panose="020B0604020202020204" pitchFamily="34" charset="0"/>
              </a:rPr>
              <a:t>Paul Weinberg, https://fr.wikipedia.org/wiki/Fichier:Mandela_voting_in_1994.jpg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1" i="0" dirty="0">
                <a:solidFill>
                  <a:srgbClr val="000000"/>
                </a:solidFill>
                <a:effectLst/>
                <a:latin typeface="Roboto Condensed" panose="02000000000000000000" pitchFamily="2" charset="0"/>
              </a:rPr>
              <a:t>CC BY-SA 3.0</a:t>
            </a:r>
            <a:r>
              <a:rPr lang="fr-CA" b="0" i="0" dirty="0">
                <a:solidFill>
                  <a:srgbClr val="202122"/>
                </a:solidFill>
                <a:effectLst/>
                <a:latin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00" dirty="0">
                <a:effectLst/>
                <a:latin typeface="Times New Roman" panose="02020603050405020304" pitchFamily="18" charset="0"/>
                <a:ea typeface="Aptos" panose="020B0004020202020204" pitchFamily="34" charset="0"/>
                <a:cs typeface="Arial" panose="020B0604020202020204" pitchFamily="34" charset="0"/>
              </a:rPr>
              <a:t>« Le droit de participer à la vie de la communauté n’est pas possible pour une personne privée de toute ressource. Comme l’affirme Thaddeus Metz, ″il est difficile de jouir d’un sentiment d’appartenance à la société lorsqu’on est gravement pauvre″. » (Metz, 2011, p. 550)</a:t>
            </a:r>
            <a:endParaRPr lang="fr-CA" sz="1200" kern="100" dirty="0">
              <a:effectLst/>
              <a:latin typeface="Aptos" panose="020B0004020202020204" pitchFamily="34" charset="0"/>
              <a:ea typeface="Aptos" panose="020B0004020202020204" pitchFamily="34" charset="0"/>
              <a:cs typeface="Arial" panose="020B0604020202020204" pitchFamily="34" charset="0"/>
            </a:endParaRPr>
          </a:p>
          <a:p>
            <a:endParaRPr lang="fr-CA" dirty="0"/>
          </a:p>
        </p:txBody>
      </p:sp>
      <p:sp>
        <p:nvSpPr>
          <p:cNvPr id="4" name="Espace réservé du numéro de diapositive 3"/>
          <p:cNvSpPr>
            <a:spLocks noGrp="1"/>
          </p:cNvSpPr>
          <p:nvPr>
            <p:ph type="sldNum" sz="quarter" idx="5"/>
          </p:nvPr>
        </p:nvSpPr>
        <p:spPr/>
        <p:txBody>
          <a:bodyPr/>
          <a:lstStyle/>
          <a:p>
            <a:fld id="{C8D687E3-4553-47E5-9E47-9C92A406C1B6}" type="slidenum">
              <a:rPr lang="fr-CA" smtClean="0"/>
              <a:t>17</a:t>
            </a:fld>
            <a:endParaRPr lang="fr-CA"/>
          </a:p>
        </p:txBody>
      </p:sp>
    </p:spTree>
    <p:extLst>
      <p:ext uri="{BB962C8B-B14F-4D97-AF65-F5344CB8AC3E}">
        <p14:creationId xmlns:p14="http://schemas.microsoft.com/office/powerpoint/2010/main" val="36575956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0" i="0" dirty="0">
                <a:effectLst/>
                <a:latin typeface="Roboto" panose="02000000000000000000" pitchFamily="2" charset="0"/>
              </a:rPr>
              <a:t>Groupe de femmes,</a:t>
            </a:r>
          </a:p>
          <a:p>
            <a:r>
              <a:rPr lang="fr-CA" b="0" i="0" dirty="0" err="1">
                <a:effectLst/>
                <a:latin typeface="Roboto" panose="02000000000000000000" pitchFamily="2" charset="0"/>
              </a:rPr>
              <a:t>Pixabay</a:t>
            </a:r>
            <a:r>
              <a:rPr lang="fr-CA" b="0" i="0" dirty="0">
                <a:effectLst/>
                <a:latin typeface="Roboto" panose="02000000000000000000" pitchFamily="2" charset="0"/>
              </a:rPr>
              <a:t>,</a:t>
            </a:r>
          </a:p>
          <a:p>
            <a:r>
              <a:rPr lang="fr-CA" b="0" i="0" dirty="0">
                <a:effectLst/>
                <a:latin typeface="Roboto" panose="02000000000000000000" pitchFamily="2" charset="0"/>
              </a:rPr>
              <a:t> https://picryl.com/media/african-art-creativity-colorful-d9d052, </a:t>
            </a:r>
          </a:p>
          <a:p>
            <a:r>
              <a:rPr lang="fr-CA" b="0" i="0" dirty="0">
                <a:effectLst/>
                <a:latin typeface="Roboto" panose="02000000000000000000" pitchFamily="2" charset="0"/>
              </a:rPr>
              <a:t>CC0 1.0</a:t>
            </a:r>
            <a:endParaRPr lang="fr-CA" dirty="0"/>
          </a:p>
        </p:txBody>
      </p:sp>
      <p:sp>
        <p:nvSpPr>
          <p:cNvPr id="4" name="Espace réservé du numéro de diapositive 3"/>
          <p:cNvSpPr>
            <a:spLocks noGrp="1"/>
          </p:cNvSpPr>
          <p:nvPr>
            <p:ph type="sldNum" sz="quarter" idx="5"/>
          </p:nvPr>
        </p:nvSpPr>
        <p:spPr/>
        <p:txBody>
          <a:bodyPr/>
          <a:lstStyle/>
          <a:p>
            <a:fld id="{C8D687E3-4553-47E5-9E47-9C92A406C1B6}" type="slidenum">
              <a:rPr lang="fr-CA" smtClean="0"/>
              <a:t>18</a:t>
            </a:fld>
            <a:endParaRPr lang="fr-CA"/>
          </a:p>
        </p:txBody>
      </p:sp>
    </p:spTree>
    <p:extLst>
      <p:ext uri="{BB962C8B-B14F-4D97-AF65-F5344CB8AC3E}">
        <p14:creationId xmlns:p14="http://schemas.microsoft.com/office/powerpoint/2010/main" val="3246682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Roboto" panose="02000000000000000000" pitchFamily="2" charset="0"/>
              </a:rPr>
              <a:t>Condemn the South African Apartheid Regime and Support the International Boycott,</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0" i="0" dirty="0" err="1">
                <a:effectLst/>
                <a:latin typeface="Roboto" panose="02000000000000000000" pitchFamily="2" charset="0"/>
              </a:rPr>
              <a:t>Rachael</a:t>
            </a:r>
            <a:r>
              <a:rPr lang="en-US" sz="1200" b="0" i="0" kern="100" dirty="0">
                <a:effectLst/>
                <a:latin typeface="Roboto" panose="02000000000000000000" pitchFamily="2" charset="0"/>
                <a:cs typeface="Arial" panose="020B0604020202020204" pitchFamily="34" charset="0"/>
              </a:rPr>
              <a:t> </a:t>
            </a:r>
            <a:r>
              <a:rPr lang="fr-CA" b="0" i="0" dirty="0">
                <a:effectLst/>
                <a:latin typeface="Roboto" panose="02000000000000000000" pitchFamily="2" charset="0"/>
              </a:rPr>
              <a:t>Romero,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0" i="0" dirty="0">
                <a:effectLst/>
                <a:latin typeface="Roboto" panose="02000000000000000000" pitchFamily="2" charset="0"/>
              </a:rPr>
              <a:t>https://picryl.com/media/condemn-the-south-african-apartheid-regime-and-support-the-international-boycott-1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1" i="0" dirty="0">
                <a:solidFill>
                  <a:srgbClr val="000000"/>
                </a:solidFill>
                <a:effectLst/>
                <a:latin typeface="Roboto Condensed" panose="02000000000000000000" pitchFamily="2" charset="0"/>
              </a:rPr>
              <a:t>CC BY-SA 3.0</a:t>
            </a:r>
            <a:r>
              <a:rPr lang="fr-CA" b="0" i="0" dirty="0">
                <a:solidFill>
                  <a:srgbClr val="202122"/>
                </a:solidFill>
                <a:effectLst/>
                <a:latin typeface="Arial" panose="020B0604020202020204" pitchFamily="34" charset="0"/>
              </a:rPr>
              <a:t> </a:t>
            </a:r>
            <a:endParaRPr lang="fr-CA" b="0" i="0" dirty="0">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b="0" i="0" dirty="0">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b="0" i="0" dirty="0">
                <a:effectLst/>
                <a:latin typeface="Roboto" panose="02000000000000000000" pitchFamily="2" charset="0"/>
              </a:rPr>
              <a:t> </a:t>
            </a:r>
            <a:r>
              <a:rPr lang="fr-CA" sz="1200" kern="100" dirty="0">
                <a:effectLst/>
                <a:latin typeface="Aptos" panose="020B0004020202020204" pitchFamily="34" charset="0"/>
                <a:ea typeface="Aptos" panose="020B0004020202020204" pitchFamily="34" charset="0"/>
                <a:cs typeface="Arial" panose="020B0604020202020204" pitchFamily="34" charset="0"/>
              </a:rPr>
              <a:t>«  </a:t>
            </a:r>
            <a:r>
              <a:rPr lang="fr-CA" sz="1200" kern="100" dirty="0">
                <a:effectLst/>
                <a:latin typeface="Times New Roman" panose="02020603050405020304" pitchFamily="18" charset="0"/>
                <a:ea typeface="Aptos" panose="020B0004020202020204" pitchFamily="34" charset="0"/>
                <a:cs typeface="Arial" panose="020B0604020202020204" pitchFamily="34" charset="0"/>
              </a:rPr>
              <a:t>Dans un contexte où le paradigme punition/rétribution de la justice pénale est en crise, la philosophie de </a:t>
            </a:r>
            <a:r>
              <a:rPr lang="fr-CA" sz="1200" kern="100" dirty="0" err="1">
                <a:effectLst/>
                <a:latin typeface="Times New Roman" panose="02020603050405020304" pitchFamily="18" charset="0"/>
                <a:ea typeface="Aptos" panose="020B0004020202020204" pitchFamily="34" charset="0"/>
                <a:cs typeface="Arial" panose="020B0604020202020204" pitchFamily="34" charset="0"/>
              </a:rPr>
              <a:t>l’</a:t>
            </a:r>
            <a:r>
              <a:rPr lang="fr-CA" sz="1200" i="1" kern="100" dirty="0" err="1">
                <a:effectLst/>
                <a:latin typeface="Times New Roman" panose="02020603050405020304" pitchFamily="18" charset="0"/>
                <a:ea typeface="Aptos" panose="020B0004020202020204" pitchFamily="34" charset="0"/>
                <a:cs typeface="Arial" panose="020B0604020202020204" pitchFamily="34" charset="0"/>
              </a:rPr>
              <a:t>ubuntu</a:t>
            </a:r>
            <a:r>
              <a:rPr lang="fr-CA" sz="1200" kern="100" dirty="0">
                <a:effectLst/>
                <a:latin typeface="Times New Roman" panose="02020603050405020304" pitchFamily="18" charset="0"/>
                <a:ea typeface="Aptos" panose="020B0004020202020204" pitchFamily="34" charset="0"/>
                <a:cs typeface="Arial" panose="020B0604020202020204" pitchFamily="34" charset="0"/>
              </a:rPr>
              <a:t> préconise une réactivation du modèle de justice fondée sur la restauration au sein d’une communauté. Certains pays comme les États-Unis l’appliquent dans des situations de </a:t>
            </a:r>
            <a:r>
              <a:rPr lang="fr-FR" sz="1200" kern="100" dirty="0">
                <a:effectLst/>
                <a:latin typeface="Times New Roman" panose="02020603050405020304" pitchFamily="18" charset="0"/>
                <a:ea typeface="Aptos" panose="020B0004020202020204" pitchFamily="34" charset="0"/>
                <a:cs typeface="Arial" panose="020B0604020202020204" pitchFamily="34" charset="0"/>
              </a:rPr>
              <a:t>délinquance juvénile, d’atteintes à la propriété et de violences criminelles. Dans certains autres pays comme l’Argentine, le Chili, le Cambodge, l’Ouganda, la Sierra Leone, l’Afrique du Sud et le Rwanda, ce modèle a été envisagé pour les violences ou crimes de masse et crimes contre l’humanité. Au Canada, la justice réparatrice a été appliquée à travers la Commission de vérité et réconciliation (CVR) instituée en 2008 en vue de trouver une solution à la question des pensionnats autochtones. » </a:t>
            </a:r>
            <a:r>
              <a:rPr lang="fr-CA" sz="1800" dirty="0">
                <a:effectLst/>
                <a:latin typeface="Times New Roman" panose="02020603050405020304" pitchFamily="18" charset="0"/>
                <a:ea typeface="Aptos" panose="020B0004020202020204" pitchFamily="34" charset="0"/>
              </a:rPr>
              <a:t>(</a:t>
            </a:r>
            <a:r>
              <a:rPr lang="fr-CA" sz="1200" kern="100" dirty="0">
                <a:effectLst/>
                <a:latin typeface="Times New Roman" panose="02020603050405020304" pitchFamily="18" charset="0"/>
                <a:ea typeface="Aptos" panose="020B0004020202020204" pitchFamily="34" charset="0"/>
                <a:cs typeface="Arial" panose="020B0604020202020204" pitchFamily="34" charset="0"/>
              </a:rPr>
              <a:t>Ernest-Marie </a:t>
            </a:r>
            <a:r>
              <a:rPr lang="fr-CA" sz="1200" kern="100" dirty="0" err="1">
                <a:effectLst/>
                <a:latin typeface="Times New Roman" panose="02020603050405020304" pitchFamily="18" charset="0"/>
                <a:ea typeface="Aptos" panose="020B0004020202020204" pitchFamily="34" charset="0"/>
                <a:cs typeface="Arial" panose="020B0604020202020204" pitchFamily="34" charset="0"/>
              </a:rPr>
              <a:t>Mbonda</a:t>
            </a:r>
            <a:r>
              <a:rPr lang="fr-CA" sz="1200" kern="100" dirty="0">
                <a:effectLst/>
                <a:latin typeface="Times New Roman" panose="02020603050405020304" pitchFamily="18" charset="0"/>
                <a:ea typeface="Aptos" panose="020B0004020202020204" pitchFamily="34" charset="0"/>
                <a:cs typeface="Arial" panose="020B0604020202020204" pitchFamily="34" charset="0"/>
              </a:rPr>
              <a:t>, texte perspectives africaines du Projet </a:t>
            </a:r>
            <a:r>
              <a:rPr lang="fr-CA" sz="1200" kern="100" dirty="0" err="1">
                <a:effectLst/>
                <a:latin typeface="Times New Roman" panose="02020603050405020304" pitchFamily="18" charset="0"/>
                <a:ea typeface="Aptos" panose="020B0004020202020204" pitchFamily="34" charset="0"/>
                <a:cs typeface="Arial" panose="020B0604020202020204" pitchFamily="34" charset="0"/>
              </a:rPr>
              <a:t>Atopos</a:t>
            </a:r>
            <a:r>
              <a:rPr lang="fr-CA" sz="1200" kern="100" dirty="0">
                <a:effectLst/>
                <a:latin typeface="Times New Roman" panose="02020603050405020304" pitchFamily="18" charset="0"/>
                <a:ea typeface="Aptos" panose="020B0004020202020204" pitchFamily="34" charset="0"/>
                <a:cs typeface="Arial" panose="020B0604020202020204" pitchFamily="34" charset="0"/>
              </a:rPr>
              <a:t>, p. 8)</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kern="100" dirty="0">
              <a:effectLst/>
              <a:latin typeface="Aptos" panose="020B0004020202020204" pitchFamily="34" charset="0"/>
              <a:ea typeface="Aptos" panose="020B0004020202020204" pitchFamily="34" charset="0"/>
              <a:cs typeface="Arial" panose="020B0604020202020204" pitchFamily="34" charset="0"/>
            </a:endParaRPr>
          </a:p>
          <a:p>
            <a:endParaRPr lang="fr-CA" dirty="0"/>
          </a:p>
        </p:txBody>
      </p:sp>
      <p:sp>
        <p:nvSpPr>
          <p:cNvPr id="4" name="Espace réservé du numéro de diapositive 3"/>
          <p:cNvSpPr>
            <a:spLocks noGrp="1"/>
          </p:cNvSpPr>
          <p:nvPr>
            <p:ph type="sldNum" sz="quarter" idx="5"/>
          </p:nvPr>
        </p:nvSpPr>
        <p:spPr/>
        <p:txBody>
          <a:bodyPr/>
          <a:lstStyle/>
          <a:p>
            <a:fld id="{C8D687E3-4553-47E5-9E47-9C92A406C1B6}" type="slidenum">
              <a:rPr lang="fr-CA" smtClean="0"/>
              <a:t>19</a:t>
            </a:fld>
            <a:endParaRPr lang="fr-CA"/>
          </a:p>
        </p:txBody>
      </p:sp>
    </p:spTree>
    <p:extLst>
      <p:ext uri="{BB962C8B-B14F-4D97-AF65-F5344CB8AC3E}">
        <p14:creationId xmlns:p14="http://schemas.microsoft.com/office/powerpoint/2010/main" val="2475702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0" i="0" u="none" strike="noStrike" dirty="0">
                <a:effectLst/>
                <a:latin typeface="devioussans02extrabold"/>
              </a:rPr>
              <a:t>MANDELA¸,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0" i="0" u="none" strike="noStrike" dirty="0" err="1">
                <a:effectLst/>
                <a:latin typeface="devioussans02extrabold"/>
              </a:rPr>
              <a:t>UCarts</a:t>
            </a:r>
            <a:r>
              <a:rPr lang="fr-CA" b="0" i="0" u="none" strike="noStrike" dirty="0">
                <a:effectLst/>
                <a:latin typeface="devioussans02extrabold"/>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0" i="0" u="none" strike="noStrike" dirty="0">
                <a:effectLst/>
                <a:latin typeface="devioussans02extrabold"/>
              </a:rPr>
              <a:t>https://www.deviantart.com/ucarts/art/MANDELA-344064139,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1" i="0" dirty="0">
                <a:solidFill>
                  <a:srgbClr val="000000"/>
                </a:solidFill>
                <a:effectLst/>
                <a:latin typeface="Roboto Condensed" panose="02000000000000000000" pitchFamily="2" charset="0"/>
              </a:rPr>
              <a:t>CC BY-NC-ND 3.0</a:t>
            </a:r>
            <a:endParaRPr lang="fr-CA" b="0" i="0" u="none" strike="noStrike" dirty="0">
              <a:effectLst/>
              <a:latin typeface="devioussans02extrabold"/>
            </a:endParaRPr>
          </a:p>
          <a:p>
            <a:endParaRPr lang="fr-CA" dirty="0"/>
          </a:p>
        </p:txBody>
      </p:sp>
      <p:sp>
        <p:nvSpPr>
          <p:cNvPr id="4" name="Espace réservé du numéro de diapositive 3"/>
          <p:cNvSpPr>
            <a:spLocks noGrp="1"/>
          </p:cNvSpPr>
          <p:nvPr>
            <p:ph type="sldNum" sz="quarter" idx="5"/>
          </p:nvPr>
        </p:nvSpPr>
        <p:spPr/>
        <p:txBody>
          <a:bodyPr/>
          <a:lstStyle/>
          <a:p>
            <a:fld id="{C8D687E3-4553-47E5-9E47-9C92A406C1B6}" type="slidenum">
              <a:rPr lang="fr-CA" smtClean="0"/>
              <a:t>20</a:t>
            </a:fld>
            <a:endParaRPr lang="fr-CA"/>
          </a:p>
        </p:txBody>
      </p:sp>
    </p:spTree>
    <p:extLst>
      <p:ext uri="{BB962C8B-B14F-4D97-AF65-F5344CB8AC3E}">
        <p14:creationId xmlns:p14="http://schemas.microsoft.com/office/powerpoint/2010/main" val="23556908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nl-NL" b="0" i="0" dirty="0">
                <a:solidFill>
                  <a:srgbClr val="202122"/>
                </a:solidFill>
                <a:effectLst/>
                <a:latin typeface="Arial" panose="020B0604020202020204" pitchFamily="34" charset="0"/>
              </a:rPr>
              <a:t>Collectie / Archief : </a:t>
            </a:r>
            <a:r>
              <a:rPr lang="nl-NL" b="0" i="0" dirty="0" err="1">
                <a:solidFill>
                  <a:srgbClr val="202122"/>
                </a:solidFill>
                <a:effectLst/>
                <a:latin typeface="Arial" panose="020B0604020202020204" pitchFamily="34" charset="0"/>
              </a:rPr>
              <a:t>Fotocollectiie</a:t>
            </a:r>
            <a:r>
              <a:rPr lang="nl-NL" b="0" i="0" dirty="0">
                <a:solidFill>
                  <a:srgbClr val="202122"/>
                </a:solidFill>
                <a:effectLst/>
                <a:latin typeface="Arial" panose="020B0604020202020204" pitchFamily="34" charset="0"/>
              </a:rPr>
              <a:t> Afdrukken ANEFO </a:t>
            </a:r>
            <a:r>
              <a:rPr lang="nl-NL" b="0" i="0" dirty="0" err="1">
                <a:solidFill>
                  <a:srgbClr val="202122"/>
                </a:solidFill>
                <a:effectLst/>
                <a:latin typeface="Arial" panose="020B0604020202020204" pitchFamily="34" charset="0"/>
              </a:rPr>
              <a:t>Rousel</a:t>
            </a:r>
            <a:r>
              <a:rPr lang="nl-NL" b="0" i="0" dirty="0">
                <a:solidFill>
                  <a:srgbClr val="202122"/>
                </a:solidFill>
                <a:effectLst/>
                <a:latin typeface="Arial" panose="020B0604020202020204" pitchFamily="34" charset="0"/>
              </a:rPr>
              <a:t>, </a:t>
            </a:r>
          </a:p>
          <a:p>
            <a:r>
              <a:rPr lang="fr-CA" dirty="0" err="1">
                <a:effectLst/>
              </a:rPr>
              <a:t>Afdruk</a:t>
            </a:r>
            <a:r>
              <a:rPr lang="fr-CA" dirty="0">
                <a:effectLst/>
              </a:rPr>
              <a:t> </a:t>
            </a:r>
            <a:r>
              <a:rPr lang="fr-CA" dirty="0" err="1">
                <a:effectLst/>
              </a:rPr>
              <a:t>zonder</a:t>
            </a:r>
            <a:r>
              <a:rPr lang="fr-CA" dirty="0">
                <a:effectLst/>
              </a:rPr>
              <a:t> </a:t>
            </a:r>
            <a:r>
              <a:rPr lang="fr-CA" dirty="0" err="1">
                <a:effectLst/>
              </a:rPr>
              <a:t>naam</a:t>
            </a:r>
            <a:r>
              <a:rPr lang="fr-CA" dirty="0">
                <a:effectLst/>
              </a:rPr>
              <a:t> </a:t>
            </a:r>
            <a:r>
              <a:rPr lang="fr-CA" dirty="0" err="1">
                <a:effectLst/>
              </a:rPr>
              <a:t>fotograaf</a:t>
            </a:r>
            <a:r>
              <a:rPr lang="fr-CA" b="0" i="0" dirty="0">
                <a:solidFill>
                  <a:srgbClr val="202122"/>
                </a:solidFill>
                <a:effectLst/>
                <a:latin typeface="Arial" panose="020B0604020202020204" pitchFamily="34" charset="0"/>
              </a:rPr>
              <a:t>, https://commons.wikimedia.org/wiki/File:Collectie_Fotocollectiie_Afdrukken_ANEFO_Rousel,_fotonummer_157-0188,_Bestanddeelnr_157-0188.jpg, </a:t>
            </a:r>
          </a:p>
          <a:p>
            <a:r>
              <a:rPr lang="fr-CA" dirty="0"/>
              <a:t>CC0 1.0 </a:t>
            </a:r>
          </a:p>
          <a:p>
            <a:endParaRPr lang="fr-CA" dirty="0"/>
          </a:p>
          <a:p>
            <a:r>
              <a:rPr lang="en-US" b="0" i="0" dirty="0">
                <a:solidFill>
                  <a:srgbClr val="202122"/>
                </a:solidFill>
                <a:effectLst/>
                <a:latin typeface="Arial" panose="020B0604020202020204" pitchFamily="34" charset="0"/>
              </a:rPr>
              <a:t>Black Sash : a non-violent white women's resistance organization</a:t>
            </a:r>
            <a:r>
              <a:rPr lang="fr-CA" b="0" i="0" dirty="0">
                <a:solidFill>
                  <a:srgbClr val="202122"/>
                </a:solidFill>
                <a:effectLst/>
                <a:latin typeface="Arial" panose="020B0604020202020204" pitchFamily="34" charset="0"/>
              </a:rPr>
              <a:t>,</a:t>
            </a:r>
            <a:r>
              <a:rPr lang="en-US" b="0" i="0" dirty="0">
                <a:solidFill>
                  <a:srgbClr val="202122"/>
                </a:solidFill>
                <a:effectLst/>
                <a:latin typeface="Arial" panose="020B0604020202020204" pitchFamily="34" charset="0"/>
              </a:rPr>
              <a:t> An Illustrated Dictionary of South African History</a:t>
            </a:r>
            <a:r>
              <a:rPr lang="fr-CA" b="0" i="0" dirty="0">
                <a:solidFill>
                  <a:srgbClr val="202122"/>
                </a:solidFill>
                <a:effectLst/>
                <a:latin typeface="Arial" panose="020B0604020202020204" pitchFamily="34" charset="0"/>
              </a:rPr>
              <a:t>, </a:t>
            </a:r>
            <a:r>
              <a:rPr lang="fr-CA" b="0" i="0" dirty="0" err="1">
                <a:solidFill>
                  <a:srgbClr val="202122"/>
                </a:solidFill>
                <a:effectLst/>
                <a:latin typeface="Arial" panose="020B0604020202020204" pitchFamily="34" charset="0"/>
              </a:rPr>
              <a:t>Onbekend</a:t>
            </a:r>
            <a:r>
              <a:rPr lang="fr-CA" b="0" i="0" dirty="0">
                <a:solidFill>
                  <a:srgbClr val="202122"/>
                </a:solidFill>
                <a:effectLst/>
                <a:latin typeface="Arial" panose="020B0604020202020204" pitchFamily="34" charset="0"/>
              </a:rPr>
              <a:t>, https://commons.wikimedia.org/wiki/File:Black_Sash.jpg?uselang=fr. domaine public</a:t>
            </a:r>
            <a:endParaRPr lang="fr-CA" dirty="0"/>
          </a:p>
          <a:p>
            <a:endParaRPr lang="fr-CA" dirty="0"/>
          </a:p>
          <a:p>
            <a:endParaRPr lang="fr-CA" dirty="0"/>
          </a:p>
        </p:txBody>
      </p:sp>
      <p:sp>
        <p:nvSpPr>
          <p:cNvPr id="4" name="Espace réservé du numéro de diapositive 3"/>
          <p:cNvSpPr>
            <a:spLocks noGrp="1"/>
          </p:cNvSpPr>
          <p:nvPr>
            <p:ph type="sldNum" sz="quarter" idx="5"/>
          </p:nvPr>
        </p:nvSpPr>
        <p:spPr/>
        <p:txBody>
          <a:bodyPr/>
          <a:lstStyle/>
          <a:p>
            <a:fld id="{C8D687E3-4553-47E5-9E47-9C92A406C1B6}" type="slidenum">
              <a:rPr lang="fr-CA" smtClean="0"/>
              <a:t>21</a:t>
            </a:fld>
            <a:endParaRPr lang="fr-CA"/>
          </a:p>
        </p:txBody>
      </p:sp>
    </p:spTree>
    <p:extLst>
      <p:ext uri="{BB962C8B-B14F-4D97-AF65-F5344CB8AC3E}">
        <p14:creationId xmlns:p14="http://schemas.microsoft.com/office/powerpoint/2010/main" val="3416181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5103E"/>
                </a:solidFill>
                <a:effectLst/>
                <a:latin typeface="Times New Roman" panose="02020603050405020304" pitchFamily="18" charset="0"/>
              </a:rPr>
              <a:t>St-John’s Church Tutu,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0" i="0" dirty="0" err="1">
                <a:solidFill>
                  <a:srgbClr val="202122"/>
                </a:solidFill>
                <a:effectLst/>
                <a:latin typeface="Arial" panose="020B0604020202020204" pitchFamily="34" charset="0"/>
              </a:rPr>
              <a:t>Elvert</a:t>
            </a:r>
            <a:r>
              <a:rPr lang="fr-CA" b="0" i="0" dirty="0">
                <a:solidFill>
                  <a:srgbClr val="202122"/>
                </a:solidFill>
                <a:effectLst/>
                <a:latin typeface="Arial" panose="020B0604020202020204" pitchFamily="34" charset="0"/>
              </a:rPr>
              <a:t> Barnes,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5103E"/>
                </a:solidFill>
                <a:effectLst/>
                <a:latin typeface="Times New Roman" panose="02020603050405020304" pitchFamily="18" charset="0"/>
              </a:rPr>
              <a:t>https://en.wikipedia.org/wiki/Ubuntu_philosophy#/media/File:St_John's_church_tutu_(cropped).jpg</a:t>
            </a:r>
            <a:r>
              <a:rPr lang="fr-CA" b="0" i="0" u="none" strike="noStrike" dirty="0">
                <a:solidFill>
                  <a:srgbClr val="202122"/>
                </a:solidFill>
                <a:effectLst/>
                <a:latin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0" i="0" u="none" strike="noStrike" dirty="0">
                <a:solidFill>
                  <a:srgbClr val="202122"/>
                </a:solidFill>
                <a:effectLst/>
                <a:latin typeface="Arial" panose="020B0604020202020204" pitchFamily="34" charset="0"/>
                <a:hlinkClick r:id="rId3"/>
              </a:rPr>
              <a:t>CC BY-SA 2.0</a:t>
            </a:r>
            <a:endParaRPr lang="fr-CA" b="0" i="0" u="none" strike="noStrike" dirty="0">
              <a:solidFill>
                <a:srgbClr val="202122"/>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5103E"/>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5103E"/>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5103E"/>
                </a:solidFill>
                <a:effectLst/>
                <a:latin typeface="Times New Roman" panose="02020603050405020304" pitchFamily="18" charset="0"/>
              </a:rPr>
              <a:t> Wikipedia. https://en.wikipedia.org/wiki/Ubuntu_philosophy#/media/File:St_John's_church_tutu_(cropped).jpg</a:t>
            </a:r>
            <a:r>
              <a:rPr lang="fr-CA" b="0" i="0" u="none" strike="noStrike" dirty="0">
                <a:solidFill>
                  <a:srgbClr val="202122"/>
                </a:solidFill>
                <a:effectLst/>
                <a:latin typeface="Arial" panose="020B0604020202020204" pitchFamily="34" charset="0"/>
              </a:rPr>
              <a:t> </a:t>
            </a:r>
            <a:endParaRPr lang="fr-CA" b="0" i="0" dirty="0">
              <a:solidFill>
                <a:srgbClr val="202122"/>
              </a:solidFill>
              <a:effectLst/>
              <a:latin typeface="Arial" panose="020B0604020202020204" pitchFamily="34" charset="0"/>
            </a:endParaRPr>
          </a:p>
          <a:p>
            <a:r>
              <a:rPr lang="fr-CA" dirty="0"/>
              <a:t>https://en.wikipedia.org/wiki/Ubuntu_philosophy#/media/File:St_John's_church_tutu_(cropped).jpg </a:t>
            </a:r>
          </a:p>
        </p:txBody>
      </p:sp>
      <p:sp>
        <p:nvSpPr>
          <p:cNvPr id="4" name="Espace réservé du numéro de diapositive 3"/>
          <p:cNvSpPr>
            <a:spLocks noGrp="1"/>
          </p:cNvSpPr>
          <p:nvPr>
            <p:ph type="sldNum" sz="quarter" idx="5"/>
          </p:nvPr>
        </p:nvSpPr>
        <p:spPr/>
        <p:txBody>
          <a:bodyPr/>
          <a:lstStyle/>
          <a:p>
            <a:fld id="{C8D687E3-4553-47E5-9E47-9C92A406C1B6}" type="slidenum">
              <a:rPr lang="fr-CA" smtClean="0"/>
              <a:t>2</a:t>
            </a:fld>
            <a:endParaRPr lang="fr-CA"/>
          </a:p>
        </p:txBody>
      </p:sp>
    </p:spTree>
    <p:extLst>
      <p:ext uri="{BB962C8B-B14F-4D97-AF65-F5344CB8AC3E}">
        <p14:creationId xmlns:p14="http://schemas.microsoft.com/office/powerpoint/2010/main" val="41706192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0" i="0" dirty="0">
                <a:solidFill>
                  <a:srgbClr val="202122"/>
                </a:solidFill>
                <a:effectLst/>
                <a:latin typeface="Arial" panose="020B0604020202020204" pitchFamily="34" charset="0"/>
              </a:rPr>
              <a:t>Pancarte à </a:t>
            </a:r>
            <a:r>
              <a:rPr lang="fr-CA" b="0" i="0" u="none" strike="noStrike" dirty="0">
                <a:effectLst/>
                <a:latin typeface="Arial" panose="020B0604020202020204" pitchFamily="34" charset="0"/>
              </a:rPr>
              <a:t>Durban</a:t>
            </a:r>
            <a:r>
              <a:rPr lang="fr-CA" b="0" i="0" dirty="0">
                <a:solidFill>
                  <a:srgbClr val="202122"/>
                </a:solidFill>
                <a:effectLst/>
                <a:latin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0" i="0" dirty="0" err="1">
                <a:solidFill>
                  <a:srgbClr val="202122"/>
                </a:solidFill>
                <a:effectLst/>
                <a:latin typeface="Arial" panose="020B0604020202020204" pitchFamily="34" charset="0"/>
              </a:rPr>
              <a:t>Guinnog</a:t>
            </a:r>
            <a:r>
              <a:rPr lang="fr-CA" b="0" i="0" dirty="0">
                <a:solidFill>
                  <a:srgbClr val="202122"/>
                </a:solidFill>
                <a:effectLst/>
                <a:latin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0" i="0" dirty="0">
                <a:solidFill>
                  <a:srgbClr val="202122"/>
                </a:solidFill>
                <a:effectLst/>
                <a:latin typeface="Arial" panose="020B0604020202020204" pitchFamily="34" charset="0"/>
              </a:rPr>
              <a:t>https://commons.wikimedia.org/wiki/File:DurbanSign1989.jpg,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0" i="0" dirty="0">
                <a:solidFill>
                  <a:srgbClr val="202122"/>
                </a:solidFill>
                <a:effectLst/>
                <a:latin typeface="Arial" panose="020B0604020202020204" pitchFamily="34" charset="0"/>
              </a:rPr>
              <a:t>CC BY-SA 3.0</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0" i="0" kern="100" dirty="0">
              <a:solidFill>
                <a:srgbClr val="202122"/>
              </a:solidFill>
              <a:effectLst/>
              <a:latin typeface="Arial" panose="020B06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00" dirty="0">
                <a:effectLst/>
                <a:latin typeface="Aptos" panose="020B0004020202020204" pitchFamily="34" charset="0"/>
                <a:ea typeface="Aptos" panose="020B0004020202020204" pitchFamily="34" charset="0"/>
                <a:cs typeface="Arial" panose="020B0604020202020204" pitchFamily="34" charset="0"/>
              </a:rPr>
              <a:t>« </a:t>
            </a:r>
            <a:r>
              <a:rPr lang="fr-CA" sz="1200" kern="100" dirty="0">
                <a:effectLst/>
                <a:latin typeface="Times New Roman" panose="02020603050405020304" pitchFamily="18" charset="0"/>
                <a:ea typeface="Aptos" panose="020B0004020202020204" pitchFamily="34" charset="0"/>
                <a:cs typeface="Arial" panose="020B0604020202020204" pitchFamily="34" charset="0"/>
              </a:rPr>
              <a:t>La valeur de la réparation ne réside pas dans les biens ou la compensation matérielle qui est offerte par la personne coupable, dans la mesure où il y a des offenses qui ne sauraient être quantifiées ni véritablement compensées. Cette valeur se trouve dans la relation que la réparation permet de rétablir, dans la démarche de la personne qui, par cet effort, assume véritablement sa responsabilité, pas juste dans un sens causal (la responsabilité de la personne qui a causé le tort et qui, d’un point de vue juridique, est appelée à en répondre), mais dans un sens éthique qui renvoie davantage à la volonté de réparer ce qui a été brisé : le lien social, le lien communautaire et l’ordre moral. » Ernest-Marie </a:t>
            </a:r>
            <a:r>
              <a:rPr lang="fr-CA" sz="1200" kern="100" dirty="0" err="1">
                <a:effectLst/>
                <a:latin typeface="Times New Roman" panose="02020603050405020304" pitchFamily="18" charset="0"/>
                <a:ea typeface="Aptos" panose="020B0004020202020204" pitchFamily="34" charset="0"/>
                <a:cs typeface="Arial" panose="020B0604020202020204" pitchFamily="34" charset="0"/>
              </a:rPr>
              <a:t>Mbonda</a:t>
            </a:r>
            <a:r>
              <a:rPr lang="fr-CA" sz="1200" kern="100" dirty="0">
                <a:effectLst/>
                <a:latin typeface="Times New Roman" panose="02020603050405020304" pitchFamily="18" charset="0"/>
                <a:ea typeface="Aptos" panose="020B0004020202020204" pitchFamily="34" charset="0"/>
                <a:cs typeface="Arial" panose="020B0604020202020204" pitchFamily="34" charset="0"/>
              </a:rPr>
              <a:t>, texte perspectives africaines du Projet </a:t>
            </a:r>
            <a:r>
              <a:rPr lang="fr-CA" sz="1200" kern="100" dirty="0" err="1">
                <a:effectLst/>
                <a:latin typeface="Times New Roman" panose="02020603050405020304" pitchFamily="18" charset="0"/>
                <a:ea typeface="Aptos" panose="020B0004020202020204" pitchFamily="34" charset="0"/>
                <a:cs typeface="Arial" panose="020B0604020202020204" pitchFamily="34" charset="0"/>
              </a:rPr>
              <a:t>Atopos</a:t>
            </a:r>
            <a:r>
              <a:rPr lang="fr-CA" sz="1200" kern="100" dirty="0">
                <a:effectLst/>
                <a:latin typeface="Times New Roman" panose="02020603050405020304" pitchFamily="18" charset="0"/>
                <a:ea typeface="Aptos" panose="020B0004020202020204" pitchFamily="34" charset="0"/>
                <a:cs typeface="Arial" panose="020B0604020202020204" pitchFamily="34" charset="0"/>
              </a:rPr>
              <a:t>, p. 9)</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kern="100" dirty="0">
              <a:effectLst/>
              <a:latin typeface="Aptos" panose="020B0004020202020204" pitchFamily="34" charset="0"/>
              <a:ea typeface="Aptos" panose="020B0004020202020204" pitchFamily="34" charset="0"/>
              <a:cs typeface="Arial" panose="020B0604020202020204" pitchFamily="34" charset="0"/>
            </a:endParaRPr>
          </a:p>
          <a:p>
            <a:endParaRPr lang="fr-CA" dirty="0"/>
          </a:p>
        </p:txBody>
      </p:sp>
      <p:sp>
        <p:nvSpPr>
          <p:cNvPr id="4" name="Espace réservé du numéro de diapositive 3"/>
          <p:cNvSpPr>
            <a:spLocks noGrp="1"/>
          </p:cNvSpPr>
          <p:nvPr>
            <p:ph type="sldNum" sz="quarter" idx="5"/>
          </p:nvPr>
        </p:nvSpPr>
        <p:spPr/>
        <p:txBody>
          <a:bodyPr/>
          <a:lstStyle/>
          <a:p>
            <a:fld id="{C8D687E3-4553-47E5-9E47-9C92A406C1B6}" type="slidenum">
              <a:rPr lang="fr-CA" smtClean="0"/>
              <a:t>22</a:t>
            </a:fld>
            <a:endParaRPr lang="fr-CA"/>
          </a:p>
        </p:txBody>
      </p:sp>
    </p:spTree>
    <p:extLst>
      <p:ext uri="{BB962C8B-B14F-4D97-AF65-F5344CB8AC3E}">
        <p14:creationId xmlns:p14="http://schemas.microsoft.com/office/powerpoint/2010/main" val="3396424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0" i="0" dirty="0" err="1">
                <a:effectLst/>
                <a:latin typeface="Roboto" panose="02000000000000000000" pitchFamily="2" charset="0"/>
              </a:rPr>
              <a:t>Maasai</a:t>
            </a:r>
            <a:r>
              <a:rPr lang="fr-CA" b="0" i="0" dirty="0">
                <a:effectLst/>
                <a:latin typeface="Roboto" panose="02000000000000000000" pitchFamily="2" charset="0"/>
              </a:rPr>
              <a:t> Warriors,</a:t>
            </a:r>
          </a:p>
          <a:p>
            <a:r>
              <a:rPr lang="fr-CA" b="0" i="0" dirty="0" err="1">
                <a:effectLst/>
                <a:latin typeface="Roboto" panose="02000000000000000000" pitchFamily="2" charset="0"/>
              </a:rPr>
              <a:t>pixabay</a:t>
            </a:r>
            <a:r>
              <a:rPr lang="fr-CA" b="0" i="0" dirty="0">
                <a:effectLst/>
                <a:latin typeface="Roboto" panose="02000000000000000000" pitchFamily="2" charset="0"/>
              </a:rPr>
              <a:t>, </a:t>
            </a:r>
          </a:p>
          <a:p>
            <a:r>
              <a:rPr lang="fr-CA" b="0" i="0" dirty="0">
                <a:effectLst/>
                <a:latin typeface="Roboto" panose="02000000000000000000" pitchFamily="2" charset="0"/>
              </a:rPr>
              <a:t>https://picryl.com/media/maasai-africa-warriors-e403c0, </a:t>
            </a:r>
          </a:p>
          <a:p>
            <a:r>
              <a:rPr lang="fr-CA" b="0" i="0" dirty="0">
                <a:effectLst/>
                <a:latin typeface="Roboto" panose="02000000000000000000" pitchFamily="2" charset="0"/>
              </a:rPr>
              <a:t>CC0 1.0</a:t>
            </a:r>
            <a:endParaRPr lang="fr-CA" dirty="0"/>
          </a:p>
        </p:txBody>
      </p:sp>
      <p:sp>
        <p:nvSpPr>
          <p:cNvPr id="4" name="Espace réservé du numéro de diapositive 3"/>
          <p:cNvSpPr>
            <a:spLocks noGrp="1"/>
          </p:cNvSpPr>
          <p:nvPr>
            <p:ph type="sldNum" sz="quarter" idx="5"/>
          </p:nvPr>
        </p:nvSpPr>
        <p:spPr/>
        <p:txBody>
          <a:bodyPr/>
          <a:lstStyle/>
          <a:p>
            <a:fld id="{C8D687E3-4553-47E5-9E47-9C92A406C1B6}" type="slidenum">
              <a:rPr lang="fr-CA" smtClean="0"/>
              <a:t>24</a:t>
            </a:fld>
            <a:endParaRPr lang="fr-CA"/>
          </a:p>
        </p:txBody>
      </p:sp>
    </p:spTree>
    <p:extLst>
      <p:ext uri="{BB962C8B-B14F-4D97-AF65-F5344CB8AC3E}">
        <p14:creationId xmlns:p14="http://schemas.microsoft.com/office/powerpoint/2010/main" val="2072506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212124"/>
                </a:solidFill>
                <a:effectLst/>
                <a:latin typeface="Proxima Nova"/>
              </a:rPr>
              <a:t>Special Committee on Apartheid Meets in Dublin,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212124"/>
                </a:solidFill>
                <a:effectLst/>
                <a:latin typeface="Proxima Nova"/>
              </a:rPr>
              <a:t> </a:t>
            </a:r>
            <a:r>
              <a:rPr lang="fr-CA" b="1" i="0" dirty="0">
                <a:solidFill>
                  <a:srgbClr val="212124"/>
                </a:solidFill>
                <a:effectLst/>
                <a:latin typeface="Proxima Nova"/>
              </a:rPr>
              <a:t>J </a:t>
            </a:r>
            <a:r>
              <a:rPr lang="fr-CA" b="1" i="0" dirty="0" err="1">
                <a:solidFill>
                  <a:srgbClr val="212124"/>
                </a:solidFill>
                <a:effectLst/>
                <a:latin typeface="Proxima Nova"/>
              </a:rPr>
              <a:t>Riedel</a:t>
            </a:r>
            <a:r>
              <a:rPr lang="fr-CA" b="1" i="0" dirty="0">
                <a:solidFill>
                  <a:srgbClr val="212124"/>
                </a:solidFill>
                <a:effectLst/>
                <a:latin typeface="Proxima Nova"/>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1" i="0" dirty="0">
                <a:solidFill>
                  <a:srgbClr val="212124"/>
                </a:solidFill>
                <a:effectLst/>
                <a:latin typeface="Proxima Nova"/>
              </a:rPr>
              <a:t> https://www.flickr.com/photos/un_photo/3312302460,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1" i="0" dirty="0">
                <a:solidFill>
                  <a:srgbClr val="000000"/>
                </a:solidFill>
                <a:effectLst/>
                <a:latin typeface="Roboto Condensed" panose="02000000000000000000" pitchFamily="2" charset="0"/>
              </a:rPr>
              <a:t>CC BY-NC-ND 2.0</a:t>
            </a:r>
            <a:endParaRPr lang="en-US" b="1" i="0" dirty="0">
              <a:solidFill>
                <a:srgbClr val="212124"/>
              </a:solidFill>
              <a:effectLst/>
              <a:latin typeface="Proxima Nov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00" dirty="0">
                <a:effectLst/>
                <a:latin typeface="Times New Roman" panose="02020603050405020304" pitchFamily="18" charset="0"/>
                <a:ea typeface="Aptos" panose="020B0004020202020204" pitchFamily="34" charset="0"/>
                <a:cs typeface="Arial" panose="020B0604020202020204" pitchFamily="34" charset="0"/>
              </a:rPr>
              <a:t>La référence à la communauté ne constitue pas en soi une justification de ce qui se fait dans une communauté ou au nom de celle-ci. Toute communauté a besoin de soumettre ses valeurs et ses pratiques à un test permanent de validité. Chaque fois qu’une communauté est confrontée à d’autres communautés (donc à d’autres valeurs), ses propres valeurs perdent leur caractère absolu. Elles deviennent simplement des manières possibles de penser la vertu, le bien et le juste et elles pourraient être révisées au regard de ce que d’autres valeurs ou les valeurs des autres apportent dans la compréhension de la vertu, du bien et du juste. (Ernest-Marie </a:t>
            </a:r>
            <a:r>
              <a:rPr lang="fr-CA" sz="1200" kern="100" dirty="0" err="1">
                <a:effectLst/>
                <a:latin typeface="Times New Roman" panose="02020603050405020304" pitchFamily="18" charset="0"/>
                <a:ea typeface="Aptos" panose="020B0004020202020204" pitchFamily="34" charset="0"/>
                <a:cs typeface="Arial" panose="020B0604020202020204" pitchFamily="34" charset="0"/>
              </a:rPr>
              <a:t>Mbonda</a:t>
            </a:r>
            <a:r>
              <a:rPr lang="fr-CA" sz="1200" kern="100" dirty="0">
                <a:effectLst/>
                <a:latin typeface="Times New Roman" panose="02020603050405020304" pitchFamily="18" charset="0"/>
                <a:ea typeface="Aptos" panose="020B0004020202020204" pitchFamily="34" charset="0"/>
                <a:cs typeface="Arial" panose="020B0604020202020204" pitchFamily="34" charset="0"/>
              </a:rPr>
              <a:t>, texte perspectives africaines du Projet </a:t>
            </a:r>
            <a:r>
              <a:rPr lang="fr-CA" sz="1200" kern="100" dirty="0" err="1">
                <a:effectLst/>
                <a:latin typeface="Times New Roman" panose="02020603050405020304" pitchFamily="18" charset="0"/>
                <a:ea typeface="Aptos" panose="020B0004020202020204" pitchFamily="34" charset="0"/>
                <a:cs typeface="Arial" panose="020B0604020202020204" pitchFamily="34" charset="0"/>
              </a:rPr>
              <a:t>Atopos</a:t>
            </a:r>
            <a:r>
              <a:rPr lang="fr-CA" sz="1200" kern="100" dirty="0">
                <a:effectLst/>
                <a:latin typeface="Times New Roman" panose="02020603050405020304" pitchFamily="18" charset="0"/>
                <a:ea typeface="Aptos" panose="020B0004020202020204" pitchFamily="34" charset="0"/>
                <a:cs typeface="Arial" panose="020B0604020202020204" pitchFamily="34" charset="0"/>
              </a:rPr>
              <a:t>, p. 10)</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00" dirty="0">
                <a:effectLst/>
                <a:latin typeface="Times New Roman" panose="02020603050405020304" pitchFamily="18" charset="0"/>
                <a:ea typeface="Aptos" panose="020B0004020202020204" pitchFamily="34" charset="0"/>
                <a:cs typeface="Arial" panose="020B0604020202020204" pitchFamily="34" charset="0"/>
              </a:rPr>
              <a:t>Autrement dit, c’est une approche plus large, plus universaliste de </a:t>
            </a:r>
            <a:r>
              <a:rPr lang="fr-CA" sz="1200" kern="100" dirty="0" err="1">
                <a:effectLst/>
                <a:latin typeface="Times New Roman" panose="02020603050405020304" pitchFamily="18" charset="0"/>
                <a:ea typeface="Aptos" panose="020B0004020202020204" pitchFamily="34" charset="0"/>
                <a:cs typeface="Arial" panose="020B0604020202020204" pitchFamily="34" charset="0"/>
              </a:rPr>
              <a:t>l’</a:t>
            </a:r>
            <a:r>
              <a:rPr lang="fr-CA" sz="1200" i="1" kern="100" dirty="0" err="1">
                <a:effectLst/>
                <a:latin typeface="Times New Roman" panose="02020603050405020304" pitchFamily="18" charset="0"/>
                <a:ea typeface="Aptos" panose="020B0004020202020204" pitchFamily="34" charset="0"/>
                <a:cs typeface="Arial" panose="020B0604020202020204" pitchFamily="34" charset="0"/>
              </a:rPr>
              <a:t>ubuntu</a:t>
            </a:r>
            <a:r>
              <a:rPr lang="fr-CA" sz="1200" kern="100" dirty="0">
                <a:effectLst/>
                <a:latin typeface="Times New Roman" panose="02020603050405020304" pitchFamily="18" charset="0"/>
                <a:ea typeface="Aptos" panose="020B0004020202020204" pitchFamily="34" charset="0"/>
                <a:cs typeface="Arial" panose="020B0604020202020204" pitchFamily="34" charset="0"/>
              </a:rPr>
              <a:t> qui permet de sauver celui-ci de tout fondamentalisme particulariste et de sortir de la dichotomie entre le « nous » de cette communauté-ci et « les autres » qui appartiennent à d’autres communautés pour poser un « nous » visant l’ensemble de l’humanité (</a:t>
            </a:r>
            <a:r>
              <a:rPr lang="fr-CA" sz="1200" kern="100" dirty="0" err="1">
                <a:effectLst/>
                <a:latin typeface="Times New Roman" panose="02020603050405020304" pitchFamily="18" charset="0"/>
                <a:ea typeface="Aptos" panose="020B0004020202020204" pitchFamily="34" charset="0"/>
                <a:cs typeface="Arial" panose="020B0604020202020204" pitchFamily="34" charset="0"/>
              </a:rPr>
              <a:t>Graness</a:t>
            </a:r>
            <a:r>
              <a:rPr lang="fr-CA" sz="1200" kern="100" dirty="0">
                <a:effectLst/>
                <a:latin typeface="Times New Roman" panose="02020603050405020304" pitchFamily="18" charset="0"/>
                <a:ea typeface="Aptos" panose="020B0004020202020204" pitchFamily="34" charset="0"/>
                <a:cs typeface="Arial" panose="020B0604020202020204" pitchFamily="34" charset="0"/>
              </a:rPr>
              <a:t>, 2018). (Ernest-Marie </a:t>
            </a:r>
            <a:r>
              <a:rPr lang="fr-CA" sz="1200" kern="100" dirty="0" err="1">
                <a:effectLst/>
                <a:latin typeface="Times New Roman" panose="02020603050405020304" pitchFamily="18" charset="0"/>
                <a:ea typeface="Aptos" panose="020B0004020202020204" pitchFamily="34" charset="0"/>
                <a:cs typeface="Arial" panose="020B0604020202020204" pitchFamily="34" charset="0"/>
              </a:rPr>
              <a:t>Mbonda</a:t>
            </a:r>
            <a:r>
              <a:rPr lang="fr-CA" sz="1200" kern="100" dirty="0">
                <a:effectLst/>
                <a:latin typeface="Times New Roman" panose="02020603050405020304" pitchFamily="18" charset="0"/>
                <a:ea typeface="Aptos" panose="020B0004020202020204" pitchFamily="34" charset="0"/>
                <a:cs typeface="Arial" panose="020B0604020202020204" pitchFamily="34" charset="0"/>
              </a:rPr>
              <a:t>, texte </a:t>
            </a:r>
            <a:r>
              <a:rPr lang="fr-CA" sz="1200" kern="100" dirty="0" err="1">
                <a:effectLst/>
                <a:latin typeface="Times New Roman" panose="02020603050405020304" pitchFamily="18" charset="0"/>
                <a:ea typeface="Aptos" panose="020B0004020202020204" pitchFamily="34" charset="0"/>
                <a:cs typeface="Arial" panose="020B0604020202020204" pitchFamily="34" charset="0"/>
              </a:rPr>
              <a:t>perspectivse</a:t>
            </a:r>
            <a:r>
              <a:rPr lang="fr-CA" sz="1200" kern="100" dirty="0">
                <a:effectLst/>
                <a:latin typeface="Times New Roman" panose="02020603050405020304" pitchFamily="18" charset="0"/>
                <a:ea typeface="Aptos" panose="020B0004020202020204" pitchFamily="34" charset="0"/>
                <a:cs typeface="Arial" panose="020B0604020202020204" pitchFamily="34" charset="0"/>
              </a:rPr>
              <a:t> africaines du Projet </a:t>
            </a:r>
            <a:r>
              <a:rPr lang="fr-CA" sz="1200" kern="100" dirty="0" err="1">
                <a:effectLst/>
                <a:latin typeface="Times New Roman" panose="02020603050405020304" pitchFamily="18" charset="0"/>
                <a:ea typeface="Aptos" panose="020B0004020202020204" pitchFamily="34" charset="0"/>
                <a:cs typeface="Arial" panose="020B0604020202020204" pitchFamily="34" charset="0"/>
              </a:rPr>
              <a:t>Atopos</a:t>
            </a:r>
            <a:r>
              <a:rPr lang="fr-CA" sz="1200" kern="100" dirty="0">
                <a:effectLst/>
                <a:latin typeface="Times New Roman" panose="02020603050405020304" pitchFamily="18" charset="0"/>
                <a:ea typeface="Aptos" panose="020B0004020202020204" pitchFamily="34" charset="0"/>
                <a:cs typeface="Arial" panose="020B0604020202020204" pitchFamily="34" charset="0"/>
              </a:rPr>
              <a:t>, p. 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kern="100" dirty="0">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kern="100" dirty="0">
              <a:effectLst/>
              <a:latin typeface="Times New Roman" panose="02020603050405020304" pitchFamily="18"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kern="100" dirty="0">
              <a:effectLst/>
              <a:latin typeface="Aptos" panose="020B0004020202020204" pitchFamily="34" charset="0"/>
              <a:ea typeface="Aptos" panose="020B0004020202020204" pitchFamily="34" charset="0"/>
              <a:cs typeface="Arial" panose="020B0604020202020204" pitchFamily="34" charset="0"/>
            </a:endParaRPr>
          </a:p>
          <a:p>
            <a:endParaRPr lang="fr-CA" dirty="0"/>
          </a:p>
        </p:txBody>
      </p:sp>
      <p:sp>
        <p:nvSpPr>
          <p:cNvPr id="4" name="Espace réservé du numéro de diapositive 3"/>
          <p:cNvSpPr>
            <a:spLocks noGrp="1"/>
          </p:cNvSpPr>
          <p:nvPr>
            <p:ph type="sldNum" sz="quarter" idx="5"/>
          </p:nvPr>
        </p:nvSpPr>
        <p:spPr/>
        <p:txBody>
          <a:bodyPr/>
          <a:lstStyle/>
          <a:p>
            <a:fld id="{C8D687E3-4553-47E5-9E47-9C92A406C1B6}" type="slidenum">
              <a:rPr lang="fr-CA" smtClean="0"/>
              <a:t>26</a:t>
            </a:fld>
            <a:endParaRPr lang="fr-CA"/>
          </a:p>
        </p:txBody>
      </p:sp>
    </p:spTree>
    <p:extLst>
      <p:ext uri="{BB962C8B-B14F-4D97-AF65-F5344CB8AC3E}">
        <p14:creationId xmlns:p14="http://schemas.microsoft.com/office/powerpoint/2010/main" val="29447536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i="0" dirty="0">
                <a:solidFill>
                  <a:srgbClr val="202122"/>
                </a:solidFill>
                <a:effectLst/>
                <a:latin typeface="Arial" panose="020B0604020202020204" pitchFamily="34" charset="0"/>
              </a:rPr>
              <a:t> Frankfurt/Main, Staatspräsident von Senegal,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0" i="0" dirty="0">
                <a:solidFill>
                  <a:srgbClr val="202122"/>
                </a:solidFill>
                <a:effectLst/>
                <a:latin typeface="Arial" panose="020B0604020202020204" pitchFamily="34" charset="0"/>
              </a:rPr>
              <a:t>Egon</a:t>
            </a:r>
            <a:r>
              <a:rPr lang="fr-CA" sz="1200" b="0" i="0" kern="100" dirty="0">
                <a:solidFill>
                  <a:schemeClr val="tx1"/>
                </a:solidFill>
                <a:effectLst/>
                <a:latin typeface="Aptos" panose="020B0004020202020204" pitchFamily="34" charset="0"/>
                <a:cs typeface="Arial" panose="020B0604020202020204" pitchFamily="34" charset="0"/>
              </a:rPr>
              <a:t> </a:t>
            </a:r>
            <a:r>
              <a:rPr lang="fr-CA" b="0" i="0" dirty="0">
                <a:solidFill>
                  <a:srgbClr val="202122"/>
                </a:solidFill>
                <a:effectLst/>
                <a:latin typeface="Arial" panose="020B0604020202020204" pitchFamily="34" charset="0"/>
              </a:rPr>
              <a:t>Steiner, https://commons.wikimedia.org/wiki/File:L%C3%A9opold_S%C3%A9dar_Senghor.jpg?uselang=fr,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0" i="0" dirty="0">
                <a:solidFill>
                  <a:srgbClr val="202122"/>
                </a:solidFill>
                <a:effectLst/>
                <a:latin typeface="Arial" panose="020B0604020202020204" pitchFamily="34" charset="0"/>
              </a:rPr>
              <a:t>CC-BY-SA 3.0 </a:t>
            </a:r>
            <a:endParaRPr lang="fr-CA" sz="1200" b="0" kern="100" dirty="0">
              <a:effectLst/>
              <a:latin typeface="Aptos" panose="020B0004020202020204" pitchFamily="34" charset="0"/>
              <a:ea typeface="Aptos" panose="020B0004020202020204" pitchFamily="34" charset="0"/>
              <a:cs typeface="Arial" panose="020B0604020202020204" pitchFamily="34" charset="0"/>
            </a:endParaRPr>
          </a:p>
          <a:p>
            <a:r>
              <a:rPr lang="fr-CA" sz="1200" kern="100" dirty="0">
                <a:effectLst/>
                <a:latin typeface="Aptos" panose="020B0004020202020204" pitchFamily="34" charset="0"/>
                <a:ea typeface="Aptos" panose="020B0004020202020204" pitchFamily="34" charset="0"/>
                <a:cs typeface="Arial" panose="020B0604020202020204" pitchFamily="34" charset="0"/>
              </a:rPr>
              <a:t>Pour lire le bilan de l’expérience : https://www.erudit.org/fr/revues/as/2008-v32-n1-2-as2411/018885ar/ et on trouvera des images d’archives ici </a:t>
            </a:r>
            <a:r>
              <a:rPr lang="fr-CA" sz="1200" u="sng" kern="100" dirty="0">
                <a:solidFill>
                  <a:srgbClr val="0000FF"/>
                </a:solidFill>
                <a:effectLst/>
                <a:latin typeface="Aptos" panose="020B0004020202020204" pitchFamily="34" charset="0"/>
                <a:ea typeface="Aptos" panose="020B0004020202020204" pitchFamily="34" charset="0"/>
                <a:cs typeface="Arial" panose="020B0604020202020204" pitchFamily="34" charset="0"/>
                <a:hlinkClick r:id="rId3"/>
              </a:rPr>
              <a:t>https://www.youtube.com/watch?v=hGTnGQWv8kg&amp;t=3s</a:t>
            </a:r>
            <a:r>
              <a:rPr lang="fr-CA" sz="1200" kern="100" dirty="0">
                <a:effectLst/>
                <a:latin typeface="Aptos" panose="020B0004020202020204" pitchFamily="34" charset="0"/>
                <a:ea typeface="Aptos" panose="020B0004020202020204" pitchFamily="34" charset="0"/>
                <a:cs typeface="Arial" panose="020B0604020202020204" pitchFamily="34" charset="0"/>
              </a:rPr>
              <a:t> </a:t>
            </a:r>
          </a:p>
          <a:p>
            <a:endParaRPr lang="fr-CA" dirty="0"/>
          </a:p>
        </p:txBody>
      </p:sp>
      <p:sp>
        <p:nvSpPr>
          <p:cNvPr id="4" name="Espace réservé du numéro de diapositive 3"/>
          <p:cNvSpPr>
            <a:spLocks noGrp="1"/>
          </p:cNvSpPr>
          <p:nvPr>
            <p:ph type="sldNum" sz="quarter" idx="5"/>
          </p:nvPr>
        </p:nvSpPr>
        <p:spPr/>
        <p:txBody>
          <a:bodyPr/>
          <a:lstStyle/>
          <a:p>
            <a:fld id="{C8D687E3-4553-47E5-9E47-9C92A406C1B6}" type="slidenum">
              <a:rPr lang="fr-CA" smtClean="0"/>
              <a:t>27</a:t>
            </a:fld>
            <a:endParaRPr lang="fr-CA"/>
          </a:p>
        </p:txBody>
      </p:sp>
    </p:spTree>
    <p:extLst>
      <p:ext uri="{BB962C8B-B14F-4D97-AF65-F5344CB8AC3E}">
        <p14:creationId xmlns:p14="http://schemas.microsoft.com/office/powerpoint/2010/main" val="33940519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0" i="0" dirty="0">
                <a:effectLst/>
                <a:latin typeface="Linux Libertine" panose="020B0604020202020204" charset="0"/>
              </a:rPr>
              <a:t>Makonde sculpture </a:t>
            </a:r>
            <a:r>
              <a:rPr lang="fr-CA" b="0" i="0" dirty="0" err="1">
                <a:effectLst/>
                <a:latin typeface="Linux Libertine" panose="020B0604020202020204" charset="0"/>
              </a:rPr>
              <a:t>Ujamaa</a:t>
            </a:r>
            <a:r>
              <a:rPr lang="fr-CA" b="0" i="0" dirty="0">
                <a:effectLst/>
                <a:latin typeface="Linux Libertine" panose="020B060402020202020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0" i="0" dirty="0">
                <a:effectLst/>
                <a:latin typeface="Linux Libertine" panose="020B0604020202020204" charset="0"/>
              </a:rPr>
              <a:t> </a:t>
            </a:r>
            <a:r>
              <a:rPr lang="fr-CA" b="0" i="0" dirty="0" err="1">
                <a:effectLst/>
                <a:latin typeface="Linux Libertine" panose="020B0604020202020204" charset="0"/>
              </a:rPr>
              <a:t>Munfarid</a:t>
            </a:r>
            <a:r>
              <a:rPr lang="fr-CA" b="0" i="0" dirty="0">
                <a:effectLst/>
                <a:latin typeface="Linux Libertine" panose="020B0604020202020204" charset="0"/>
              </a:rPr>
              <a:t> 1, </a:t>
            </a:r>
            <a:r>
              <a:rPr lang="fr-CA" b="0" i="0" u="none" strike="noStrike" dirty="0">
                <a:effectLst/>
                <a:latin typeface="Arial" panose="020B0604020202020204" pitchFamily="34" charset="0"/>
              </a:rPr>
              <a:t>https://commons.wikimedia.org/wiki/File:Makonde_sculpture_Ujamaa.jpg,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0" i="0" dirty="0">
                <a:solidFill>
                  <a:srgbClr val="000000"/>
                </a:solidFill>
                <a:effectLst/>
                <a:latin typeface="Roboto Condensed" panose="02000000000000000000" pitchFamily="2" charset="0"/>
              </a:rPr>
              <a:t>CC BY-SA 4.0</a:t>
            </a:r>
            <a:endParaRPr lang="fr-CA" b="0" i="0" dirty="0">
              <a:effectLst/>
              <a:latin typeface="Linux Libertine"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00" dirty="0">
                <a:effectLst/>
                <a:latin typeface="Times New Roman" panose="02020603050405020304" pitchFamily="18" charset="0"/>
                <a:ea typeface="Aptos" panose="020B0004020202020204" pitchFamily="34" charset="0"/>
                <a:cs typeface="Arial" panose="020B0604020202020204" pitchFamily="34" charset="0"/>
              </a:rPr>
              <a:t>« Cette “villagisation” forcée au nom du communautarisme partait d’un faux postulat : la solidarité africaine spontanée. Se rassembler dans les villages traditionnels n’impliquait pas automatiquement la solidarité… Nyerere n’a pas compris que ce n’est pas tant le lieu qui créait le lien solidaire dans les sociétés africaines traditionnelles que la qualité de la relation. » (</a:t>
            </a:r>
            <a:r>
              <a:rPr lang="fr-CA" sz="1200" kern="100" dirty="0" err="1">
                <a:effectLst/>
                <a:latin typeface="Times New Roman" panose="02020603050405020304" pitchFamily="18" charset="0"/>
                <a:ea typeface="Aptos" panose="020B0004020202020204" pitchFamily="34" charset="0"/>
                <a:cs typeface="Arial" panose="020B0604020202020204" pitchFamily="34" charset="0"/>
              </a:rPr>
              <a:t>Bidima</a:t>
            </a:r>
            <a:r>
              <a:rPr lang="fr-CA" sz="1200" kern="100" dirty="0">
                <a:effectLst/>
                <a:latin typeface="Times New Roman" panose="02020603050405020304" pitchFamily="18" charset="0"/>
                <a:ea typeface="Aptos" panose="020B0004020202020204" pitchFamily="34" charset="0"/>
                <a:cs typeface="Arial" panose="020B0604020202020204" pitchFamily="34" charset="0"/>
              </a:rPr>
              <a:t>, 1997, pp. 91-92)</a:t>
            </a:r>
            <a:endParaRPr lang="fr-CA" sz="1200" kern="100" dirty="0">
              <a:effectLst/>
              <a:latin typeface="Aptos" panose="020B0004020202020204" pitchFamily="34" charset="0"/>
              <a:ea typeface="Aptos" panose="020B0004020202020204" pitchFamily="34" charset="0"/>
              <a:cs typeface="Arial" panose="020B0604020202020204" pitchFamily="34" charset="0"/>
            </a:endParaRPr>
          </a:p>
          <a:p>
            <a:endParaRPr lang="fr-CA" dirty="0"/>
          </a:p>
        </p:txBody>
      </p:sp>
      <p:sp>
        <p:nvSpPr>
          <p:cNvPr id="4" name="Espace réservé du numéro de diapositive 3"/>
          <p:cNvSpPr>
            <a:spLocks noGrp="1"/>
          </p:cNvSpPr>
          <p:nvPr>
            <p:ph type="sldNum" sz="quarter" idx="5"/>
          </p:nvPr>
        </p:nvSpPr>
        <p:spPr/>
        <p:txBody>
          <a:bodyPr/>
          <a:lstStyle/>
          <a:p>
            <a:fld id="{C8D687E3-4553-47E5-9E47-9C92A406C1B6}" type="slidenum">
              <a:rPr lang="fr-CA" smtClean="0"/>
              <a:t>28</a:t>
            </a:fld>
            <a:endParaRPr lang="fr-CA"/>
          </a:p>
        </p:txBody>
      </p:sp>
    </p:spTree>
    <p:extLst>
      <p:ext uri="{BB962C8B-B14F-4D97-AF65-F5344CB8AC3E}">
        <p14:creationId xmlns:p14="http://schemas.microsoft.com/office/powerpoint/2010/main" val="30377708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5103E"/>
                </a:solidFill>
                <a:effectLst/>
                <a:latin typeface="Times New Roman" panose="02020603050405020304" pitchFamily="18" charset="0"/>
              </a:rPr>
              <a:t>St-John’s Church Tutu,</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0" i="0" dirty="0" err="1">
                <a:solidFill>
                  <a:srgbClr val="202122"/>
                </a:solidFill>
                <a:effectLst/>
                <a:latin typeface="Arial" panose="020B0604020202020204" pitchFamily="34" charset="0"/>
              </a:rPr>
              <a:t>Elvert</a:t>
            </a:r>
            <a:r>
              <a:rPr lang="fr-CA" b="0" i="0" dirty="0">
                <a:solidFill>
                  <a:srgbClr val="202122"/>
                </a:solidFill>
                <a:effectLst/>
                <a:latin typeface="Arial" panose="020B0604020202020204" pitchFamily="34" charset="0"/>
              </a:rPr>
              <a:t> Barnes, </a:t>
            </a:r>
            <a:r>
              <a:rPr lang="en-US" b="0" i="0" dirty="0">
                <a:solidFill>
                  <a:srgbClr val="05103E"/>
                </a:solidFill>
                <a:effectLst/>
                <a:latin typeface="Times New Roman" panose="02020603050405020304" pitchFamily="18" charset="0"/>
              </a:rPr>
              <a:t>https://en.wikipedia.org/wiki/Ubuntu_philosophy#/media/File:St_John's_church_tutu_(cropped).jpg</a:t>
            </a:r>
            <a:r>
              <a:rPr lang="fr-CA" b="0" i="0" u="none" strike="noStrike" dirty="0">
                <a:solidFill>
                  <a:srgbClr val="202122"/>
                </a:solidFill>
                <a:effectLst/>
                <a:latin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0" i="0" u="none" strike="noStrike" dirty="0">
                <a:solidFill>
                  <a:srgbClr val="202122"/>
                </a:solidFill>
                <a:effectLst/>
                <a:latin typeface="Arial" panose="020B0604020202020204" pitchFamily="34" charset="0"/>
                <a:hlinkClick r:id="rId3"/>
              </a:rPr>
              <a:t>CC BY-SA 2.0</a:t>
            </a:r>
            <a:endParaRPr lang="fr-CA" b="0" i="0" u="none" strike="noStrike" dirty="0">
              <a:solidFill>
                <a:srgbClr val="202122"/>
              </a:solidFill>
              <a:effectLst/>
              <a:latin typeface="Arial" panose="020B0604020202020204" pitchFamily="34" charset="0"/>
            </a:endParaRPr>
          </a:p>
          <a:p>
            <a:endParaRPr lang="fr-CA" dirty="0"/>
          </a:p>
        </p:txBody>
      </p:sp>
      <p:sp>
        <p:nvSpPr>
          <p:cNvPr id="4" name="Espace réservé du numéro de diapositive 3"/>
          <p:cNvSpPr>
            <a:spLocks noGrp="1"/>
          </p:cNvSpPr>
          <p:nvPr>
            <p:ph type="sldNum" sz="quarter" idx="5"/>
          </p:nvPr>
        </p:nvSpPr>
        <p:spPr/>
        <p:txBody>
          <a:bodyPr/>
          <a:lstStyle/>
          <a:p>
            <a:fld id="{C8D687E3-4553-47E5-9E47-9C92A406C1B6}" type="slidenum">
              <a:rPr lang="fr-CA" smtClean="0"/>
              <a:t>29</a:t>
            </a:fld>
            <a:endParaRPr lang="fr-CA"/>
          </a:p>
        </p:txBody>
      </p:sp>
    </p:spTree>
    <p:extLst>
      <p:ext uri="{BB962C8B-B14F-4D97-AF65-F5344CB8AC3E}">
        <p14:creationId xmlns:p14="http://schemas.microsoft.com/office/powerpoint/2010/main" val="11238030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0" i="0" dirty="0">
                <a:solidFill>
                  <a:srgbClr val="202122"/>
                </a:solidFill>
                <a:effectLst/>
                <a:latin typeface="Arial" panose="020B0604020202020204" pitchFamily="34" charset="0"/>
              </a:rPr>
              <a:t>Souleymane Bachir Diagne, Ji-Elle, https://commons.wikimedia.org/wiki/File:Souleymane_Bachir_Diagne-Strasbourg-Septembre_2018_%281%29.jpg CC BY-SA 4.0</a:t>
            </a:r>
            <a:endParaRPr lang="fr-CA" dirty="0"/>
          </a:p>
        </p:txBody>
      </p:sp>
      <p:sp>
        <p:nvSpPr>
          <p:cNvPr id="4" name="Espace réservé du numéro de diapositive 3"/>
          <p:cNvSpPr>
            <a:spLocks noGrp="1"/>
          </p:cNvSpPr>
          <p:nvPr>
            <p:ph type="sldNum" sz="quarter" idx="5"/>
          </p:nvPr>
        </p:nvSpPr>
        <p:spPr/>
        <p:txBody>
          <a:bodyPr/>
          <a:lstStyle/>
          <a:p>
            <a:fld id="{C8D687E3-4553-47E5-9E47-9C92A406C1B6}" type="slidenum">
              <a:rPr lang="fr-CA" smtClean="0"/>
              <a:t>30</a:t>
            </a:fld>
            <a:endParaRPr lang="fr-CA"/>
          </a:p>
        </p:txBody>
      </p:sp>
    </p:spTree>
    <p:extLst>
      <p:ext uri="{BB962C8B-B14F-4D97-AF65-F5344CB8AC3E}">
        <p14:creationId xmlns:p14="http://schemas.microsoft.com/office/powerpoint/2010/main" val="4222411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b="0" i="0" dirty="0">
                <a:solidFill>
                  <a:srgbClr val="202122"/>
                </a:solidFill>
                <a:effectLst/>
                <a:latin typeface="Arial" panose="020B0604020202020204" pitchFamily="34" charset="0"/>
              </a:rPr>
              <a:t>Mandela Grafitti Rua Afonso de Albuquerque,</a:t>
            </a:r>
            <a:r>
              <a:rPr lang="fr-CA" b="0" i="0" u="none" strike="noStrike" dirty="0">
                <a:effectLst/>
                <a:latin typeface="Arial" panose="020B0604020202020204" pitchFamily="34" charset="0"/>
                <a:hlinkClick r:id="rId3" tooltip="User:GualdimG"/>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0" i="0" u="none" strike="noStrike" dirty="0" err="1">
                <a:effectLst/>
                <a:latin typeface="Arial" panose="020B0604020202020204" pitchFamily="34" charset="0"/>
                <a:hlinkClick r:id="rId3" tooltip="User:GualdimG"/>
              </a:rPr>
              <a:t>GualdimG</a:t>
            </a:r>
            <a:r>
              <a:rPr lang="fr-CA" b="0" i="0" u="none" strike="noStrike" dirty="0">
                <a:effectLst/>
                <a:latin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0" i="0" dirty="0">
                <a:solidFill>
                  <a:srgbClr val="05103E"/>
                </a:solidFill>
                <a:effectLst/>
                <a:latin typeface="Times New Roman" panose="02020603050405020304" pitchFamily="18" charset="0"/>
              </a:rPr>
              <a:t>https://fr.wikipedia.org/wiki/Nelson_Mandela#/media/Fichier:Mandela_Grafitti_Rua_Afonso_de_Albuquerque.jpg</a:t>
            </a:r>
            <a:r>
              <a:rPr lang="pt-BR" b="0" i="0" dirty="0">
                <a:solidFill>
                  <a:srgbClr val="202122"/>
                </a:solidFill>
                <a:effectLst/>
                <a:latin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0" i="0" u="none" strike="noStrike" dirty="0">
                <a:solidFill>
                  <a:srgbClr val="202122"/>
                </a:solidFill>
                <a:effectLst/>
                <a:latin typeface="Arial" panose="020B0604020202020204" pitchFamily="34" charset="0"/>
                <a:hlinkClick r:id="rId4"/>
              </a:rPr>
              <a:t>CC BY-SA 4.</a:t>
            </a:r>
            <a:endParaRPr lang="fr-CA" dirty="0"/>
          </a:p>
        </p:txBody>
      </p:sp>
      <p:sp>
        <p:nvSpPr>
          <p:cNvPr id="4" name="Espace réservé du numéro de diapositive 3"/>
          <p:cNvSpPr>
            <a:spLocks noGrp="1"/>
          </p:cNvSpPr>
          <p:nvPr>
            <p:ph type="sldNum" sz="quarter" idx="5"/>
          </p:nvPr>
        </p:nvSpPr>
        <p:spPr/>
        <p:txBody>
          <a:bodyPr/>
          <a:lstStyle/>
          <a:p>
            <a:fld id="{C8D687E3-4553-47E5-9E47-9C92A406C1B6}" type="slidenum">
              <a:rPr lang="fr-CA" smtClean="0"/>
              <a:t>3</a:t>
            </a:fld>
            <a:endParaRPr lang="fr-CA"/>
          </a:p>
        </p:txBody>
      </p:sp>
    </p:spTree>
    <p:extLst>
      <p:ext uri="{BB962C8B-B14F-4D97-AF65-F5344CB8AC3E}">
        <p14:creationId xmlns:p14="http://schemas.microsoft.com/office/powerpoint/2010/main" val="2436190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0" i="1" dirty="0">
                <a:solidFill>
                  <a:srgbClr val="3F3A34"/>
                </a:solidFill>
                <a:effectLst/>
                <a:latin typeface="system-ui"/>
              </a:rPr>
              <a:t>Africa as known to the Ancients, </a:t>
            </a:r>
          </a:p>
          <a:p>
            <a:r>
              <a:rPr lang="fr-CA" b="0" i="0" u="none" strike="noStrike" dirty="0">
                <a:solidFill>
                  <a:srgbClr val="014664"/>
                </a:solidFill>
                <a:effectLst/>
                <a:latin typeface="system-ui"/>
              </a:rPr>
              <a:t>Harry Hamilton Johnston,</a:t>
            </a:r>
            <a:r>
              <a:rPr lang="en-US" b="0" i="0" dirty="0">
                <a:solidFill>
                  <a:srgbClr val="3F3A34"/>
                </a:solidFill>
                <a:effectLst/>
                <a:latin typeface="system-ui"/>
              </a:rPr>
              <a:t> </a:t>
            </a:r>
          </a:p>
          <a:p>
            <a:r>
              <a:rPr lang="en-US" b="0" i="0" dirty="0">
                <a:solidFill>
                  <a:srgbClr val="3F3A34"/>
                </a:solidFill>
                <a:effectLst/>
                <a:latin typeface="system-ui"/>
              </a:rPr>
              <a:t>https://digitalcollections.nypl.org/items/510d47df-fcfa-a3d9-e040-e00a18064a99, </a:t>
            </a:r>
          </a:p>
          <a:p>
            <a:r>
              <a:rPr lang="en-US" b="0" i="0" dirty="0" err="1">
                <a:solidFill>
                  <a:srgbClr val="3F3A34"/>
                </a:solidFill>
                <a:effectLst/>
                <a:latin typeface="system-ui"/>
              </a:rPr>
              <a:t>domaine</a:t>
            </a:r>
            <a:r>
              <a:rPr lang="en-US" b="0" i="0" dirty="0">
                <a:solidFill>
                  <a:srgbClr val="3F3A34"/>
                </a:solidFill>
                <a:effectLst/>
                <a:latin typeface="system-ui"/>
              </a:rPr>
              <a:t> public</a:t>
            </a:r>
            <a:endParaRPr lang="fr-CA" b="0" i="0" u="none" strike="noStrike" dirty="0">
              <a:effectLst/>
              <a:latin typeface="Roboto" panose="02000000000000000000" pitchFamily="2" charset="0"/>
            </a:endParaRPr>
          </a:p>
        </p:txBody>
      </p:sp>
      <p:sp>
        <p:nvSpPr>
          <p:cNvPr id="4" name="Espace réservé du numéro de diapositive 3"/>
          <p:cNvSpPr>
            <a:spLocks noGrp="1"/>
          </p:cNvSpPr>
          <p:nvPr>
            <p:ph type="sldNum" sz="quarter" idx="5"/>
          </p:nvPr>
        </p:nvSpPr>
        <p:spPr/>
        <p:txBody>
          <a:bodyPr/>
          <a:lstStyle/>
          <a:p>
            <a:fld id="{C8D687E3-4553-47E5-9E47-9C92A406C1B6}" type="slidenum">
              <a:rPr lang="fr-CA" smtClean="0"/>
              <a:t>4</a:t>
            </a:fld>
            <a:endParaRPr lang="fr-CA"/>
          </a:p>
        </p:txBody>
      </p:sp>
    </p:spTree>
    <p:extLst>
      <p:ext uri="{BB962C8B-B14F-4D97-AF65-F5344CB8AC3E}">
        <p14:creationId xmlns:p14="http://schemas.microsoft.com/office/powerpoint/2010/main" val="157315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0" dirty="0">
                <a:solidFill>
                  <a:srgbClr val="212124"/>
                </a:solidFill>
                <a:effectLst/>
                <a:latin typeface="Proxima Nova"/>
              </a:rPr>
              <a:t>South </a:t>
            </a:r>
            <a:r>
              <a:rPr lang="fr-CA" b="1" i="0" dirty="0" err="1">
                <a:solidFill>
                  <a:srgbClr val="212124"/>
                </a:solidFill>
                <a:effectLst/>
                <a:latin typeface="Proxima Nova"/>
              </a:rPr>
              <a:t>African</a:t>
            </a:r>
            <a:r>
              <a:rPr lang="fr-CA" b="1" i="0" dirty="0">
                <a:solidFill>
                  <a:srgbClr val="212124"/>
                </a:solidFill>
                <a:effectLst/>
                <a:latin typeface="Proxima Nova"/>
              </a:rPr>
              <a:t> Flag,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1" i="0" u="none" strike="noStrike" dirty="0" err="1">
                <a:solidFill>
                  <a:srgbClr val="006DAC"/>
                </a:solidFill>
                <a:effectLst/>
                <a:latin typeface="Proxima Nova"/>
                <a:hlinkClick r:id="rId3" tooltip="Accéder à la galerie de flowcomm"/>
              </a:rPr>
              <a:t>flowcomm</a:t>
            </a:r>
            <a:r>
              <a:rPr lang="fr-CA" b="1" i="0" u="none" strike="noStrike" dirty="0">
                <a:solidFill>
                  <a:srgbClr val="006DAC"/>
                </a:solidFill>
                <a:effectLst/>
                <a:latin typeface="Proxima Nova"/>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1" i="0" u="none" strike="noStrike" dirty="0">
                <a:solidFill>
                  <a:srgbClr val="006DAC"/>
                </a:solidFill>
                <a:effectLst/>
                <a:latin typeface="Proxima Nova"/>
              </a:rPr>
              <a:t>https://www.flickr.com/photos/flowcomm/15318490720,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0" i="0" u="none" strike="noStrike" dirty="0">
                <a:solidFill>
                  <a:srgbClr val="006DAC"/>
                </a:solidFill>
                <a:effectLst/>
                <a:latin typeface="Proxima Nova"/>
              </a:rPr>
              <a:t>CC BY 2.0</a:t>
            </a:r>
            <a:r>
              <a:rPr lang="fr-CA" b="1" i="0" dirty="0">
                <a:solidFill>
                  <a:srgbClr val="212124"/>
                </a:solidFill>
                <a:effectLst/>
                <a:latin typeface="Proxima Nova"/>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kern="100" dirty="0">
                <a:effectLst/>
                <a:latin typeface="Times New Roman" panose="02020603050405020304" pitchFamily="18" charset="0"/>
                <a:ea typeface="Aptos" panose="020B0004020202020204" pitchFamily="34" charset="0"/>
                <a:cs typeface="Arial" panose="020B0604020202020204" pitchFamily="34" charset="0"/>
              </a:rPr>
              <a:t>Nous pouvons nous informer sur l’apartheid en écoutant le vidéo d’archive suivante : </a:t>
            </a:r>
            <a:r>
              <a:rPr lang="fr-CA" u="sng" kern="100" dirty="0">
                <a:effectLst/>
                <a:latin typeface="Times New Roman" panose="02020603050405020304" pitchFamily="18" charset="0"/>
                <a:ea typeface="Aptos" panose="020B0004020202020204" pitchFamily="34" charset="0"/>
                <a:cs typeface="Arial" panose="020B0604020202020204" pitchFamily="34" charset="0"/>
                <a:hlinkClick r:id="rId4"/>
              </a:rPr>
              <a:t>https://www.ina.fr/ina-eclaire-actu/1964-une-plongee-saisissante-dans-la-realite-de-l-apartheid-en-afrique-du-sud</a:t>
            </a:r>
            <a:r>
              <a:rPr lang="fr-CA" kern="100" dirty="0">
                <a:effectLst/>
                <a:latin typeface="Times New Roman" panose="02020603050405020304" pitchFamily="18" charset="0"/>
                <a:ea typeface="Aptos" panose="020B0004020202020204" pitchFamily="34" charset="0"/>
                <a:cs typeface="Arial" panose="020B0604020202020204" pitchFamily="34" charset="0"/>
              </a:rPr>
              <a:t> </a:t>
            </a:r>
            <a:endParaRPr lang="fr-CA" kern="100" dirty="0">
              <a:effectLst/>
              <a:latin typeface="Aptos" panose="020B0004020202020204" pitchFamily="34" charset="0"/>
              <a:ea typeface="Aptos" panose="020B0004020202020204" pitchFamily="34" charset="0"/>
              <a:cs typeface="Arial" panose="020B0604020202020204" pitchFamily="34" charset="0"/>
            </a:endParaRPr>
          </a:p>
          <a:p>
            <a:endParaRPr lang="fr-CA" sz="1200" kern="100" dirty="0">
              <a:effectLst/>
              <a:latin typeface="Times New Roman" panose="02020603050405020304" pitchFamily="18" charset="0"/>
              <a:ea typeface="Aptos" panose="020B0004020202020204" pitchFamily="34" charset="0"/>
              <a:cs typeface="Arial" panose="020B0604020202020204" pitchFamily="34" charset="0"/>
            </a:endParaRPr>
          </a:p>
          <a:p>
            <a:endParaRPr lang="fr-CA" sz="1200" kern="100" dirty="0">
              <a:effectLst/>
              <a:latin typeface="Times New Roman" panose="02020603050405020304" pitchFamily="18" charset="0"/>
              <a:ea typeface="Aptos" panose="020B0004020202020204" pitchFamily="34" charset="0"/>
              <a:cs typeface="Arial" panose="020B0604020202020204" pitchFamily="34" charset="0"/>
            </a:endParaRPr>
          </a:p>
          <a:p>
            <a:r>
              <a:rPr lang="fr-CA" sz="1200" kern="100" dirty="0">
                <a:effectLst/>
                <a:latin typeface="Times New Roman" panose="02020603050405020304" pitchFamily="18" charset="0"/>
                <a:ea typeface="Aptos" panose="020B0004020202020204" pitchFamily="34" charset="0"/>
                <a:cs typeface="Arial" panose="020B0604020202020204" pitchFamily="34" charset="0"/>
              </a:rPr>
              <a:t>Le même mot apparaît sous des formes variées : </a:t>
            </a:r>
            <a:r>
              <a:rPr lang="fr-CA" sz="1200" i="1" kern="100" dirty="0" err="1">
                <a:effectLst/>
                <a:latin typeface="Times New Roman" panose="02020603050405020304" pitchFamily="18" charset="0"/>
                <a:ea typeface="Aptos" panose="020B0004020202020204" pitchFamily="34" charset="0"/>
                <a:cs typeface="Arial" panose="020B0604020202020204" pitchFamily="34" charset="0"/>
              </a:rPr>
              <a:t>uundu</a:t>
            </a:r>
            <a:r>
              <a:rPr lang="fr-CA" sz="1200" kern="100" dirty="0">
                <a:effectLst/>
                <a:latin typeface="Times New Roman" panose="02020603050405020304" pitchFamily="18" charset="0"/>
                <a:ea typeface="Aptos" panose="020B0004020202020204" pitchFamily="34" charset="0"/>
                <a:cs typeface="Arial" panose="020B0604020202020204" pitchFamily="34" charset="0"/>
              </a:rPr>
              <a:t> (Kikuyu, Kenya), </a:t>
            </a:r>
            <a:r>
              <a:rPr lang="fr-CA" sz="1200" i="1" kern="100" dirty="0" err="1">
                <a:effectLst/>
                <a:latin typeface="Times New Roman" panose="02020603050405020304" pitchFamily="18" charset="0"/>
                <a:ea typeface="Aptos" panose="020B0004020202020204" pitchFamily="34" charset="0"/>
                <a:cs typeface="Arial" panose="020B0604020202020204" pitchFamily="34" charset="0"/>
              </a:rPr>
              <a:t>umuntu</a:t>
            </a:r>
            <a:r>
              <a:rPr lang="fr-CA" sz="1200" kern="100" dirty="0">
                <a:effectLst/>
                <a:latin typeface="Times New Roman" panose="02020603050405020304" pitchFamily="18" charset="0"/>
                <a:ea typeface="Aptos" panose="020B0004020202020204" pitchFamily="34" charset="0"/>
                <a:cs typeface="Arial" panose="020B0604020202020204" pitchFamily="34" charset="0"/>
              </a:rPr>
              <a:t> (</a:t>
            </a:r>
            <a:r>
              <a:rPr lang="fr-CA" sz="1200" kern="100" dirty="0" err="1">
                <a:effectLst/>
                <a:latin typeface="Times New Roman" panose="02020603050405020304" pitchFamily="18" charset="0"/>
                <a:ea typeface="Aptos" panose="020B0004020202020204" pitchFamily="34" charset="0"/>
                <a:cs typeface="Arial" panose="020B0604020202020204" pitchFamily="34" charset="0"/>
              </a:rPr>
              <a:t>Kimeru</a:t>
            </a:r>
            <a:r>
              <a:rPr lang="fr-CA" sz="1200" kern="100" dirty="0">
                <a:effectLst/>
                <a:latin typeface="Times New Roman" panose="02020603050405020304" pitchFamily="18" charset="0"/>
                <a:ea typeface="Aptos" panose="020B0004020202020204" pitchFamily="34" charset="0"/>
                <a:cs typeface="Arial" panose="020B0604020202020204" pitchFamily="34" charset="0"/>
              </a:rPr>
              <a:t>, Kenya), </a:t>
            </a:r>
            <a:r>
              <a:rPr lang="fr-CA" sz="1200" i="1" kern="100" dirty="0" err="1">
                <a:effectLst/>
                <a:latin typeface="Times New Roman" panose="02020603050405020304" pitchFamily="18" charset="0"/>
                <a:ea typeface="Aptos" panose="020B0004020202020204" pitchFamily="34" charset="0"/>
                <a:cs typeface="Arial" panose="020B0604020202020204" pitchFamily="34" charset="0"/>
              </a:rPr>
              <a:t>hunhu</a:t>
            </a:r>
            <a:r>
              <a:rPr lang="fr-CA" sz="1200" kern="100" dirty="0">
                <a:effectLst/>
                <a:latin typeface="Times New Roman" panose="02020603050405020304" pitchFamily="18" charset="0"/>
                <a:ea typeface="Aptos" panose="020B0004020202020204" pitchFamily="34" charset="0"/>
                <a:cs typeface="Arial" panose="020B0604020202020204" pitchFamily="34" charset="0"/>
              </a:rPr>
              <a:t> (Shona, Zimbabwe), </a:t>
            </a:r>
            <a:r>
              <a:rPr lang="fr-CA" sz="1200" i="1" kern="100" dirty="0" err="1">
                <a:effectLst/>
                <a:latin typeface="Times New Roman" panose="02020603050405020304" pitchFamily="18" charset="0"/>
                <a:ea typeface="Aptos" panose="020B0004020202020204" pitchFamily="34" charset="0"/>
                <a:cs typeface="Arial" panose="020B0604020202020204" pitchFamily="34" charset="0"/>
              </a:rPr>
              <a:t>bumuntu</a:t>
            </a:r>
            <a:r>
              <a:rPr lang="fr-CA" sz="1200" kern="100" dirty="0">
                <a:effectLst/>
                <a:latin typeface="Times New Roman" panose="02020603050405020304" pitchFamily="18" charset="0"/>
                <a:ea typeface="Aptos" panose="020B0004020202020204" pitchFamily="34" charset="0"/>
                <a:cs typeface="Arial" panose="020B0604020202020204" pitchFamily="34" charset="0"/>
              </a:rPr>
              <a:t> (</a:t>
            </a:r>
            <a:r>
              <a:rPr lang="fr-CA" sz="1200" kern="100" dirty="0" err="1">
                <a:effectLst/>
                <a:latin typeface="Times New Roman" panose="02020603050405020304" pitchFamily="18" charset="0"/>
                <a:ea typeface="Aptos" panose="020B0004020202020204" pitchFamily="34" charset="0"/>
                <a:cs typeface="Arial" panose="020B0604020202020204" pitchFamily="34" charset="0"/>
              </a:rPr>
              <a:t>Kisukuma</a:t>
            </a:r>
            <a:r>
              <a:rPr lang="fr-CA" sz="1200" kern="100" dirty="0">
                <a:effectLst/>
                <a:latin typeface="Times New Roman" panose="02020603050405020304" pitchFamily="18" charset="0"/>
                <a:ea typeface="Aptos" panose="020B0004020202020204" pitchFamily="34" charset="0"/>
                <a:cs typeface="Arial" panose="020B0604020202020204" pitchFamily="34" charset="0"/>
              </a:rPr>
              <a:t> et </a:t>
            </a:r>
            <a:r>
              <a:rPr lang="fr-CA" sz="1200" kern="100" dirty="0" err="1">
                <a:effectLst/>
                <a:latin typeface="Times New Roman" panose="02020603050405020304" pitchFamily="18" charset="0"/>
                <a:ea typeface="Aptos" panose="020B0004020202020204" pitchFamily="34" charset="0"/>
                <a:cs typeface="Arial" panose="020B0604020202020204" pitchFamily="34" charset="0"/>
              </a:rPr>
              <a:t>Kihaya</a:t>
            </a:r>
            <a:r>
              <a:rPr lang="fr-CA" sz="1200" kern="100" dirty="0">
                <a:effectLst/>
                <a:latin typeface="Times New Roman" panose="02020603050405020304" pitchFamily="18" charset="0"/>
                <a:ea typeface="Aptos" panose="020B0004020202020204" pitchFamily="34" charset="0"/>
                <a:cs typeface="Arial" panose="020B0604020202020204" pitchFamily="34" charset="0"/>
              </a:rPr>
              <a:t>, Tanzanie), </a:t>
            </a:r>
            <a:r>
              <a:rPr lang="fr-CA" sz="1200" i="1" kern="100" dirty="0" err="1">
                <a:effectLst/>
                <a:latin typeface="Times New Roman" panose="02020603050405020304" pitchFamily="18" charset="0"/>
                <a:ea typeface="Aptos" panose="020B0004020202020204" pitchFamily="34" charset="0"/>
                <a:cs typeface="Arial" panose="020B0604020202020204" pitchFamily="34" charset="0"/>
              </a:rPr>
              <a:t>yumuntu</a:t>
            </a:r>
            <a:r>
              <a:rPr lang="fr-CA" sz="1200" kern="100" dirty="0">
                <a:effectLst/>
                <a:latin typeface="Times New Roman" panose="02020603050405020304" pitchFamily="18" charset="0"/>
                <a:ea typeface="Aptos" panose="020B0004020202020204" pitchFamily="34" charset="0"/>
                <a:cs typeface="Arial" panose="020B0604020202020204" pitchFamily="34" charset="0"/>
              </a:rPr>
              <a:t> (</a:t>
            </a:r>
            <a:r>
              <a:rPr lang="fr-CA" sz="1200" kern="100" dirty="0" err="1">
                <a:effectLst/>
                <a:latin typeface="Times New Roman" panose="02020603050405020304" pitchFamily="18" charset="0"/>
                <a:ea typeface="Aptos" panose="020B0004020202020204" pitchFamily="34" charset="0"/>
                <a:cs typeface="Arial" panose="020B0604020202020204" pitchFamily="34" charset="0"/>
              </a:rPr>
              <a:t>Shitsonga</a:t>
            </a:r>
            <a:r>
              <a:rPr lang="fr-CA" sz="1200" kern="100" dirty="0">
                <a:effectLst/>
                <a:latin typeface="Times New Roman" panose="02020603050405020304" pitchFamily="18" charset="0"/>
                <a:ea typeface="Aptos" panose="020B0004020202020204" pitchFamily="34" charset="0"/>
                <a:cs typeface="Arial" panose="020B0604020202020204" pitchFamily="34" charset="0"/>
              </a:rPr>
              <a:t> et </a:t>
            </a:r>
            <a:r>
              <a:rPr lang="fr-CA" sz="1200" kern="100" dirty="0" err="1">
                <a:effectLst/>
                <a:latin typeface="Times New Roman" panose="02020603050405020304" pitchFamily="18" charset="0"/>
                <a:ea typeface="Aptos" panose="020B0004020202020204" pitchFamily="34" charset="0"/>
                <a:cs typeface="Arial" panose="020B0604020202020204" pitchFamily="34" charset="0"/>
              </a:rPr>
              <a:t>Shitswa</a:t>
            </a:r>
            <a:r>
              <a:rPr lang="fr-CA" sz="1200" kern="100" dirty="0">
                <a:effectLst/>
                <a:latin typeface="Times New Roman" panose="02020603050405020304" pitchFamily="18" charset="0"/>
                <a:ea typeface="Aptos" panose="020B0004020202020204" pitchFamily="34" charset="0"/>
                <a:cs typeface="Arial" panose="020B0604020202020204" pitchFamily="34" charset="0"/>
              </a:rPr>
              <a:t>, Mozambique), </a:t>
            </a:r>
            <a:r>
              <a:rPr lang="fr-CA" sz="1200" i="1" kern="100" dirty="0" err="1">
                <a:effectLst/>
                <a:latin typeface="Times New Roman" panose="02020603050405020304" pitchFamily="18" charset="0"/>
                <a:ea typeface="Aptos" panose="020B0004020202020204" pitchFamily="34" charset="0"/>
                <a:cs typeface="Arial" panose="020B0604020202020204" pitchFamily="34" charset="0"/>
              </a:rPr>
              <a:t>bomoto</a:t>
            </a:r>
            <a:r>
              <a:rPr lang="fr-CA" sz="1200" kern="100" dirty="0">
                <a:effectLst/>
                <a:latin typeface="Times New Roman" panose="02020603050405020304" pitchFamily="18" charset="0"/>
                <a:ea typeface="Aptos" panose="020B0004020202020204" pitchFamily="34" charset="0"/>
                <a:cs typeface="Arial" panose="020B0604020202020204" pitchFamily="34" charset="0"/>
              </a:rPr>
              <a:t> (</a:t>
            </a:r>
            <a:r>
              <a:rPr lang="fr-CA" sz="1200" kern="100" dirty="0" err="1">
                <a:effectLst/>
                <a:latin typeface="Times New Roman" panose="02020603050405020304" pitchFamily="18" charset="0"/>
                <a:ea typeface="Aptos" panose="020B0004020202020204" pitchFamily="34" charset="0"/>
                <a:cs typeface="Arial" panose="020B0604020202020204" pitchFamily="34" charset="0"/>
              </a:rPr>
              <a:t>Bobangi</a:t>
            </a:r>
            <a:r>
              <a:rPr lang="fr-CA" sz="1200" kern="100" dirty="0">
                <a:effectLst/>
                <a:latin typeface="Times New Roman" panose="02020603050405020304" pitchFamily="18" charset="0"/>
                <a:ea typeface="Aptos" panose="020B0004020202020204" pitchFamily="34" charset="0"/>
                <a:cs typeface="Arial" panose="020B0604020202020204" pitchFamily="34" charset="0"/>
              </a:rPr>
              <a:t>, Congo) ainsi que </a:t>
            </a:r>
            <a:r>
              <a:rPr lang="fr-CA" sz="1200" i="1" kern="100" dirty="0" err="1">
                <a:effectLst/>
                <a:latin typeface="Times New Roman" panose="02020603050405020304" pitchFamily="18" charset="0"/>
                <a:ea typeface="Aptos" panose="020B0004020202020204" pitchFamily="34" charset="0"/>
                <a:cs typeface="Arial" panose="020B0604020202020204" pitchFamily="34" charset="0"/>
              </a:rPr>
              <a:t>gimuntu</a:t>
            </a:r>
            <a:r>
              <a:rPr lang="fr-CA" sz="1200" kern="100" dirty="0">
                <a:effectLst/>
                <a:latin typeface="Times New Roman" panose="02020603050405020304" pitchFamily="18" charset="0"/>
                <a:ea typeface="Aptos" panose="020B0004020202020204" pitchFamily="34" charset="0"/>
                <a:cs typeface="Arial" panose="020B0604020202020204" pitchFamily="34" charset="0"/>
              </a:rPr>
              <a:t> (Kikongo, Congo; </a:t>
            </a:r>
            <a:r>
              <a:rPr lang="fr-CA" sz="1200" kern="100" dirty="0" err="1">
                <a:effectLst/>
                <a:latin typeface="Times New Roman" panose="02020603050405020304" pitchFamily="18" charset="0"/>
                <a:ea typeface="Aptos" panose="020B0004020202020204" pitchFamily="34" charset="0"/>
                <a:cs typeface="Arial" panose="020B0604020202020204" pitchFamily="34" charset="0"/>
              </a:rPr>
              <a:t>Gikwese</a:t>
            </a:r>
            <a:r>
              <a:rPr lang="fr-CA" sz="1200" kern="100" dirty="0">
                <a:effectLst/>
                <a:latin typeface="Times New Roman" panose="02020603050405020304" pitchFamily="18" charset="0"/>
                <a:ea typeface="Aptos" panose="020B0004020202020204" pitchFamily="34" charset="0"/>
                <a:cs typeface="Arial" panose="020B0604020202020204" pitchFamily="34" charset="0"/>
              </a:rPr>
              <a:t>, Angola).</a:t>
            </a:r>
            <a:endParaRPr lang="fr-CA" sz="1200" kern="100" dirty="0">
              <a:effectLst/>
              <a:latin typeface="Aptos" panose="020B0004020202020204" pitchFamily="34" charset="0"/>
              <a:ea typeface="Aptos" panose="020B0004020202020204" pitchFamily="34" charset="0"/>
              <a:cs typeface="Arial" panose="020B0604020202020204" pitchFamily="34" charset="0"/>
            </a:endParaRPr>
          </a:p>
          <a:p>
            <a:r>
              <a:rPr lang="fr-CA" sz="1200" kern="100" dirty="0">
                <a:effectLst/>
                <a:latin typeface="Aptos" panose="020B0004020202020204" pitchFamily="34" charset="0"/>
                <a:ea typeface="Aptos" panose="020B0004020202020204" pitchFamily="34" charset="0"/>
                <a:cs typeface="Arial" panose="020B0604020202020204" pitchFamily="34" charset="0"/>
              </a:rPr>
              <a:t>«  </a:t>
            </a:r>
            <a:r>
              <a:rPr lang="fr-CA" sz="1200" kern="100" dirty="0">
                <a:effectLst/>
                <a:latin typeface="Times New Roman" panose="02020603050405020304" pitchFamily="18" charset="0"/>
                <a:ea typeface="Aptos" panose="020B0004020202020204" pitchFamily="34" charset="0"/>
                <a:cs typeface="Arial" panose="020B0604020202020204" pitchFamily="34" charset="0"/>
              </a:rPr>
              <a:t>L’apartheid, mot afrikaans qui signifie « séparation » ou « développement séparé », est la forme particulière de ségrégation raciale pratiquée en Afrique du Sud depuis l’arrivée des premiers colons néerlandais au cap de Bonne-Espérance au début du XVII</a:t>
            </a:r>
            <a:r>
              <a:rPr lang="fr-CA" sz="1200" kern="100" baseline="30000" dirty="0">
                <a:effectLst/>
                <a:latin typeface="Times New Roman" panose="02020603050405020304" pitchFamily="18" charset="0"/>
                <a:ea typeface="Aptos" panose="020B0004020202020204" pitchFamily="34" charset="0"/>
                <a:cs typeface="Arial" panose="020B0604020202020204" pitchFamily="34" charset="0"/>
              </a:rPr>
              <a:t>e</a:t>
            </a:r>
            <a:r>
              <a:rPr lang="fr-CA" sz="1200" kern="100" dirty="0">
                <a:effectLst/>
                <a:latin typeface="Times New Roman" panose="02020603050405020304" pitchFamily="18" charset="0"/>
                <a:ea typeface="Aptos" panose="020B0004020202020204" pitchFamily="34" charset="0"/>
                <a:cs typeface="Arial" panose="020B0604020202020204" pitchFamily="34" charset="0"/>
              </a:rPr>
              <a:t> siècle, avec une phase plus institutionnelle et plus radicale de 1948 à 1989. Quand l’apartheid est démantelé en 1991 […] la question se pose à savoir comment il est possible de construire une nation permettant de rassembler des personnes de différentes « races » après une longue période de déchirements et d’oppositions conflictuelles, violentes et mortelles. » (Ernest-Marie </a:t>
            </a:r>
            <a:r>
              <a:rPr lang="fr-CA" sz="1200" kern="100" dirty="0" err="1">
                <a:effectLst/>
                <a:latin typeface="Times New Roman" panose="02020603050405020304" pitchFamily="18" charset="0"/>
                <a:ea typeface="Aptos" panose="020B0004020202020204" pitchFamily="34" charset="0"/>
                <a:cs typeface="Arial" panose="020B0604020202020204" pitchFamily="34" charset="0"/>
              </a:rPr>
              <a:t>Mbonda</a:t>
            </a:r>
            <a:r>
              <a:rPr lang="fr-CA" sz="1200" kern="100" dirty="0">
                <a:effectLst/>
                <a:latin typeface="Times New Roman" panose="02020603050405020304" pitchFamily="18" charset="0"/>
                <a:ea typeface="Aptos" panose="020B0004020202020204" pitchFamily="34" charset="0"/>
                <a:cs typeface="Arial" panose="020B0604020202020204" pitchFamily="34" charset="0"/>
              </a:rPr>
              <a:t>, texte perspectives africaines du Projet </a:t>
            </a:r>
            <a:r>
              <a:rPr lang="fr-CA" sz="1200" kern="100" dirty="0" err="1">
                <a:effectLst/>
                <a:latin typeface="Times New Roman" panose="02020603050405020304" pitchFamily="18" charset="0"/>
                <a:ea typeface="Aptos" panose="020B0004020202020204" pitchFamily="34" charset="0"/>
                <a:cs typeface="Arial" panose="020B0604020202020204" pitchFamily="34" charset="0"/>
              </a:rPr>
              <a:t>Atopos</a:t>
            </a:r>
            <a:r>
              <a:rPr lang="fr-CA" sz="1200" kern="100" dirty="0">
                <a:effectLst/>
                <a:latin typeface="Times New Roman" panose="02020603050405020304" pitchFamily="18" charset="0"/>
                <a:ea typeface="Aptos" panose="020B0004020202020204" pitchFamily="34" charset="0"/>
                <a:cs typeface="Arial" panose="020B0604020202020204" pitchFamily="34" charset="0"/>
              </a:rPr>
              <a:t>, p. 3)</a:t>
            </a:r>
            <a:endParaRPr lang="fr-CA" sz="1200" kern="100" dirty="0">
              <a:effectLst/>
              <a:latin typeface="Aptos" panose="020B0004020202020204" pitchFamily="34" charset="0"/>
              <a:ea typeface="Aptos" panose="020B0004020202020204" pitchFamily="34" charset="0"/>
              <a:cs typeface="Arial" panose="020B0604020202020204" pitchFamily="34" charset="0"/>
            </a:endParaRPr>
          </a:p>
          <a:p>
            <a:pPr algn="just">
              <a:lnSpc>
                <a:spcPct val="107000"/>
              </a:lnSpc>
              <a:spcAft>
                <a:spcPts val="800"/>
              </a:spcAft>
            </a:pPr>
            <a:r>
              <a:rPr lang="fr-CA" sz="1200" kern="100" dirty="0">
                <a:effectLst/>
                <a:latin typeface="Aptos" panose="020B0004020202020204" pitchFamily="34" charset="0"/>
                <a:ea typeface="Aptos" panose="020B0004020202020204" pitchFamily="34" charset="0"/>
                <a:cs typeface="Arial" panose="020B0604020202020204" pitchFamily="34" charset="0"/>
              </a:rPr>
              <a:t>« </a:t>
            </a:r>
            <a:r>
              <a:rPr lang="fr-CA" sz="1200" kern="100" dirty="0">
                <a:effectLst/>
                <a:latin typeface="Times New Roman" panose="02020603050405020304" pitchFamily="18" charset="0"/>
                <a:ea typeface="Aptos" panose="020B0004020202020204" pitchFamily="34" charset="0"/>
                <a:cs typeface="Arial" panose="020B0604020202020204" pitchFamily="34" charset="0"/>
              </a:rPr>
              <a:t>Au sortir de l’apartheid en Afrique du Sud dans les années 1990, certains philosophes et juristes s’étaient opposés au projet de faire de </a:t>
            </a:r>
            <a:r>
              <a:rPr lang="fr-CA" sz="1200" kern="100" dirty="0" err="1">
                <a:effectLst/>
                <a:latin typeface="Times New Roman" panose="02020603050405020304" pitchFamily="18" charset="0"/>
                <a:ea typeface="Aptos" panose="020B0004020202020204" pitchFamily="34" charset="0"/>
                <a:cs typeface="Arial" panose="020B0604020202020204" pitchFamily="34" charset="0"/>
              </a:rPr>
              <a:t>l’</a:t>
            </a:r>
            <a:r>
              <a:rPr lang="fr-CA" sz="1200" i="1" kern="100" dirty="0" err="1">
                <a:effectLst/>
                <a:latin typeface="Times New Roman" panose="02020603050405020304" pitchFamily="18" charset="0"/>
                <a:ea typeface="Aptos" panose="020B0004020202020204" pitchFamily="34" charset="0"/>
                <a:cs typeface="Arial" panose="020B0604020202020204" pitchFamily="34" charset="0"/>
              </a:rPr>
              <a:t>ubuntu</a:t>
            </a:r>
            <a:r>
              <a:rPr lang="fr-CA" sz="1200" kern="100" dirty="0">
                <a:effectLst/>
                <a:latin typeface="Times New Roman" panose="02020603050405020304" pitchFamily="18" charset="0"/>
                <a:ea typeface="Aptos" panose="020B0004020202020204" pitchFamily="34" charset="0"/>
                <a:cs typeface="Arial" panose="020B0604020202020204" pitchFamily="34" charset="0"/>
              </a:rPr>
              <a:t> le fondement de l’État sud-africain, qui se voulait résolument démocratique et respectueux des droits des personnes, ce qui n’a pas empêché le préambule de la Constitution de 1993 à intégrer cette notion, soit la première notion constitutionnelle tirée d’une langue africaine. La Constitution de 1996 ne retiendra plus cette notion bien que sa définition, telle qu’elle avait été donnée dans la Constitution de 1993, soit restée implicite dans la nouvelle Constitution. » (Ernest-Marie </a:t>
            </a:r>
            <a:r>
              <a:rPr lang="fr-CA" sz="1200" kern="100" dirty="0" err="1">
                <a:effectLst/>
                <a:latin typeface="Times New Roman" panose="02020603050405020304" pitchFamily="18" charset="0"/>
                <a:ea typeface="Aptos" panose="020B0004020202020204" pitchFamily="34" charset="0"/>
                <a:cs typeface="Arial" panose="020B0604020202020204" pitchFamily="34" charset="0"/>
              </a:rPr>
              <a:t>Mbonda</a:t>
            </a:r>
            <a:r>
              <a:rPr lang="fr-CA" sz="1200" kern="100" dirty="0">
                <a:effectLst/>
                <a:latin typeface="Times New Roman" panose="02020603050405020304" pitchFamily="18" charset="0"/>
                <a:ea typeface="Aptos" panose="020B0004020202020204" pitchFamily="34" charset="0"/>
                <a:cs typeface="Arial" panose="020B0604020202020204" pitchFamily="34" charset="0"/>
              </a:rPr>
              <a:t>, texte perspectives africaines du Projet </a:t>
            </a:r>
            <a:r>
              <a:rPr lang="fr-CA" sz="1200" kern="100" dirty="0" err="1">
                <a:effectLst/>
                <a:latin typeface="Times New Roman" panose="02020603050405020304" pitchFamily="18" charset="0"/>
                <a:ea typeface="Aptos" panose="020B0004020202020204" pitchFamily="34" charset="0"/>
                <a:cs typeface="Arial" panose="020B0604020202020204" pitchFamily="34" charset="0"/>
              </a:rPr>
              <a:t>Atopos</a:t>
            </a:r>
            <a:r>
              <a:rPr lang="fr-CA" sz="1200" kern="100" dirty="0">
                <a:effectLst/>
                <a:latin typeface="Times New Roman" panose="02020603050405020304" pitchFamily="18" charset="0"/>
                <a:ea typeface="Aptos" panose="020B0004020202020204" pitchFamily="34" charset="0"/>
                <a:cs typeface="Arial" panose="020B0604020202020204" pitchFamily="34" charset="0"/>
              </a:rPr>
              <a:t>, p. 6)</a:t>
            </a:r>
            <a:endParaRPr lang="fr-CA" sz="1200" kern="100" dirty="0">
              <a:effectLst/>
              <a:latin typeface="Aptos" panose="020B0004020202020204" pitchFamily="34" charset="0"/>
              <a:ea typeface="Aptos" panose="020B0004020202020204" pitchFamily="34" charset="0"/>
              <a:cs typeface="Arial" panose="020B0604020202020204" pitchFamily="34" charset="0"/>
            </a:endParaRPr>
          </a:p>
          <a:p>
            <a:endParaRPr lang="fr-CA" dirty="0"/>
          </a:p>
        </p:txBody>
      </p:sp>
      <p:sp>
        <p:nvSpPr>
          <p:cNvPr id="4" name="Espace réservé du numéro de diapositive 3"/>
          <p:cNvSpPr>
            <a:spLocks noGrp="1"/>
          </p:cNvSpPr>
          <p:nvPr>
            <p:ph type="sldNum" sz="quarter" idx="5"/>
          </p:nvPr>
        </p:nvSpPr>
        <p:spPr/>
        <p:txBody>
          <a:bodyPr/>
          <a:lstStyle/>
          <a:p>
            <a:fld id="{C8D687E3-4553-47E5-9E47-9C92A406C1B6}" type="slidenum">
              <a:rPr lang="fr-CA" smtClean="0"/>
              <a:t>5</a:t>
            </a:fld>
            <a:endParaRPr lang="fr-CA"/>
          </a:p>
        </p:txBody>
      </p:sp>
    </p:spTree>
    <p:extLst>
      <p:ext uri="{BB962C8B-B14F-4D97-AF65-F5344CB8AC3E}">
        <p14:creationId xmlns:p14="http://schemas.microsoft.com/office/powerpoint/2010/main" val="2410086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0" i="0" dirty="0">
                <a:solidFill>
                  <a:srgbClr val="202122"/>
                </a:solidFill>
                <a:effectLst/>
                <a:latin typeface="Arial" panose="020B0604020202020204" pitchFamily="34" charset="0"/>
              </a:rPr>
              <a:t>Hommes </a:t>
            </a:r>
            <a:r>
              <a:rPr lang="fr-CA" b="0" i="0" u="none" strike="noStrike" dirty="0">
                <a:effectLst/>
                <a:latin typeface="Arial" panose="020B0604020202020204" pitchFamily="34" charset="0"/>
              </a:rPr>
              <a:t>zoulous</a:t>
            </a:r>
            <a:r>
              <a:rPr lang="fr-CA" b="0" i="0" dirty="0">
                <a:solidFill>
                  <a:srgbClr val="202122"/>
                </a:solidFill>
                <a:effectLst/>
                <a:latin typeface="Arial" panose="020B0604020202020204" pitchFamily="34" charset="0"/>
              </a:rPr>
              <a:t> en habit traditionnel,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0" i="0" dirty="0">
                <a:solidFill>
                  <a:srgbClr val="202122"/>
                </a:solidFill>
                <a:effectLst/>
                <a:latin typeface="Arial" panose="020B0604020202020204" pitchFamily="34" charset="0"/>
              </a:rPr>
              <a:t>Georgio,</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0" i="0" dirty="0">
                <a:solidFill>
                  <a:srgbClr val="202122"/>
                </a:solidFill>
                <a:effectLst/>
                <a:latin typeface="Arial" panose="020B0604020202020204" pitchFamily="34" charset="0"/>
              </a:rPr>
              <a:t> https://fr.wikipedia.org/wiki/Histoire_de_l%27Afrique_du_Sud#/media/Fichier:Zoulous_(Shakaland).jpg,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0" i="0" u="none" strike="noStrike" dirty="0">
                <a:solidFill>
                  <a:srgbClr val="202122"/>
                </a:solidFill>
                <a:effectLst/>
                <a:latin typeface="Arial" panose="020B0604020202020204" pitchFamily="34" charset="0"/>
                <a:hlinkClick r:id="rId3"/>
              </a:rPr>
              <a:t>CC BY 1.0</a:t>
            </a:r>
            <a:endParaRPr lang="fr-CA" b="0" i="0" dirty="0">
              <a:solidFill>
                <a:srgbClr val="202122"/>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b="0" dirty="0"/>
          </a:p>
        </p:txBody>
      </p:sp>
      <p:sp>
        <p:nvSpPr>
          <p:cNvPr id="4" name="Espace réservé du numéro de diapositive 3"/>
          <p:cNvSpPr>
            <a:spLocks noGrp="1"/>
          </p:cNvSpPr>
          <p:nvPr>
            <p:ph type="sldNum" sz="quarter" idx="5"/>
          </p:nvPr>
        </p:nvSpPr>
        <p:spPr/>
        <p:txBody>
          <a:bodyPr/>
          <a:lstStyle/>
          <a:p>
            <a:fld id="{C8D687E3-4553-47E5-9E47-9C92A406C1B6}" type="slidenum">
              <a:rPr lang="fr-CA" smtClean="0"/>
              <a:t>6</a:t>
            </a:fld>
            <a:endParaRPr lang="fr-CA"/>
          </a:p>
        </p:txBody>
      </p:sp>
    </p:spTree>
    <p:extLst>
      <p:ext uri="{BB962C8B-B14F-4D97-AF65-F5344CB8AC3E}">
        <p14:creationId xmlns:p14="http://schemas.microsoft.com/office/powerpoint/2010/main" val="3484719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b="0" i="0" dirty="0">
                <a:solidFill>
                  <a:srgbClr val="FFFFFF"/>
                </a:solidFill>
                <a:effectLst/>
                <a:latin typeface="Proxima Nova"/>
              </a:rPr>
              <a:t>Case des palabres,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800" b="0" i="0" dirty="0">
                <a:solidFill>
                  <a:srgbClr val="212124"/>
                </a:solidFill>
                <a:effectLst/>
                <a:latin typeface="Proxima Nova"/>
              </a:rPr>
              <a:t>Village </a:t>
            </a:r>
            <a:r>
              <a:rPr lang="fr-CA" sz="1800" b="0" i="0" dirty="0" err="1">
                <a:solidFill>
                  <a:srgbClr val="212124"/>
                </a:solidFill>
                <a:effectLst/>
                <a:latin typeface="Proxima Nova"/>
              </a:rPr>
              <a:t>Ogossagou</a:t>
            </a:r>
            <a:r>
              <a:rPr lang="fr-CA" sz="1800" b="0" i="0" dirty="0">
                <a:solidFill>
                  <a:srgbClr val="FFFFFF"/>
                </a:solidFill>
                <a:effectLst/>
                <a:latin typeface="Proxima Nova"/>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800" b="0" i="0" dirty="0">
                <a:solidFill>
                  <a:srgbClr val="FFFFFF"/>
                </a:solidFill>
                <a:effectLst/>
                <a:latin typeface="Proxima Nova"/>
              </a:rPr>
              <a:t>Mission de l'ONU au Mali,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800" b="0" i="0" dirty="0">
                <a:solidFill>
                  <a:srgbClr val="FFFFFF"/>
                </a:solidFill>
                <a:effectLst/>
                <a:latin typeface="Proxima Nova"/>
              </a:rPr>
              <a:t>https://www.flickr.com/photos/minusma/, </a:t>
            </a:r>
          </a:p>
          <a:p>
            <a:r>
              <a:rPr lang="fr-CA" sz="1800" b="0" i="0" u="none" strike="noStrike" dirty="0">
                <a:solidFill>
                  <a:srgbClr val="006DAC"/>
                </a:solidFill>
                <a:effectLst/>
                <a:latin typeface="Proxima Nova"/>
              </a:rPr>
              <a:t>CC BY-NC-SA 2.0</a:t>
            </a:r>
            <a:endParaRPr lang="fr-CA" sz="1800" b="0" dirty="0"/>
          </a:p>
          <a:p>
            <a:endParaRPr lang="fr-CA" sz="1800" dirty="0">
              <a:effectLst/>
              <a:latin typeface="Aptos" panose="020B0004020202020204" pitchFamily="34" charset="0"/>
              <a:ea typeface="Aptos" panose="020B0004020202020204" pitchFamily="34" charset="0"/>
              <a:cs typeface="Arial" panose="020B0604020202020204" pitchFamily="34" charset="0"/>
            </a:endParaRPr>
          </a:p>
          <a:p>
            <a:r>
              <a:rPr lang="fr-CA" sz="1800" dirty="0">
                <a:effectLst/>
                <a:latin typeface="Aptos" panose="020B0004020202020204" pitchFamily="34" charset="0"/>
                <a:ea typeface="Aptos" panose="020B0004020202020204" pitchFamily="34" charset="0"/>
                <a:cs typeface="Arial" panose="020B0604020202020204" pitchFamily="34" charset="0"/>
              </a:rPr>
              <a:t>« </a:t>
            </a:r>
            <a:r>
              <a:rPr lang="fr-CA" sz="1800" dirty="0">
                <a:effectLst/>
                <a:latin typeface="Times New Roman" panose="02020603050405020304" pitchFamily="18" charset="0"/>
                <a:ea typeface="Aptos" panose="020B0004020202020204" pitchFamily="34" charset="0"/>
              </a:rPr>
              <a:t>Nous remarquerons que, pour </a:t>
            </a:r>
            <a:r>
              <a:rPr lang="fr-CA" sz="1800" dirty="0" err="1">
                <a:effectLst/>
                <a:latin typeface="Times New Roman" panose="02020603050405020304" pitchFamily="18" charset="0"/>
                <a:ea typeface="Aptos" panose="020B0004020202020204" pitchFamily="34" charset="0"/>
              </a:rPr>
              <a:t>Menkiti</a:t>
            </a:r>
            <a:r>
              <a:rPr lang="fr-CA" sz="1800" dirty="0">
                <a:effectLst/>
                <a:latin typeface="Times New Roman" panose="02020603050405020304" pitchFamily="18" charset="0"/>
                <a:ea typeface="Aptos" panose="020B0004020202020204" pitchFamily="34" charset="0"/>
              </a:rPr>
              <a:t>, cette conception de la personne est considérée comme présente dans l’ensemble de l’Afrique et pas seulement dans les parties bantoues, où le concept </a:t>
            </a:r>
            <a:r>
              <a:rPr lang="fr-CA" sz="1800" dirty="0" err="1">
                <a:effectLst/>
                <a:latin typeface="Times New Roman" panose="02020603050405020304" pitchFamily="18" charset="0"/>
                <a:ea typeface="Aptos" panose="020B0004020202020204" pitchFamily="34" charset="0"/>
              </a:rPr>
              <a:t>d’</a:t>
            </a:r>
            <a:r>
              <a:rPr lang="fr-CA" sz="1800" i="1" dirty="0" err="1">
                <a:effectLst/>
                <a:latin typeface="Times New Roman" panose="02020603050405020304" pitchFamily="18" charset="0"/>
                <a:ea typeface="Aptos" panose="020B0004020202020204" pitchFamily="34" charset="0"/>
              </a:rPr>
              <a:t>ubuntu</a:t>
            </a:r>
            <a:r>
              <a:rPr lang="fr-CA" sz="1800" dirty="0">
                <a:effectLst/>
                <a:latin typeface="Times New Roman" panose="02020603050405020304" pitchFamily="18" charset="0"/>
                <a:ea typeface="Aptos" panose="020B0004020202020204" pitchFamily="34" charset="0"/>
              </a:rPr>
              <a:t> a été retrouvé. » (</a:t>
            </a:r>
            <a:r>
              <a:rPr lang="fr-CA" sz="1200" kern="100" dirty="0">
                <a:effectLst/>
                <a:latin typeface="Times New Roman" panose="02020603050405020304" pitchFamily="18" charset="0"/>
                <a:ea typeface="Aptos" panose="020B0004020202020204" pitchFamily="34" charset="0"/>
                <a:cs typeface="Arial" panose="020B0604020202020204" pitchFamily="34" charset="0"/>
              </a:rPr>
              <a:t>Ernest-Marie </a:t>
            </a:r>
            <a:r>
              <a:rPr lang="fr-CA" sz="1200" kern="100" dirty="0" err="1">
                <a:effectLst/>
                <a:latin typeface="Times New Roman" panose="02020603050405020304" pitchFamily="18" charset="0"/>
                <a:ea typeface="Aptos" panose="020B0004020202020204" pitchFamily="34" charset="0"/>
                <a:cs typeface="Arial" panose="020B0604020202020204" pitchFamily="34" charset="0"/>
              </a:rPr>
              <a:t>Mbonda</a:t>
            </a:r>
            <a:r>
              <a:rPr lang="fr-CA" sz="1200" kern="100" dirty="0">
                <a:effectLst/>
                <a:latin typeface="Times New Roman" panose="02020603050405020304" pitchFamily="18" charset="0"/>
                <a:ea typeface="Aptos" panose="020B0004020202020204" pitchFamily="34" charset="0"/>
                <a:cs typeface="Arial" panose="020B0604020202020204" pitchFamily="34" charset="0"/>
              </a:rPr>
              <a:t>, texte perspective africaine du Projet </a:t>
            </a:r>
            <a:r>
              <a:rPr lang="fr-CA" sz="1200" kern="100" dirty="0" err="1">
                <a:effectLst/>
                <a:latin typeface="Times New Roman" panose="02020603050405020304" pitchFamily="18" charset="0"/>
                <a:ea typeface="Aptos" panose="020B0004020202020204" pitchFamily="34" charset="0"/>
                <a:cs typeface="Arial" panose="020B0604020202020204" pitchFamily="34" charset="0"/>
              </a:rPr>
              <a:t>Atopos</a:t>
            </a:r>
            <a:r>
              <a:rPr lang="fr-CA" sz="1200" kern="100" dirty="0">
                <a:effectLst/>
                <a:latin typeface="Times New Roman" panose="02020603050405020304" pitchFamily="18" charset="0"/>
                <a:ea typeface="Aptos" panose="020B0004020202020204" pitchFamily="34" charset="0"/>
                <a:cs typeface="Arial" panose="020B0604020202020204" pitchFamily="34" charset="0"/>
              </a:rPr>
              <a:t>, p.6) </a:t>
            </a:r>
            <a:endParaRPr lang="fr-CA" dirty="0"/>
          </a:p>
        </p:txBody>
      </p:sp>
      <p:sp>
        <p:nvSpPr>
          <p:cNvPr id="4" name="Espace réservé du numéro de diapositive 3"/>
          <p:cNvSpPr>
            <a:spLocks noGrp="1"/>
          </p:cNvSpPr>
          <p:nvPr>
            <p:ph type="sldNum" sz="quarter" idx="5"/>
          </p:nvPr>
        </p:nvSpPr>
        <p:spPr/>
        <p:txBody>
          <a:bodyPr/>
          <a:lstStyle/>
          <a:p>
            <a:fld id="{C8D687E3-4553-47E5-9E47-9C92A406C1B6}" type="slidenum">
              <a:rPr lang="fr-CA" smtClean="0"/>
              <a:t>7</a:t>
            </a:fld>
            <a:endParaRPr lang="fr-CA"/>
          </a:p>
        </p:txBody>
      </p:sp>
    </p:spTree>
    <p:extLst>
      <p:ext uri="{BB962C8B-B14F-4D97-AF65-F5344CB8AC3E}">
        <p14:creationId xmlns:p14="http://schemas.microsoft.com/office/powerpoint/2010/main" val="2026014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7F7F7F"/>
                </a:solidFill>
                <a:effectLst/>
                <a:latin typeface="Canva Sans"/>
              </a:rPr>
              <a:t>African Women and Kids Sitting under a Tree in a City,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7F7F7F"/>
                </a:solidFill>
                <a:effectLst/>
                <a:latin typeface="Canva Sans"/>
              </a:rPr>
              <a:t> </a:t>
            </a:r>
            <a:r>
              <a:rPr lang="fr-CA" b="0" i="0" u="none" strike="noStrike" dirty="0">
                <a:solidFill>
                  <a:srgbClr val="191919"/>
                </a:solidFill>
                <a:effectLst/>
                <a:latin typeface="Canva Sans Bold"/>
              </a:rPr>
              <a:t>Xavier Messina,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0" i="0" u="none" strike="noStrike" dirty="0">
                <a:solidFill>
                  <a:srgbClr val="191919"/>
                </a:solidFill>
                <a:effectLst/>
                <a:latin typeface="Canva Sans Bold"/>
              </a:rPr>
              <a:t>https://www.pexels.com/photo/african-women-and-kids-sitting-under-a-tree-in-a-city-12429854/,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0" i="0" u="none" strike="noStrike" dirty="0">
                <a:effectLst/>
                <a:latin typeface="Arial" panose="020B0604020202020204" pitchFamily="34" charset="0"/>
                <a:hlinkClick r:id="rId3"/>
              </a:rPr>
              <a:t>CC BY-SA 3.0</a:t>
            </a:r>
            <a:r>
              <a:rPr lang="fr-CA" b="0" i="0" u="none" strike="noStrike" dirty="0">
                <a:effectLst/>
                <a:latin typeface="Arial" panose="020B0604020202020204" pitchFamily="34" charset="0"/>
              </a:rPr>
              <a:t> </a:t>
            </a:r>
            <a:endParaRPr lang="fr-CA" sz="1200" kern="100" dirty="0">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kern="100" dirty="0">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00" dirty="0">
                <a:effectLst/>
                <a:latin typeface="Aptos" panose="020B0004020202020204" pitchFamily="34" charset="0"/>
                <a:ea typeface="Aptos" panose="020B0004020202020204" pitchFamily="34" charset="0"/>
                <a:cs typeface="Arial" panose="020B0604020202020204" pitchFamily="34" charset="0"/>
              </a:rPr>
              <a:t>« </a:t>
            </a:r>
            <a:r>
              <a:rPr lang="fr-CA" sz="1200" kern="100" dirty="0">
                <a:effectLst/>
                <a:latin typeface="Times New Roman" panose="02020603050405020304" pitchFamily="18" charset="0"/>
                <a:ea typeface="Aptos" panose="020B0004020202020204" pitchFamily="34" charset="0"/>
                <a:cs typeface="Arial" panose="020B0604020202020204" pitchFamily="34" charset="0"/>
              </a:rPr>
              <a:t>C’est pour ces raisons que </a:t>
            </a:r>
            <a:r>
              <a:rPr lang="fr-CA" sz="1200" kern="100" dirty="0" err="1">
                <a:effectLst/>
                <a:latin typeface="Times New Roman" panose="02020603050405020304" pitchFamily="18" charset="0"/>
                <a:ea typeface="Aptos" panose="020B0004020202020204" pitchFamily="34" charset="0"/>
                <a:cs typeface="Arial" panose="020B0604020202020204" pitchFamily="34" charset="0"/>
              </a:rPr>
              <a:t>l’</a:t>
            </a:r>
            <a:r>
              <a:rPr lang="fr-CA" sz="1200" i="1" kern="100" dirty="0" err="1">
                <a:effectLst/>
                <a:latin typeface="Times New Roman" panose="02020603050405020304" pitchFamily="18" charset="0"/>
                <a:ea typeface="Aptos" panose="020B0004020202020204" pitchFamily="34" charset="0"/>
                <a:cs typeface="Arial" panose="020B0604020202020204" pitchFamily="34" charset="0"/>
              </a:rPr>
              <a:t>ubuntu</a:t>
            </a:r>
            <a:r>
              <a:rPr lang="fr-CA" sz="1200" kern="100" dirty="0">
                <a:effectLst/>
                <a:latin typeface="Times New Roman" panose="02020603050405020304" pitchFamily="18" charset="0"/>
                <a:ea typeface="Aptos" panose="020B0004020202020204" pitchFamily="34" charset="0"/>
                <a:cs typeface="Arial" panose="020B0604020202020204" pitchFamily="34" charset="0"/>
              </a:rPr>
              <a:t> est utilisé comme synonyme de qualité morale, de conscience morale, de voix divine qui parle en nous et de capacité à faire preuve d’empathie, à pardonner et à être généreux. C’est ainsi que « lorsque nous voulons féliciter quelqu’un, nous disons : “</a:t>
            </a:r>
            <a:r>
              <a:rPr lang="fr-CA" sz="1200" i="1" kern="100" dirty="0">
                <a:effectLst/>
                <a:latin typeface="Times New Roman" panose="02020603050405020304" pitchFamily="18" charset="0"/>
                <a:ea typeface="Aptos" panose="020B0004020202020204" pitchFamily="34" charset="0"/>
                <a:cs typeface="Arial" panose="020B0604020202020204" pitchFamily="34" charset="0"/>
              </a:rPr>
              <a:t>Yu, u </a:t>
            </a:r>
            <a:r>
              <a:rPr lang="fr-CA" sz="1200" i="1" kern="100" dirty="0" err="1">
                <a:effectLst/>
                <a:latin typeface="Times New Roman" panose="02020603050405020304" pitchFamily="18" charset="0"/>
                <a:ea typeface="Aptos" panose="020B0004020202020204" pitchFamily="34" charset="0"/>
                <a:cs typeface="Arial" panose="020B0604020202020204" pitchFamily="34" charset="0"/>
              </a:rPr>
              <a:t>nobuntu</a:t>
            </a:r>
            <a:r>
              <a:rPr lang="fr-CA" sz="1200" kern="100" dirty="0">
                <a:effectLst/>
                <a:latin typeface="Times New Roman" panose="02020603050405020304" pitchFamily="18" charset="0"/>
                <a:ea typeface="Aptos" panose="020B0004020202020204" pitchFamily="34" charset="0"/>
                <a:cs typeface="Arial" panose="020B0604020202020204" pitchFamily="34" charset="0"/>
              </a:rPr>
              <a:t>; Hé, un tel a </a:t>
            </a:r>
            <a:r>
              <a:rPr lang="fr-CA" sz="1200" kern="100" dirty="0" err="1">
                <a:effectLst/>
                <a:latin typeface="Times New Roman" panose="02020603050405020304" pitchFamily="18" charset="0"/>
                <a:ea typeface="Aptos" panose="020B0004020202020204" pitchFamily="34" charset="0"/>
                <a:cs typeface="Arial" panose="020B0604020202020204" pitchFamily="34" charset="0"/>
              </a:rPr>
              <a:t>ubuntu</a:t>
            </a:r>
            <a:r>
              <a:rPr lang="fr-CA" sz="1200" kern="100" dirty="0">
                <a:effectLst/>
                <a:latin typeface="Times New Roman" panose="02020603050405020304" pitchFamily="18" charset="0"/>
                <a:ea typeface="Aptos" panose="020B0004020202020204" pitchFamily="34" charset="0"/>
                <a:cs typeface="Arial" panose="020B0604020202020204" pitchFamily="34" charset="0"/>
              </a:rPr>
              <a:t>”.  Vous êtes alors généreux, hospitalier, amical, attentionné et compatissant. » (Tutu, 1999, p. 31) »</a:t>
            </a:r>
            <a:r>
              <a:rPr lang="fr-CA" sz="1800" dirty="0">
                <a:effectLst/>
                <a:latin typeface="Times New Roman" panose="02020603050405020304" pitchFamily="18" charset="0"/>
                <a:ea typeface="Aptos" panose="020B0004020202020204" pitchFamily="34" charset="0"/>
              </a:rPr>
              <a:t> (</a:t>
            </a:r>
            <a:r>
              <a:rPr lang="fr-CA" sz="1200" kern="100" dirty="0">
                <a:effectLst/>
                <a:latin typeface="Times New Roman" panose="02020603050405020304" pitchFamily="18" charset="0"/>
                <a:ea typeface="Aptos" panose="020B0004020202020204" pitchFamily="34" charset="0"/>
                <a:cs typeface="Arial" panose="020B0604020202020204" pitchFamily="34" charset="0"/>
              </a:rPr>
              <a:t>Ernest-Marie </a:t>
            </a:r>
            <a:r>
              <a:rPr lang="fr-CA" sz="1200" kern="100" dirty="0" err="1">
                <a:effectLst/>
                <a:latin typeface="Times New Roman" panose="02020603050405020304" pitchFamily="18" charset="0"/>
                <a:ea typeface="Aptos" panose="020B0004020202020204" pitchFamily="34" charset="0"/>
                <a:cs typeface="Arial" panose="020B0604020202020204" pitchFamily="34" charset="0"/>
              </a:rPr>
              <a:t>Mbonda</a:t>
            </a:r>
            <a:r>
              <a:rPr lang="fr-CA" sz="1200" kern="100" dirty="0">
                <a:effectLst/>
                <a:latin typeface="Times New Roman" panose="02020603050405020304" pitchFamily="18" charset="0"/>
                <a:ea typeface="Aptos" panose="020B0004020202020204" pitchFamily="34" charset="0"/>
                <a:cs typeface="Arial" panose="020B0604020202020204" pitchFamily="34" charset="0"/>
              </a:rPr>
              <a:t>, texte perspectives africaines du Projet </a:t>
            </a:r>
            <a:r>
              <a:rPr lang="fr-CA" sz="1200" kern="100" dirty="0" err="1">
                <a:effectLst/>
                <a:latin typeface="Times New Roman" panose="02020603050405020304" pitchFamily="18" charset="0"/>
                <a:ea typeface="Aptos" panose="020B0004020202020204" pitchFamily="34" charset="0"/>
                <a:cs typeface="Arial" panose="020B0604020202020204" pitchFamily="34" charset="0"/>
              </a:rPr>
              <a:t>Atopos</a:t>
            </a:r>
            <a:r>
              <a:rPr lang="fr-CA" sz="1200" kern="100" dirty="0">
                <a:effectLst/>
                <a:latin typeface="Times New Roman" panose="02020603050405020304" pitchFamily="18" charset="0"/>
                <a:ea typeface="Aptos" panose="020B0004020202020204" pitchFamily="34" charset="0"/>
                <a:cs typeface="Arial" panose="020B0604020202020204" pitchFamily="34" charset="0"/>
              </a:rPr>
              <a:t>, p. 4) </a:t>
            </a:r>
            <a:endParaRPr lang="fr-CA" dirty="0"/>
          </a:p>
        </p:txBody>
      </p:sp>
      <p:sp>
        <p:nvSpPr>
          <p:cNvPr id="4" name="Espace réservé du numéro de diapositive 3"/>
          <p:cNvSpPr>
            <a:spLocks noGrp="1"/>
          </p:cNvSpPr>
          <p:nvPr>
            <p:ph type="sldNum" sz="quarter" idx="5"/>
          </p:nvPr>
        </p:nvSpPr>
        <p:spPr/>
        <p:txBody>
          <a:bodyPr/>
          <a:lstStyle/>
          <a:p>
            <a:fld id="{C8D687E3-4553-47E5-9E47-9C92A406C1B6}" type="slidenum">
              <a:rPr lang="fr-CA" smtClean="0"/>
              <a:t>9</a:t>
            </a:fld>
            <a:endParaRPr lang="fr-CA"/>
          </a:p>
        </p:txBody>
      </p:sp>
    </p:spTree>
    <p:extLst>
      <p:ext uri="{BB962C8B-B14F-4D97-AF65-F5344CB8AC3E}">
        <p14:creationId xmlns:p14="http://schemas.microsoft.com/office/powerpoint/2010/main" val="978755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i="0" dirty="0">
                <a:solidFill>
                  <a:srgbClr val="202122"/>
                </a:solidFill>
                <a:effectLst/>
                <a:latin typeface="Arial" panose="020B0604020202020204" pitchFamily="34" charset="0"/>
              </a:rPr>
              <a:t>Homme assis, </a:t>
            </a:r>
          </a:p>
          <a:p>
            <a:r>
              <a:rPr lang="fr-CA" b="0" i="0" u="none" strike="noStrike" dirty="0">
                <a:effectLst/>
                <a:latin typeface="Arial" panose="020B0604020202020204" pitchFamily="34" charset="0"/>
              </a:rPr>
              <a:t>Rama, </a:t>
            </a:r>
          </a:p>
          <a:p>
            <a:r>
              <a:rPr lang="fr-CA" b="0" i="0" u="none" strike="noStrike" dirty="0">
                <a:effectLst/>
                <a:latin typeface="Arial" panose="020B0604020202020204" pitchFamily="34" charset="0"/>
              </a:rPr>
              <a:t>https://commons.wikimedia.org/wiki/File:Nok_sculpture_of_a_sitted_person-70.1998.11.1-DSC00321-black.jpg, </a:t>
            </a:r>
          </a:p>
          <a:p>
            <a:r>
              <a:rPr lang="fr-CA" b="0" i="0" u="none" strike="noStrike" dirty="0">
                <a:effectLst/>
                <a:latin typeface="Arial" panose="020B0604020202020204" pitchFamily="34" charset="0"/>
                <a:hlinkClick r:id="rId3"/>
              </a:rPr>
              <a:t>CC BY-SA 3.0</a:t>
            </a:r>
            <a:endParaRPr lang="fr-CA" b="0" i="0" u="none" strike="noStrike" dirty="0">
              <a:effectLst/>
              <a:latin typeface="Arial" panose="020B0604020202020204" pitchFamily="34" charset="0"/>
            </a:endParaRPr>
          </a:p>
          <a:p>
            <a:r>
              <a:rPr lang="fr-CA" b="0" i="0" u="none" strike="noStrike" dirty="0">
                <a:effectLst/>
                <a:latin typeface="Arial" panose="020B0604020202020204" pitchFamily="34" charset="0"/>
              </a:rPr>
              <a:t> </a:t>
            </a:r>
            <a:r>
              <a:rPr lang="fr-CA" sz="1200" kern="100" dirty="0">
                <a:effectLst/>
                <a:latin typeface="Aptos" panose="020B0004020202020204" pitchFamily="34" charset="0"/>
                <a:ea typeface="Aptos" panose="020B0004020202020204" pitchFamily="34" charset="0"/>
                <a:cs typeface="Arial" panose="020B0604020202020204" pitchFamily="34" charset="0"/>
              </a:rPr>
              <a:t>« </a:t>
            </a:r>
            <a:r>
              <a:rPr lang="fr-CA" sz="1200" kern="100" dirty="0">
                <a:effectLst/>
                <a:latin typeface="Times New Roman" panose="02020603050405020304" pitchFamily="18" charset="0"/>
                <a:ea typeface="Aptos" panose="020B0004020202020204" pitchFamily="34" charset="0"/>
                <a:cs typeface="Arial" panose="020B0604020202020204" pitchFamily="34" charset="0"/>
              </a:rPr>
              <a:t>La fraternité et la sororité, qui dérivent des liens du sang, appellent nécessairement des comportements témoignant, d’un point de vue moral, de cette fraternité ou de cette sororité. » </a:t>
            </a:r>
            <a:r>
              <a:rPr lang="fr-CA" sz="1800" dirty="0">
                <a:effectLst/>
                <a:latin typeface="Times New Roman" panose="02020603050405020304" pitchFamily="18" charset="0"/>
                <a:ea typeface="Aptos" panose="020B0004020202020204" pitchFamily="34" charset="0"/>
              </a:rPr>
              <a:t>(</a:t>
            </a:r>
            <a:r>
              <a:rPr lang="fr-CA" sz="1200" kern="100" dirty="0">
                <a:effectLst/>
                <a:latin typeface="Times New Roman" panose="02020603050405020304" pitchFamily="18" charset="0"/>
                <a:ea typeface="Aptos" panose="020B0004020202020204" pitchFamily="34" charset="0"/>
                <a:cs typeface="Arial" panose="020B0604020202020204" pitchFamily="34" charset="0"/>
              </a:rPr>
              <a:t>Ernest-Marie </a:t>
            </a:r>
            <a:r>
              <a:rPr lang="fr-CA" sz="1200" kern="100" dirty="0" err="1">
                <a:effectLst/>
                <a:latin typeface="Times New Roman" panose="02020603050405020304" pitchFamily="18" charset="0"/>
                <a:ea typeface="Aptos" panose="020B0004020202020204" pitchFamily="34" charset="0"/>
                <a:cs typeface="Arial" panose="020B0604020202020204" pitchFamily="34" charset="0"/>
              </a:rPr>
              <a:t>Mbonda</a:t>
            </a:r>
            <a:r>
              <a:rPr lang="fr-CA" sz="1200" kern="100" dirty="0">
                <a:effectLst/>
                <a:latin typeface="Times New Roman" panose="02020603050405020304" pitchFamily="18" charset="0"/>
                <a:ea typeface="Aptos" panose="020B0004020202020204" pitchFamily="34" charset="0"/>
                <a:cs typeface="Arial" panose="020B0604020202020204" pitchFamily="34" charset="0"/>
              </a:rPr>
              <a:t>, texte perspectives africaines du Projet </a:t>
            </a:r>
            <a:r>
              <a:rPr lang="fr-CA" sz="1200" kern="100" dirty="0" err="1">
                <a:effectLst/>
                <a:latin typeface="Times New Roman" panose="02020603050405020304" pitchFamily="18" charset="0"/>
                <a:ea typeface="Aptos" panose="020B0004020202020204" pitchFamily="34" charset="0"/>
                <a:cs typeface="Arial" panose="020B0604020202020204" pitchFamily="34" charset="0"/>
              </a:rPr>
              <a:t>Atopos</a:t>
            </a:r>
            <a:r>
              <a:rPr lang="fr-CA" sz="1200" kern="100" dirty="0">
                <a:effectLst/>
                <a:latin typeface="Times New Roman" panose="02020603050405020304" pitchFamily="18" charset="0"/>
                <a:ea typeface="Aptos" panose="020B0004020202020204" pitchFamily="34" charset="0"/>
                <a:cs typeface="Arial" panose="020B0604020202020204" pitchFamily="34" charset="0"/>
              </a:rPr>
              <a:t>, p. 5)</a:t>
            </a:r>
          </a:p>
          <a:p>
            <a:r>
              <a:rPr lang="fr-CA" sz="1200" kern="100" dirty="0">
                <a:effectLst/>
                <a:latin typeface="Times New Roman" panose="02020603050405020304" pitchFamily="18" charset="0"/>
                <a:ea typeface="Aptos" panose="020B0004020202020204" pitchFamily="34" charset="0"/>
                <a:cs typeface="Arial" panose="020B0604020202020204" pitchFamily="34" charset="0"/>
              </a:rPr>
              <a:t> </a:t>
            </a:r>
            <a:r>
              <a:rPr lang="fr-CA" sz="1200" kern="100" dirty="0">
                <a:effectLst/>
                <a:latin typeface="Aptos" panose="020B0004020202020204" pitchFamily="34" charset="0"/>
                <a:ea typeface="Aptos" panose="020B0004020202020204" pitchFamily="34" charset="0"/>
                <a:cs typeface="Arial" panose="020B0604020202020204" pitchFamily="34" charset="0"/>
              </a:rPr>
              <a:t>« </a:t>
            </a:r>
            <a:r>
              <a:rPr lang="fr-CA" sz="1200" kern="100" dirty="0">
                <a:effectLst/>
                <a:latin typeface="Times New Roman" panose="02020603050405020304" pitchFamily="18" charset="0"/>
                <a:ea typeface="Aptos" panose="020B0004020202020204" pitchFamily="34" charset="0"/>
                <a:cs typeface="Arial" panose="020B0604020202020204" pitchFamily="34" charset="0"/>
              </a:rPr>
              <a:t>Au-delà des liens du sang, la coappartenance à un même clan ou à une même tribu, matérialisée par le fait de parler la même langue, d’avoir les mêmes croyances religieuses ou de pratiquer les mêmes coutumes, ne détermine pas mécaniquement la solidarité ou le sens communautaire ». </a:t>
            </a:r>
            <a:r>
              <a:rPr lang="fr-CA" sz="1800" dirty="0">
                <a:effectLst/>
                <a:latin typeface="Times New Roman" panose="02020603050405020304" pitchFamily="18" charset="0"/>
                <a:ea typeface="Aptos" panose="020B0004020202020204" pitchFamily="34" charset="0"/>
              </a:rPr>
              <a:t>(</a:t>
            </a:r>
            <a:r>
              <a:rPr lang="fr-CA" sz="1200" kern="100" dirty="0">
                <a:effectLst/>
                <a:latin typeface="Times New Roman" panose="02020603050405020304" pitchFamily="18" charset="0"/>
                <a:ea typeface="Aptos" panose="020B0004020202020204" pitchFamily="34" charset="0"/>
                <a:cs typeface="Arial" panose="020B0604020202020204" pitchFamily="34" charset="0"/>
              </a:rPr>
              <a:t>Ernest-Marie </a:t>
            </a:r>
            <a:r>
              <a:rPr lang="fr-CA" sz="1200" kern="100" dirty="0" err="1">
                <a:effectLst/>
                <a:latin typeface="Times New Roman" panose="02020603050405020304" pitchFamily="18" charset="0"/>
                <a:ea typeface="Aptos" panose="020B0004020202020204" pitchFamily="34" charset="0"/>
                <a:cs typeface="Arial" panose="020B0604020202020204" pitchFamily="34" charset="0"/>
              </a:rPr>
              <a:t>Mbonda</a:t>
            </a:r>
            <a:r>
              <a:rPr lang="fr-CA" sz="1200" kern="100" dirty="0">
                <a:effectLst/>
                <a:latin typeface="Times New Roman" panose="02020603050405020304" pitchFamily="18" charset="0"/>
                <a:ea typeface="Aptos" panose="020B0004020202020204" pitchFamily="34" charset="0"/>
                <a:cs typeface="Arial" panose="020B0604020202020204" pitchFamily="34" charset="0"/>
              </a:rPr>
              <a:t>, texte perspectives africaines du Projet </a:t>
            </a:r>
            <a:r>
              <a:rPr lang="fr-CA" sz="1200" kern="100" dirty="0" err="1">
                <a:effectLst/>
                <a:latin typeface="Times New Roman" panose="02020603050405020304" pitchFamily="18" charset="0"/>
                <a:ea typeface="Aptos" panose="020B0004020202020204" pitchFamily="34" charset="0"/>
                <a:cs typeface="Arial" panose="020B0604020202020204" pitchFamily="34" charset="0"/>
              </a:rPr>
              <a:t>Atopos</a:t>
            </a:r>
            <a:r>
              <a:rPr lang="fr-CA" sz="1200" kern="100" dirty="0">
                <a:effectLst/>
                <a:latin typeface="Times New Roman" panose="02020603050405020304" pitchFamily="18" charset="0"/>
                <a:ea typeface="Aptos" panose="020B0004020202020204" pitchFamily="34" charset="0"/>
                <a:cs typeface="Arial" panose="020B0604020202020204" pitchFamily="34" charset="0"/>
              </a:rPr>
              <a:t>, p. 5) </a:t>
            </a:r>
            <a:endParaRPr lang="fr-CA" dirty="0"/>
          </a:p>
        </p:txBody>
      </p:sp>
      <p:sp>
        <p:nvSpPr>
          <p:cNvPr id="4" name="Espace réservé du numéro de diapositive 3"/>
          <p:cNvSpPr>
            <a:spLocks noGrp="1"/>
          </p:cNvSpPr>
          <p:nvPr>
            <p:ph type="sldNum" sz="quarter" idx="5"/>
          </p:nvPr>
        </p:nvSpPr>
        <p:spPr/>
        <p:txBody>
          <a:bodyPr/>
          <a:lstStyle/>
          <a:p>
            <a:fld id="{C8D687E3-4553-47E5-9E47-9C92A406C1B6}" type="slidenum">
              <a:rPr lang="fr-CA" smtClean="0"/>
              <a:t>10</a:t>
            </a:fld>
            <a:endParaRPr lang="fr-CA"/>
          </a:p>
        </p:txBody>
      </p:sp>
    </p:spTree>
    <p:extLst>
      <p:ext uri="{BB962C8B-B14F-4D97-AF65-F5344CB8AC3E}">
        <p14:creationId xmlns:p14="http://schemas.microsoft.com/office/powerpoint/2010/main" val="47559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7221DF-8D5A-B591-34AA-597C254EF15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7D42D85B-A904-91CD-394D-78CB834939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82B078B2-6FF6-0826-EE3D-B7BA8B02C576}"/>
              </a:ext>
            </a:extLst>
          </p:cNvPr>
          <p:cNvSpPr>
            <a:spLocks noGrp="1"/>
          </p:cNvSpPr>
          <p:nvPr>
            <p:ph type="dt" sz="half" idx="10"/>
          </p:nvPr>
        </p:nvSpPr>
        <p:spPr/>
        <p:txBody>
          <a:bodyPr/>
          <a:lstStyle/>
          <a:p>
            <a:fld id="{A90EF55D-3515-40AE-AF54-BCFF3AFB9CEB}" type="datetime1">
              <a:rPr lang="fr-CA" smtClean="0"/>
              <a:t>2025-04-28</a:t>
            </a:fld>
            <a:endParaRPr lang="fr-CA"/>
          </a:p>
        </p:txBody>
      </p:sp>
      <p:sp>
        <p:nvSpPr>
          <p:cNvPr id="5" name="Espace réservé du pied de page 4">
            <a:extLst>
              <a:ext uri="{FF2B5EF4-FFF2-40B4-BE49-F238E27FC236}">
                <a16:creationId xmlns:a16="http://schemas.microsoft.com/office/drawing/2014/main" id="{5EDEBDA0-21D1-E385-75D7-6FB624D53EDF}"/>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FC13A18B-46FA-DF5E-700A-A208F7C3BEE6}"/>
              </a:ext>
            </a:extLst>
          </p:cNvPr>
          <p:cNvSpPr>
            <a:spLocks noGrp="1"/>
          </p:cNvSpPr>
          <p:nvPr>
            <p:ph type="sldNum" sz="quarter" idx="12"/>
          </p:nvPr>
        </p:nvSpPr>
        <p:spPr/>
        <p:txBody>
          <a:bodyPr/>
          <a:lstStyle/>
          <a:p>
            <a:fld id="{53472E61-7CFA-4719-88C6-88031EBCDCB4}" type="slidenum">
              <a:rPr lang="fr-CA" smtClean="0"/>
              <a:t>‹N°›</a:t>
            </a:fld>
            <a:endParaRPr lang="fr-CA"/>
          </a:p>
        </p:txBody>
      </p:sp>
    </p:spTree>
    <p:extLst>
      <p:ext uri="{BB962C8B-B14F-4D97-AF65-F5344CB8AC3E}">
        <p14:creationId xmlns:p14="http://schemas.microsoft.com/office/powerpoint/2010/main" val="536503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896B88-E2CF-CC92-68F7-DD589436951B}"/>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93459732-70BF-197A-E016-C00FFD7A762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B190DD4C-B6D1-7CB8-6861-3B2175B869C1}"/>
              </a:ext>
            </a:extLst>
          </p:cNvPr>
          <p:cNvSpPr>
            <a:spLocks noGrp="1"/>
          </p:cNvSpPr>
          <p:nvPr>
            <p:ph type="dt" sz="half" idx="10"/>
          </p:nvPr>
        </p:nvSpPr>
        <p:spPr/>
        <p:txBody>
          <a:bodyPr/>
          <a:lstStyle/>
          <a:p>
            <a:fld id="{A04DA667-2CF5-49A4-BFDE-705413088744}" type="datetime1">
              <a:rPr lang="fr-CA" smtClean="0"/>
              <a:t>2025-04-28</a:t>
            </a:fld>
            <a:endParaRPr lang="fr-CA"/>
          </a:p>
        </p:txBody>
      </p:sp>
      <p:sp>
        <p:nvSpPr>
          <p:cNvPr id="5" name="Espace réservé du pied de page 4">
            <a:extLst>
              <a:ext uri="{FF2B5EF4-FFF2-40B4-BE49-F238E27FC236}">
                <a16:creationId xmlns:a16="http://schemas.microsoft.com/office/drawing/2014/main" id="{A939C408-D7AB-ACA6-5B95-29EE8FB0926C}"/>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7EDD31EE-EAF7-7A01-6CDD-2FF7DB34A2C6}"/>
              </a:ext>
            </a:extLst>
          </p:cNvPr>
          <p:cNvSpPr>
            <a:spLocks noGrp="1"/>
          </p:cNvSpPr>
          <p:nvPr>
            <p:ph type="sldNum" sz="quarter" idx="12"/>
          </p:nvPr>
        </p:nvSpPr>
        <p:spPr/>
        <p:txBody>
          <a:bodyPr/>
          <a:lstStyle/>
          <a:p>
            <a:fld id="{53472E61-7CFA-4719-88C6-88031EBCDCB4}" type="slidenum">
              <a:rPr lang="fr-CA" smtClean="0"/>
              <a:t>‹N°›</a:t>
            </a:fld>
            <a:endParaRPr lang="fr-CA"/>
          </a:p>
        </p:txBody>
      </p:sp>
    </p:spTree>
    <p:extLst>
      <p:ext uri="{BB962C8B-B14F-4D97-AF65-F5344CB8AC3E}">
        <p14:creationId xmlns:p14="http://schemas.microsoft.com/office/powerpoint/2010/main" val="4262012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291C55B-F6E1-F333-C23D-2B9431C38C71}"/>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E8BDB877-5DC5-2BC4-2593-C9DD8A24FAC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34565620-9D2C-592D-824B-33F23520D57E}"/>
              </a:ext>
            </a:extLst>
          </p:cNvPr>
          <p:cNvSpPr>
            <a:spLocks noGrp="1"/>
          </p:cNvSpPr>
          <p:nvPr>
            <p:ph type="dt" sz="half" idx="10"/>
          </p:nvPr>
        </p:nvSpPr>
        <p:spPr/>
        <p:txBody>
          <a:bodyPr/>
          <a:lstStyle/>
          <a:p>
            <a:fld id="{51D6132D-BE60-4436-88EE-C4A7F88CF3E1}" type="datetime1">
              <a:rPr lang="fr-CA" smtClean="0"/>
              <a:t>2025-04-28</a:t>
            </a:fld>
            <a:endParaRPr lang="fr-CA"/>
          </a:p>
        </p:txBody>
      </p:sp>
      <p:sp>
        <p:nvSpPr>
          <p:cNvPr id="5" name="Espace réservé du pied de page 4">
            <a:extLst>
              <a:ext uri="{FF2B5EF4-FFF2-40B4-BE49-F238E27FC236}">
                <a16:creationId xmlns:a16="http://schemas.microsoft.com/office/drawing/2014/main" id="{CACC85A0-4E8A-788C-F940-D7E72C3A3BFA}"/>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EDCDB951-A787-98AA-9559-B62B2CDCA9EE}"/>
              </a:ext>
            </a:extLst>
          </p:cNvPr>
          <p:cNvSpPr>
            <a:spLocks noGrp="1"/>
          </p:cNvSpPr>
          <p:nvPr>
            <p:ph type="sldNum" sz="quarter" idx="12"/>
          </p:nvPr>
        </p:nvSpPr>
        <p:spPr/>
        <p:txBody>
          <a:bodyPr/>
          <a:lstStyle/>
          <a:p>
            <a:fld id="{53472E61-7CFA-4719-88C6-88031EBCDCB4}" type="slidenum">
              <a:rPr lang="fr-CA" smtClean="0"/>
              <a:t>‹N°›</a:t>
            </a:fld>
            <a:endParaRPr lang="fr-CA"/>
          </a:p>
        </p:txBody>
      </p:sp>
    </p:spTree>
    <p:extLst>
      <p:ext uri="{BB962C8B-B14F-4D97-AF65-F5344CB8AC3E}">
        <p14:creationId xmlns:p14="http://schemas.microsoft.com/office/powerpoint/2010/main" val="3712774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EB2819-01F6-F83A-7169-AA394EE1BFF0}"/>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2831966C-B955-FFED-B504-8FF7AE03D35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B9480C50-9AE9-1DEA-4201-B9066E8E0B10}"/>
              </a:ext>
            </a:extLst>
          </p:cNvPr>
          <p:cNvSpPr>
            <a:spLocks noGrp="1"/>
          </p:cNvSpPr>
          <p:nvPr>
            <p:ph type="dt" sz="half" idx="10"/>
          </p:nvPr>
        </p:nvSpPr>
        <p:spPr/>
        <p:txBody>
          <a:bodyPr/>
          <a:lstStyle/>
          <a:p>
            <a:fld id="{FE5D7BDF-846F-48B0-892A-36381D074E15}" type="datetime1">
              <a:rPr lang="fr-CA" smtClean="0"/>
              <a:t>2025-04-28</a:t>
            </a:fld>
            <a:endParaRPr lang="fr-CA"/>
          </a:p>
        </p:txBody>
      </p:sp>
      <p:sp>
        <p:nvSpPr>
          <p:cNvPr id="5" name="Espace réservé du pied de page 4">
            <a:extLst>
              <a:ext uri="{FF2B5EF4-FFF2-40B4-BE49-F238E27FC236}">
                <a16:creationId xmlns:a16="http://schemas.microsoft.com/office/drawing/2014/main" id="{52B2F1AD-D369-1321-A4DC-0CFAF1370F46}"/>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AD8966E3-1C13-FD59-E2BA-EA41C2A8DB86}"/>
              </a:ext>
            </a:extLst>
          </p:cNvPr>
          <p:cNvSpPr>
            <a:spLocks noGrp="1"/>
          </p:cNvSpPr>
          <p:nvPr>
            <p:ph type="sldNum" sz="quarter" idx="12"/>
          </p:nvPr>
        </p:nvSpPr>
        <p:spPr/>
        <p:txBody>
          <a:bodyPr/>
          <a:lstStyle/>
          <a:p>
            <a:fld id="{53472E61-7CFA-4719-88C6-88031EBCDCB4}" type="slidenum">
              <a:rPr lang="fr-CA" smtClean="0"/>
              <a:t>‹N°›</a:t>
            </a:fld>
            <a:endParaRPr lang="fr-CA"/>
          </a:p>
        </p:txBody>
      </p:sp>
    </p:spTree>
    <p:extLst>
      <p:ext uri="{BB962C8B-B14F-4D97-AF65-F5344CB8AC3E}">
        <p14:creationId xmlns:p14="http://schemas.microsoft.com/office/powerpoint/2010/main" val="3688630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B03B5F-021A-D856-B36E-CEB6E161DA2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4F4EEE3F-801A-7FA8-07A1-623D0C42B55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59565C8-9B46-D777-9356-703F2124B141}"/>
              </a:ext>
            </a:extLst>
          </p:cNvPr>
          <p:cNvSpPr>
            <a:spLocks noGrp="1"/>
          </p:cNvSpPr>
          <p:nvPr>
            <p:ph type="dt" sz="half" idx="10"/>
          </p:nvPr>
        </p:nvSpPr>
        <p:spPr/>
        <p:txBody>
          <a:bodyPr/>
          <a:lstStyle/>
          <a:p>
            <a:fld id="{5F775CC0-E756-48F9-A1C1-0E48A347F4F3}" type="datetime1">
              <a:rPr lang="fr-CA" smtClean="0"/>
              <a:t>2025-04-28</a:t>
            </a:fld>
            <a:endParaRPr lang="fr-CA"/>
          </a:p>
        </p:txBody>
      </p:sp>
      <p:sp>
        <p:nvSpPr>
          <p:cNvPr id="5" name="Espace réservé du pied de page 4">
            <a:extLst>
              <a:ext uri="{FF2B5EF4-FFF2-40B4-BE49-F238E27FC236}">
                <a16:creationId xmlns:a16="http://schemas.microsoft.com/office/drawing/2014/main" id="{E93EB4E7-7B57-444E-2CE4-D36A0681CA06}"/>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3FDFC0B1-2133-FA96-B6FD-E0AA6B64FF68}"/>
              </a:ext>
            </a:extLst>
          </p:cNvPr>
          <p:cNvSpPr>
            <a:spLocks noGrp="1"/>
          </p:cNvSpPr>
          <p:nvPr>
            <p:ph type="sldNum" sz="quarter" idx="12"/>
          </p:nvPr>
        </p:nvSpPr>
        <p:spPr/>
        <p:txBody>
          <a:bodyPr/>
          <a:lstStyle/>
          <a:p>
            <a:fld id="{53472E61-7CFA-4719-88C6-88031EBCDCB4}" type="slidenum">
              <a:rPr lang="fr-CA" smtClean="0"/>
              <a:t>‹N°›</a:t>
            </a:fld>
            <a:endParaRPr lang="fr-CA"/>
          </a:p>
        </p:txBody>
      </p:sp>
    </p:spTree>
    <p:extLst>
      <p:ext uri="{BB962C8B-B14F-4D97-AF65-F5344CB8AC3E}">
        <p14:creationId xmlns:p14="http://schemas.microsoft.com/office/powerpoint/2010/main" val="948940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92DFC2-C236-F640-F1CE-BFD25D87B695}"/>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2408A085-8E02-D385-C353-A41276D31A0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4950B9BC-5467-196B-7ACC-78001ED89413}"/>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2B42DABC-11DF-2DCA-A5A7-66ED0FD28D8E}"/>
              </a:ext>
            </a:extLst>
          </p:cNvPr>
          <p:cNvSpPr>
            <a:spLocks noGrp="1"/>
          </p:cNvSpPr>
          <p:nvPr>
            <p:ph type="dt" sz="half" idx="10"/>
          </p:nvPr>
        </p:nvSpPr>
        <p:spPr/>
        <p:txBody>
          <a:bodyPr/>
          <a:lstStyle/>
          <a:p>
            <a:fld id="{DCDC41F0-7079-41FD-A0CE-1919C26EC182}" type="datetime1">
              <a:rPr lang="fr-CA" smtClean="0"/>
              <a:t>2025-04-28</a:t>
            </a:fld>
            <a:endParaRPr lang="fr-CA"/>
          </a:p>
        </p:txBody>
      </p:sp>
      <p:sp>
        <p:nvSpPr>
          <p:cNvPr id="6" name="Espace réservé du pied de page 5">
            <a:extLst>
              <a:ext uri="{FF2B5EF4-FFF2-40B4-BE49-F238E27FC236}">
                <a16:creationId xmlns:a16="http://schemas.microsoft.com/office/drawing/2014/main" id="{4AD8B70D-8B25-6487-1D93-CE65FD16FC0F}"/>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A3901BB0-9B3F-0E30-240F-0485795C7145}"/>
              </a:ext>
            </a:extLst>
          </p:cNvPr>
          <p:cNvSpPr>
            <a:spLocks noGrp="1"/>
          </p:cNvSpPr>
          <p:nvPr>
            <p:ph type="sldNum" sz="quarter" idx="12"/>
          </p:nvPr>
        </p:nvSpPr>
        <p:spPr/>
        <p:txBody>
          <a:bodyPr/>
          <a:lstStyle/>
          <a:p>
            <a:fld id="{53472E61-7CFA-4719-88C6-88031EBCDCB4}" type="slidenum">
              <a:rPr lang="fr-CA" smtClean="0"/>
              <a:t>‹N°›</a:t>
            </a:fld>
            <a:endParaRPr lang="fr-CA"/>
          </a:p>
        </p:txBody>
      </p:sp>
    </p:spTree>
    <p:extLst>
      <p:ext uri="{BB962C8B-B14F-4D97-AF65-F5344CB8AC3E}">
        <p14:creationId xmlns:p14="http://schemas.microsoft.com/office/powerpoint/2010/main" val="3863424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0B191D-792A-C2B5-AE52-FF86EF134A0E}"/>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15209FAD-5D9F-71C2-8FD9-240859F91A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D783508-AD84-E118-9567-25EE8B86C18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51B1BF39-8A52-1920-5EA7-D5D839E8E3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2BA5097-C4CB-55FB-279B-126F187A000E}"/>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B373091D-4E0F-111B-2BFB-C775A73FA015}"/>
              </a:ext>
            </a:extLst>
          </p:cNvPr>
          <p:cNvSpPr>
            <a:spLocks noGrp="1"/>
          </p:cNvSpPr>
          <p:nvPr>
            <p:ph type="dt" sz="half" idx="10"/>
          </p:nvPr>
        </p:nvSpPr>
        <p:spPr/>
        <p:txBody>
          <a:bodyPr/>
          <a:lstStyle/>
          <a:p>
            <a:fld id="{B4493D66-17FF-4126-AF1C-42C24CDC290E}" type="datetime1">
              <a:rPr lang="fr-CA" smtClean="0"/>
              <a:t>2025-04-28</a:t>
            </a:fld>
            <a:endParaRPr lang="fr-CA"/>
          </a:p>
        </p:txBody>
      </p:sp>
      <p:sp>
        <p:nvSpPr>
          <p:cNvPr id="8" name="Espace réservé du pied de page 7">
            <a:extLst>
              <a:ext uri="{FF2B5EF4-FFF2-40B4-BE49-F238E27FC236}">
                <a16:creationId xmlns:a16="http://schemas.microsoft.com/office/drawing/2014/main" id="{ED015B0D-DEC6-1CBC-BE34-B1DA09A190C3}"/>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948B7F6B-56AE-1F50-A30F-F4C941F4F496}"/>
              </a:ext>
            </a:extLst>
          </p:cNvPr>
          <p:cNvSpPr>
            <a:spLocks noGrp="1"/>
          </p:cNvSpPr>
          <p:nvPr>
            <p:ph type="sldNum" sz="quarter" idx="12"/>
          </p:nvPr>
        </p:nvSpPr>
        <p:spPr/>
        <p:txBody>
          <a:bodyPr/>
          <a:lstStyle/>
          <a:p>
            <a:fld id="{53472E61-7CFA-4719-88C6-88031EBCDCB4}" type="slidenum">
              <a:rPr lang="fr-CA" smtClean="0"/>
              <a:t>‹N°›</a:t>
            </a:fld>
            <a:endParaRPr lang="fr-CA"/>
          </a:p>
        </p:txBody>
      </p:sp>
    </p:spTree>
    <p:extLst>
      <p:ext uri="{BB962C8B-B14F-4D97-AF65-F5344CB8AC3E}">
        <p14:creationId xmlns:p14="http://schemas.microsoft.com/office/powerpoint/2010/main" val="1082258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E3E566-8A6F-F42B-6F87-E7CDD121609A}"/>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599EC641-2825-804A-25FC-DED2E121DAC9}"/>
              </a:ext>
            </a:extLst>
          </p:cNvPr>
          <p:cNvSpPr>
            <a:spLocks noGrp="1"/>
          </p:cNvSpPr>
          <p:nvPr>
            <p:ph type="dt" sz="half" idx="10"/>
          </p:nvPr>
        </p:nvSpPr>
        <p:spPr/>
        <p:txBody>
          <a:bodyPr/>
          <a:lstStyle/>
          <a:p>
            <a:fld id="{E48DE731-FACF-40A9-A97F-32E38F58F81A}" type="datetime1">
              <a:rPr lang="fr-CA" smtClean="0"/>
              <a:t>2025-04-28</a:t>
            </a:fld>
            <a:endParaRPr lang="fr-CA"/>
          </a:p>
        </p:txBody>
      </p:sp>
      <p:sp>
        <p:nvSpPr>
          <p:cNvPr id="4" name="Espace réservé du pied de page 3">
            <a:extLst>
              <a:ext uri="{FF2B5EF4-FFF2-40B4-BE49-F238E27FC236}">
                <a16:creationId xmlns:a16="http://schemas.microsoft.com/office/drawing/2014/main" id="{0C37D96E-FA33-BBF2-C2D6-F3CC336CCBD3}"/>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4F2472E2-9623-FBD4-BD4A-F36B9C9F5CF1}"/>
              </a:ext>
            </a:extLst>
          </p:cNvPr>
          <p:cNvSpPr>
            <a:spLocks noGrp="1"/>
          </p:cNvSpPr>
          <p:nvPr>
            <p:ph type="sldNum" sz="quarter" idx="12"/>
          </p:nvPr>
        </p:nvSpPr>
        <p:spPr/>
        <p:txBody>
          <a:bodyPr/>
          <a:lstStyle/>
          <a:p>
            <a:fld id="{53472E61-7CFA-4719-88C6-88031EBCDCB4}" type="slidenum">
              <a:rPr lang="fr-CA" smtClean="0"/>
              <a:t>‹N°›</a:t>
            </a:fld>
            <a:endParaRPr lang="fr-CA"/>
          </a:p>
        </p:txBody>
      </p:sp>
    </p:spTree>
    <p:extLst>
      <p:ext uri="{BB962C8B-B14F-4D97-AF65-F5344CB8AC3E}">
        <p14:creationId xmlns:p14="http://schemas.microsoft.com/office/powerpoint/2010/main" val="4096156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8062252-44E7-618B-3232-717E4520150B}"/>
              </a:ext>
            </a:extLst>
          </p:cNvPr>
          <p:cNvSpPr>
            <a:spLocks noGrp="1"/>
          </p:cNvSpPr>
          <p:nvPr>
            <p:ph type="dt" sz="half" idx="10"/>
          </p:nvPr>
        </p:nvSpPr>
        <p:spPr/>
        <p:txBody>
          <a:bodyPr/>
          <a:lstStyle/>
          <a:p>
            <a:fld id="{513BA93D-868E-4449-AECC-A006DF649F9D}" type="datetime1">
              <a:rPr lang="fr-CA" smtClean="0"/>
              <a:t>2025-04-28</a:t>
            </a:fld>
            <a:endParaRPr lang="fr-CA"/>
          </a:p>
        </p:txBody>
      </p:sp>
      <p:sp>
        <p:nvSpPr>
          <p:cNvPr id="3" name="Espace réservé du pied de page 2">
            <a:extLst>
              <a:ext uri="{FF2B5EF4-FFF2-40B4-BE49-F238E27FC236}">
                <a16:creationId xmlns:a16="http://schemas.microsoft.com/office/drawing/2014/main" id="{DF6A3A9E-4047-AC3A-DA34-EE505362BCBE}"/>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39969B4B-DFF5-AA05-964C-2832AC254A62}"/>
              </a:ext>
            </a:extLst>
          </p:cNvPr>
          <p:cNvSpPr>
            <a:spLocks noGrp="1"/>
          </p:cNvSpPr>
          <p:nvPr>
            <p:ph type="sldNum" sz="quarter" idx="12"/>
          </p:nvPr>
        </p:nvSpPr>
        <p:spPr/>
        <p:txBody>
          <a:bodyPr/>
          <a:lstStyle/>
          <a:p>
            <a:fld id="{53472E61-7CFA-4719-88C6-88031EBCDCB4}" type="slidenum">
              <a:rPr lang="fr-CA" smtClean="0"/>
              <a:t>‹N°›</a:t>
            </a:fld>
            <a:endParaRPr lang="fr-CA"/>
          </a:p>
        </p:txBody>
      </p:sp>
    </p:spTree>
    <p:extLst>
      <p:ext uri="{BB962C8B-B14F-4D97-AF65-F5344CB8AC3E}">
        <p14:creationId xmlns:p14="http://schemas.microsoft.com/office/powerpoint/2010/main" val="2335606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54F0B4-E098-44F3-D4C1-47281A0EBEF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29750510-13BC-3BE7-C425-60B35E3301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53D2C9D4-A33D-CC2B-820E-62C0F22A10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41119EA-5A06-0454-AE3A-CF1E247A81EC}"/>
              </a:ext>
            </a:extLst>
          </p:cNvPr>
          <p:cNvSpPr>
            <a:spLocks noGrp="1"/>
          </p:cNvSpPr>
          <p:nvPr>
            <p:ph type="dt" sz="half" idx="10"/>
          </p:nvPr>
        </p:nvSpPr>
        <p:spPr/>
        <p:txBody>
          <a:bodyPr/>
          <a:lstStyle/>
          <a:p>
            <a:fld id="{F97BAE91-9D54-447D-99FE-B015BBECF467}" type="datetime1">
              <a:rPr lang="fr-CA" smtClean="0"/>
              <a:t>2025-04-28</a:t>
            </a:fld>
            <a:endParaRPr lang="fr-CA"/>
          </a:p>
        </p:txBody>
      </p:sp>
      <p:sp>
        <p:nvSpPr>
          <p:cNvPr id="6" name="Espace réservé du pied de page 5">
            <a:extLst>
              <a:ext uri="{FF2B5EF4-FFF2-40B4-BE49-F238E27FC236}">
                <a16:creationId xmlns:a16="http://schemas.microsoft.com/office/drawing/2014/main" id="{7F0BF400-90D9-0C74-D367-E84D09248615}"/>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83A2B33F-25DA-B103-3A28-0CFD7BF3B6D3}"/>
              </a:ext>
            </a:extLst>
          </p:cNvPr>
          <p:cNvSpPr>
            <a:spLocks noGrp="1"/>
          </p:cNvSpPr>
          <p:nvPr>
            <p:ph type="sldNum" sz="quarter" idx="12"/>
          </p:nvPr>
        </p:nvSpPr>
        <p:spPr/>
        <p:txBody>
          <a:bodyPr/>
          <a:lstStyle/>
          <a:p>
            <a:fld id="{53472E61-7CFA-4719-88C6-88031EBCDCB4}" type="slidenum">
              <a:rPr lang="fr-CA" smtClean="0"/>
              <a:t>‹N°›</a:t>
            </a:fld>
            <a:endParaRPr lang="fr-CA"/>
          </a:p>
        </p:txBody>
      </p:sp>
    </p:spTree>
    <p:extLst>
      <p:ext uri="{BB962C8B-B14F-4D97-AF65-F5344CB8AC3E}">
        <p14:creationId xmlns:p14="http://schemas.microsoft.com/office/powerpoint/2010/main" val="3937235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49CB57-1489-FA26-F6D9-3E8029C1ADE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20734A46-8B4C-393B-CA88-E1F99B7D13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01F27D69-9B1D-E8C8-F810-FA22BBC5FE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D2A0828-6000-F565-F66D-502017FE7567}"/>
              </a:ext>
            </a:extLst>
          </p:cNvPr>
          <p:cNvSpPr>
            <a:spLocks noGrp="1"/>
          </p:cNvSpPr>
          <p:nvPr>
            <p:ph type="dt" sz="half" idx="10"/>
          </p:nvPr>
        </p:nvSpPr>
        <p:spPr/>
        <p:txBody>
          <a:bodyPr/>
          <a:lstStyle/>
          <a:p>
            <a:fld id="{9DCA8CE8-8E6A-4344-9482-99B1A39CB0A8}" type="datetime1">
              <a:rPr lang="fr-CA" smtClean="0"/>
              <a:t>2025-04-28</a:t>
            </a:fld>
            <a:endParaRPr lang="fr-CA"/>
          </a:p>
        </p:txBody>
      </p:sp>
      <p:sp>
        <p:nvSpPr>
          <p:cNvPr id="6" name="Espace réservé du pied de page 5">
            <a:extLst>
              <a:ext uri="{FF2B5EF4-FFF2-40B4-BE49-F238E27FC236}">
                <a16:creationId xmlns:a16="http://schemas.microsoft.com/office/drawing/2014/main" id="{3D4D086C-BDFB-D1A2-E5D4-A8BDCE259B55}"/>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DB4E9656-5708-6EA8-629E-2AB697010AC3}"/>
              </a:ext>
            </a:extLst>
          </p:cNvPr>
          <p:cNvSpPr>
            <a:spLocks noGrp="1"/>
          </p:cNvSpPr>
          <p:nvPr>
            <p:ph type="sldNum" sz="quarter" idx="12"/>
          </p:nvPr>
        </p:nvSpPr>
        <p:spPr/>
        <p:txBody>
          <a:bodyPr/>
          <a:lstStyle/>
          <a:p>
            <a:fld id="{53472E61-7CFA-4719-88C6-88031EBCDCB4}" type="slidenum">
              <a:rPr lang="fr-CA" smtClean="0"/>
              <a:t>‹N°›</a:t>
            </a:fld>
            <a:endParaRPr lang="fr-CA"/>
          </a:p>
        </p:txBody>
      </p:sp>
    </p:spTree>
    <p:extLst>
      <p:ext uri="{BB962C8B-B14F-4D97-AF65-F5344CB8AC3E}">
        <p14:creationId xmlns:p14="http://schemas.microsoft.com/office/powerpoint/2010/main" val="1763405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0AD9AC7-629A-D5C7-9571-90F7109ACA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F505B086-4183-4E31-96F7-88BAC56196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C4292CB0-AEAF-3E9E-FE9F-1E47A5077F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53DB40E-4EC4-402B-9071-66400C667BA5}" type="datetime1">
              <a:rPr lang="fr-CA" smtClean="0"/>
              <a:t>2025-04-28</a:t>
            </a:fld>
            <a:endParaRPr lang="fr-CA"/>
          </a:p>
        </p:txBody>
      </p:sp>
      <p:sp>
        <p:nvSpPr>
          <p:cNvPr id="5" name="Espace réservé du pied de page 4">
            <a:extLst>
              <a:ext uri="{FF2B5EF4-FFF2-40B4-BE49-F238E27FC236}">
                <a16:creationId xmlns:a16="http://schemas.microsoft.com/office/drawing/2014/main" id="{C9ABCF2F-3091-66F0-016F-4F95D1FBB2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879C7AEF-10F7-2772-61C0-D2D9E2759C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3472E61-7CFA-4719-88C6-88031EBCDCB4}" type="slidenum">
              <a:rPr lang="fr-CA" smtClean="0"/>
              <a:t>‹N°›</a:t>
            </a:fld>
            <a:endParaRPr lang="fr-CA"/>
          </a:p>
        </p:txBody>
      </p:sp>
    </p:spTree>
    <p:extLst>
      <p:ext uri="{BB962C8B-B14F-4D97-AF65-F5344CB8AC3E}">
        <p14:creationId xmlns:p14="http://schemas.microsoft.com/office/powerpoint/2010/main" val="1979268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hyperlink" Target="https://www.youtube.com/watch?v=S4mi0Wk0L_c&amp;t=5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15D4309F-7A20-DCF8-B021-72B957A5BD9E}"/>
              </a:ext>
            </a:extLst>
          </p:cNvPr>
          <p:cNvSpPr>
            <a:spLocks noGrp="1"/>
          </p:cNvSpPr>
          <p:nvPr>
            <p:ph type="subTitle" idx="1"/>
          </p:nvPr>
        </p:nvSpPr>
        <p:spPr>
          <a:xfrm>
            <a:off x="3570515" y="4037466"/>
            <a:ext cx="9144000" cy="1655762"/>
          </a:xfrm>
        </p:spPr>
        <p:txBody>
          <a:bodyPr/>
          <a:lstStyle/>
          <a:p>
            <a:r>
              <a:rPr lang="fr-CA" dirty="0"/>
              <a:t>Projet </a:t>
            </a:r>
            <a:r>
              <a:rPr lang="fr-CA" dirty="0" err="1"/>
              <a:t>Atopos</a:t>
            </a:r>
            <a:r>
              <a:rPr lang="fr-CA" dirty="0"/>
              <a:t> </a:t>
            </a:r>
          </a:p>
          <a:p>
            <a:r>
              <a:rPr lang="fr-CA" dirty="0"/>
              <a:t>Module 9</a:t>
            </a:r>
          </a:p>
          <a:p>
            <a:r>
              <a:rPr lang="fr-CA" dirty="0"/>
              <a:t>Perspectives africaines</a:t>
            </a:r>
          </a:p>
        </p:txBody>
      </p:sp>
      <p:sp>
        <p:nvSpPr>
          <p:cNvPr id="4" name="Titre 3">
            <a:extLst>
              <a:ext uri="{FF2B5EF4-FFF2-40B4-BE49-F238E27FC236}">
                <a16:creationId xmlns:a16="http://schemas.microsoft.com/office/drawing/2014/main" id="{D2A9249E-E19E-EF4E-DB52-C312FDF55319}"/>
              </a:ext>
            </a:extLst>
          </p:cNvPr>
          <p:cNvSpPr txBox="1">
            <a:spLocks/>
          </p:cNvSpPr>
          <p:nvPr/>
        </p:nvSpPr>
        <p:spPr>
          <a:xfrm>
            <a:off x="6367054" y="2116182"/>
            <a:ext cx="5491571" cy="1514019"/>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A" dirty="0"/>
              <a:t>Perspectives africaines</a:t>
            </a:r>
          </a:p>
        </p:txBody>
      </p:sp>
      <p:sp>
        <p:nvSpPr>
          <p:cNvPr id="5" name="Espace réservé du texte 4">
            <a:extLst>
              <a:ext uri="{FF2B5EF4-FFF2-40B4-BE49-F238E27FC236}">
                <a16:creationId xmlns:a16="http://schemas.microsoft.com/office/drawing/2014/main" id="{BCECA701-96F5-6AA9-D034-23B2485F1A54}"/>
              </a:ext>
            </a:extLst>
          </p:cNvPr>
          <p:cNvSpPr txBox="1">
            <a:spLocks/>
          </p:cNvSpPr>
          <p:nvPr/>
        </p:nvSpPr>
        <p:spPr>
          <a:xfrm>
            <a:off x="6367055" y="4549553"/>
            <a:ext cx="5491570" cy="953337"/>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dirty="0">
                <a:solidFill>
                  <a:schemeClr val="bg1"/>
                </a:solidFill>
              </a:rPr>
              <a:t>Module XXXX</a:t>
            </a:r>
          </a:p>
        </p:txBody>
      </p:sp>
      <p:sp>
        <p:nvSpPr>
          <p:cNvPr id="6" name="Explosion : 14 points 5">
            <a:extLst>
              <a:ext uri="{FF2B5EF4-FFF2-40B4-BE49-F238E27FC236}">
                <a16:creationId xmlns:a16="http://schemas.microsoft.com/office/drawing/2014/main" id="{F4963C36-F5D4-247F-2B45-29B293D63245}"/>
              </a:ext>
            </a:extLst>
          </p:cNvPr>
          <p:cNvSpPr/>
          <p:nvPr/>
        </p:nvSpPr>
        <p:spPr>
          <a:xfrm>
            <a:off x="333375" y="-264886"/>
            <a:ext cx="4093028" cy="4542971"/>
          </a:xfrm>
          <a:prstGeom prst="irregularSeal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dirty="0">
                <a:solidFill>
                  <a:srgbClr val="000000"/>
                </a:solidFill>
              </a:rPr>
              <a:t>À insérer : image de présentation à l’exemple de la version 1 </a:t>
            </a:r>
          </a:p>
        </p:txBody>
      </p:sp>
      <p:pic>
        <p:nvPicPr>
          <p:cNvPr id="7" name="titre-module2.png" descr="titre-module2.png">
            <a:extLst>
              <a:ext uri="{FF2B5EF4-FFF2-40B4-BE49-F238E27FC236}">
                <a16:creationId xmlns:a16="http://schemas.microsoft.com/office/drawing/2014/main" id="{F2AD90DD-DEAA-F1EC-E434-10C6866B798C}"/>
              </a:ext>
            </a:extLst>
          </p:cNvPr>
          <p:cNvPicPr>
            <a:picLocks noChangeAspect="1"/>
          </p:cNvPicPr>
          <p:nvPr/>
        </p:nvPicPr>
        <p:blipFill>
          <a:blip r:embed="rId3"/>
          <a:stretch>
            <a:fillRect/>
          </a:stretch>
        </p:blipFill>
        <p:spPr>
          <a:xfrm>
            <a:off x="438792" y="3246107"/>
            <a:ext cx="5478594" cy="3081709"/>
          </a:xfrm>
          <a:prstGeom prst="rect">
            <a:avLst/>
          </a:prstGeom>
          <a:ln w="12700">
            <a:miter lim="400000"/>
          </a:ln>
        </p:spPr>
      </p:pic>
    </p:spTree>
    <p:extLst>
      <p:ext uri="{BB962C8B-B14F-4D97-AF65-F5344CB8AC3E}">
        <p14:creationId xmlns:p14="http://schemas.microsoft.com/office/powerpoint/2010/main" val="3986851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useBgFill="1">
        <p:nvSpPr>
          <p:cNvPr id="8213" name="Rectangle 821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5DFDA68-EC56-5C70-03E0-AF373E490A88}"/>
              </a:ext>
            </a:extLst>
          </p:cNvPr>
          <p:cNvSpPr>
            <a:spLocks noGrp="1"/>
          </p:cNvSpPr>
          <p:nvPr>
            <p:ph type="title"/>
          </p:nvPr>
        </p:nvSpPr>
        <p:spPr>
          <a:xfrm>
            <a:off x="4657345" y="329184"/>
            <a:ext cx="6891527" cy="1783080"/>
          </a:xfrm>
        </p:spPr>
        <p:txBody>
          <a:bodyPr anchor="b">
            <a:normAutofit/>
          </a:bodyPr>
          <a:lstStyle/>
          <a:p>
            <a:r>
              <a:rPr lang="fr-CA" sz="5400" i="1" dirty="0">
                <a:effectLst/>
                <a:latin typeface="Times New Roman" panose="02020603050405020304" pitchFamily="18" charset="0"/>
                <a:ea typeface="Aptos" panose="020B0004020202020204" pitchFamily="34" charset="0"/>
              </a:rPr>
              <a:t>Ubuntu</a:t>
            </a:r>
            <a:r>
              <a:rPr lang="fr-CA" sz="5400" dirty="0">
                <a:effectLst/>
                <a:latin typeface="Times New Roman" panose="02020603050405020304" pitchFamily="18" charset="0"/>
                <a:ea typeface="Aptos" panose="020B0004020202020204" pitchFamily="34" charset="0"/>
              </a:rPr>
              <a:t>, un devoir-être</a:t>
            </a:r>
            <a:endParaRPr lang="fr-CA" sz="5400" dirty="0"/>
          </a:p>
        </p:txBody>
      </p:sp>
      <p:pic>
        <p:nvPicPr>
          <p:cNvPr id="8198" name="Picture 6" descr="image of artwork listed in title parameter on this page">
            <a:extLst>
              <a:ext uri="{FF2B5EF4-FFF2-40B4-BE49-F238E27FC236}">
                <a16:creationId xmlns:a16="http://schemas.microsoft.com/office/drawing/2014/main" id="{9C989377-061A-06B2-A5FA-EB5D5EA10B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329" r="15759"/>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8215"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7B21DE8B-07F2-5F8E-868E-3533BEF50AED}"/>
              </a:ext>
            </a:extLst>
          </p:cNvPr>
          <p:cNvSpPr>
            <a:spLocks noGrp="1"/>
          </p:cNvSpPr>
          <p:nvPr>
            <p:ph idx="1"/>
          </p:nvPr>
        </p:nvSpPr>
        <p:spPr>
          <a:xfrm>
            <a:off x="4028303" y="2655917"/>
            <a:ext cx="8031892" cy="4065557"/>
          </a:xfrm>
        </p:spPr>
        <p:txBody>
          <a:bodyPr>
            <a:normAutofit lnSpcReduction="10000"/>
          </a:bodyPr>
          <a:lstStyle/>
          <a:p>
            <a:pPr marL="342900" lvl="0" indent="-342900">
              <a:buFont typeface="Symbol" panose="05050102010706020507" pitchFamily="18" charset="2"/>
              <a:buChar char=""/>
            </a:pPr>
            <a:r>
              <a:rPr lang="fr-CA" sz="3000" kern="100" dirty="0">
                <a:effectLst/>
                <a:latin typeface="Times New Roman" panose="02020603050405020304" pitchFamily="18" charset="0"/>
                <a:ea typeface="Aptos" panose="020B0004020202020204" pitchFamily="34" charset="0"/>
                <a:cs typeface="Arial" panose="020B0604020202020204" pitchFamily="34" charset="0"/>
              </a:rPr>
              <a:t>Il faut nourrir des liens de solidarité et de bienveillance (obligation normative), car ils ne vont pas toujours de soi.</a:t>
            </a:r>
            <a:endParaRPr lang="fr-CA" sz="30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buFont typeface="Symbol" panose="05050102010706020507" pitchFamily="18" charset="2"/>
              <a:buChar char=""/>
            </a:pPr>
            <a:r>
              <a:rPr lang="fr-CA" sz="3000" kern="100" dirty="0">
                <a:effectLst/>
                <a:latin typeface="Times New Roman" panose="02020603050405020304" pitchFamily="18" charset="0"/>
                <a:ea typeface="Aptos" panose="020B0004020202020204" pitchFamily="34" charset="0"/>
                <a:cs typeface="Arial" panose="020B0604020202020204" pitchFamily="34" charset="0"/>
              </a:rPr>
              <a:t>Une action est bonne si elle contribue à l’interconnexion avec les autres (amitié et solidarité). </a:t>
            </a:r>
            <a:endParaRPr lang="fr-CA" sz="30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spcAft>
                <a:spcPts val="800"/>
              </a:spcAft>
              <a:buFont typeface="Symbol" panose="05050102010706020507" pitchFamily="18" charset="2"/>
              <a:buChar char=""/>
            </a:pPr>
            <a:r>
              <a:rPr lang="fr-CA" sz="3000" kern="100" dirty="0">
                <a:effectLst/>
                <a:latin typeface="Times New Roman" panose="02020603050405020304" pitchFamily="18" charset="0"/>
                <a:ea typeface="Aptos" panose="020B0004020202020204" pitchFamily="34" charset="0"/>
                <a:cs typeface="Arial" panose="020B0604020202020204" pitchFamily="34" charset="0"/>
              </a:rPr>
              <a:t>Une action est immorale si elle est antisociale (tuer, voler, violer, tromper, exploiter et ne pas respecter sa parole). </a:t>
            </a:r>
            <a:endParaRPr lang="fr-CA" sz="3000" kern="100" dirty="0">
              <a:effectLst/>
              <a:latin typeface="Aptos" panose="020B0004020202020204" pitchFamily="34" charset="0"/>
              <a:ea typeface="Aptos" panose="020B0004020202020204" pitchFamily="34" charset="0"/>
              <a:cs typeface="Arial" panose="020B0604020202020204" pitchFamily="34" charset="0"/>
            </a:endParaRPr>
          </a:p>
          <a:p>
            <a:endParaRPr lang="fr-CA" sz="2200" kern="100" dirty="0">
              <a:effectLst/>
              <a:latin typeface="Aptos" panose="020B0004020202020204" pitchFamily="34" charset="0"/>
              <a:ea typeface="Aptos" panose="020B0004020202020204" pitchFamily="34" charset="0"/>
              <a:cs typeface="Arial" panose="020B0604020202020204" pitchFamily="34" charset="0"/>
            </a:endParaRPr>
          </a:p>
          <a:p>
            <a:endParaRPr lang="fr-CA" sz="2200" dirty="0"/>
          </a:p>
        </p:txBody>
      </p:sp>
    </p:spTree>
    <p:extLst>
      <p:ext uri="{BB962C8B-B14F-4D97-AF65-F5344CB8AC3E}">
        <p14:creationId xmlns:p14="http://schemas.microsoft.com/office/powerpoint/2010/main" val="1910584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0EE8859-13C6-CD54-FCED-1AEC36CB91AD}"/>
              </a:ext>
            </a:extLst>
          </p:cNvPr>
          <p:cNvSpPr>
            <a:spLocks noGrp="1"/>
          </p:cNvSpPr>
          <p:nvPr>
            <p:ph type="title"/>
          </p:nvPr>
        </p:nvSpPr>
        <p:spPr>
          <a:xfrm>
            <a:off x="841248" y="548640"/>
            <a:ext cx="3600860" cy="5431536"/>
          </a:xfrm>
        </p:spPr>
        <p:txBody>
          <a:bodyPr>
            <a:normAutofit/>
          </a:bodyPr>
          <a:lstStyle/>
          <a:p>
            <a:r>
              <a:rPr lang="fr-CA" sz="5000" kern="100" dirty="0">
                <a:effectLst/>
                <a:latin typeface="Times New Roman" panose="02020603050405020304" pitchFamily="18" charset="0"/>
                <a:ea typeface="Aptos" panose="020B0004020202020204" pitchFamily="34" charset="0"/>
                <a:cs typeface="Arial" panose="020B0604020202020204" pitchFamily="34" charset="0"/>
              </a:rPr>
              <a:t>Débat : la communauté prime-t-elle sur l’individu?</a:t>
            </a:r>
            <a:br>
              <a:rPr lang="fr-CA" sz="5000" kern="100" dirty="0">
                <a:effectLst/>
                <a:latin typeface="Aptos" panose="020B0004020202020204" pitchFamily="34" charset="0"/>
                <a:ea typeface="Aptos" panose="020B0004020202020204" pitchFamily="34" charset="0"/>
                <a:cs typeface="Arial" panose="020B0604020202020204" pitchFamily="34" charset="0"/>
              </a:rPr>
            </a:br>
            <a:endParaRPr lang="fr-CA" sz="5000" dirty="0"/>
          </a:p>
        </p:txBody>
      </p:sp>
      <p:sp>
        <p:nvSpPr>
          <p:cNvPr id="17"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0F75ACAE-7BE8-D506-96A8-556A4C6EFC96}"/>
              </a:ext>
            </a:extLst>
          </p:cNvPr>
          <p:cNvSpPr>
            <a:spLocks noGrp="1"/>
          </p:cNvSpPr>
          <p:nvPr>
            <p:ph idx="1"/>
          </p:nvPr>
        </p:nvSpPr>
        <p:spPr>
          <a:xfrm>
            <a:off x="5126418" y="788289"/>
            <a:ext cx="6224335" cy="5431536"/>
          </a:xfrm>
        </p:spPr>
        <p:txBody>
          <a:bodyPr anchor="ctr">
            <a:normAutofit/>
          </a:bodyPr>
          <a:lstStyle/>
          <a:p>
            <a:pPr marL="0" indent="0">
              <a:spcAft>
                <a:spcPts val="800"/>
              </a:spcAft>
              <a:buNone/>
            </a:pPr>
            <a:r>
              <a:rPr lang="fr-CA" sz="4400" kern="100" dirty="0">
                <a:effectLst/>
                <a:latin typeface="Times New Roman" panose="02020603050405020304" pitchFamily="18" charset="0"/>
                <a:ea typeface="Aptos" panose="020B0004020202020204" pitchFamily="34" charset="0"/>
                <a:cs typeface="Arial" panose="020B0604020202020204" pitchFamily="34" charset="0"/>
              </a:rPr>
              <a:t>Sur cette question, il existe deux postures :</a:t>
            </a:r>
            <a:endParaRPr lang="fr-CA" sz="44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buFont typeface="+mj-lt"/>
              <a:buAutoNum type="arabicPeriod"/>
            </a:pPr>
            <a:r>
              <a:rPr lang="fr-CA" sz="4400" kern="100" dirty="0">
                <a:effectLst/>
                <a:latin typeface="Times New Roman" panose="02020603050405020304" pitchFamily="18" charset="0"/>
                <a:ea typeface="Aptos" panose="020B0004020202020204" pitchFamily="34" charset="0"/>
                <a:cs typeface="Arial" panose="020B0604020202020204" pitchFamily="34" charset="0"/>
              </a:rPr>
              <a:t> Le communautarisme radical </a:t>
            </a:r>
            <a:endParaRPr lang="fr-CA" sz="44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spcAft>
                <a:spcPts val="800"/>
              </a:spcAft>
              <a:buFont typeface="+mj-lt"/>
              <a:buAutoNum type="arabicPeriod"/>
            </a:pPr>
            <a:r>
              <a:rPr lang="fr-CA" sz="4400" kern="100" dirty="0">
                <a:effectLst/>
                <a:latin typeface="Times New Roman" panose="02020603050405020304" pitchFamily="18" charset="0"/>
                <a:ea typeface="Aptos" panose="020B0004020202020204" pitchFamily="34" charset="0"/>
                <a:cs typeface="Arial" panose="020B0604020202020204" pitchFamily="34" charset="0"/>
              </a:rPr>
              <a:t> Le communautarisme modéré </a:t>
            </a:r>
            <a:endParaRPr lang="fr-CA" sz="4400" kern="100" dirty="0">
              <a:effectLst/>
              <a:latin typeface="Aptos" panose="020B0004020202020204" pitchFamily="34" charset="0"/>
              <a:ea typeface="Aptos" panose="020B0004020202020204" pitchFamily="34" charset="0"/>
              <a:cs typeface="Arial" panose="020B0604020202020204" pitchFamily="34" charset="0"/>
            </a:endParaRPr>
          </a:p>
          <a:p>
            <a:endParaRPr lang="fr-CA" sz="2200" dirty="0"/>
          </a:p>
        </p:txBody>
      </p:sp>
    </p:spTree>
    <p:extLst>
      <p:ext uri="{BB962C8B-B14F-4D97-AF65-F5344CB8AC3E}">
        <p14:creationId xmlns:p14="http://schemas.microsoft.com/office/powerpoint/2010/main" val="3653930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17FC5D1-8324-D783-9326-DAF5B4B5AB94}"/>
              </a:ext>
            </a:extLst>
          </p:cNvPr>
          <p:cNvSpPr>
            <a:spLocks noGrp="1"/>
          </p:cNvSpPr>
          <p:nvPr>
            <p:ph type="title"/>
          </p:nvPr>
        </p:nvSpPr>
        <p:spPr>
          <a:xfrm>
            <a:off x="5297762" y="329184"/>
            <a:ext cx="6251110" cy="1783080"/>
          </a:xfrm>
        </p:spPr>
        <p:txBody>
          <a:bodyPr anchor="b">
            <a:normAutofit/>
          </a:bodyPr>
          <a:lstStyle/>
          <a:p>
            <a:r>
              <a:rPr lang="fr-CA" sz="3800" dirty="0">
                <a:effectLst/>
                <a:latin typeface="Times New Roman" panose="02020603050405020304" pitchFamily="18" charset="0"/>
                <a:ea typeface="Aptos" panose="020B0004020202020204" pitchFamily="34" charset="0"/>
              </a:rPr>
              <a:t>« Communautarisme radical » (John </a:t>
            </a:r>
            <a:r>
              <a:rPr lang="fr-CA" sz="3800" dirty="0" err="1">
                <a:effectLst/>
                <a:latin typeface="Times New Roman" panose="02020603050405020304" pitchFamily="18" charset="0"/>
                <a:ea typeface="Aptos" panose="020B0004020202020204" pitchFamily="34" charset="0"/>
              </a:rPr>
              <a:t>Mbiti</a:t>
            </a:r>
            <a:r>
              <a:rPr lang="fr-CA" sz="3800" dirty="0">
                <a:effectLst/>
                <a:latin typeface="Times New Roman" panose="02020603050405020304" pitchFamily="18" charset="0"/>
                <a:ea typeface="Aptos" panose="020B0004020202020204" pitchFamily="34" charset="0"/>
              </a:rPr>
              <a:t>, </a:t>
            </a:r>
            <a:r>
              <a:rPr lang="fr-CA" sz="3800" dirty="0" err="1">
                <a:effectLst/>
                <a:latin typeface="Times New Roman" panose="02020603050405020304" pitchFamily="18" charset="0"/>
                <a:ea typeface="Aptos" panose="020B0004020202020204" pitchFamily="34" charset="0"/>
              </a:rPr>
              <a:t>Ifeanyi</a:t>
            </a:r>
            <a:r>
              <a:rPr lang="fr-CA" sz="3800" dirty="0">
                <a:effectLst/>
                <a:latin typeface="Times New Roman" panose="02020603050405020304" pitchFamily="18" charset="0"/>
                <a:ea typeface="Aptos" panose="020B0004020202020204" pitchFamily="34" charset="0"/>
              </a:rPr>
              <a:t> </a:t>
            </a:r>
            <a:r>
              <a:rPr lang="fr-CA" sz="3800" dirty="0" err="1">
                <a:effectLst/>
                <a:latin typeface="Times New Roman" panose="02020603050405020304" pitchFamily="18" charset="0"/>
                <a:ea typeface="Aptos" panose="020B0004020202020204" pitchFamily="34" charset="0"/>
              </a:rPr>
              <a:t>Menkiti</a:t>
            </a:r>
            <a:r>
              <a:rPr lang="fr-CA" sz="3800" dirty="0">
                <a:effectLst/>
                <a:latin typeface="Times New Roman" panose="02020603050405020304" pitchFamily="18" charset="0"/>
                <a:ea typeface="Aptos" panose="020B0004020202020204" pitchFamily="34" charset="0"/>
              </a:rPr>
              <a:t>, Julius Nyerere, etc.)</a:t>
            </a:r>
            <a:endParaRPr lang="fr-CA" sz="3800" dirty="0"/>
          </a:p>
        </p:txBody>
      </p:sp>
      <p:pic>
        <p:nvPicPr>
          <p:cNvPr id="9218" name="Picture 2" descr="Illustration.">
            <a:extLst>
              <a:ext uri="{FF2B5EF4-FFF2-40B4-BE49-F238E27FC236}">
                <a16:creationId xmlns:a16="http://schemas.microsoft.com/office/drawing/2014/main" id="{694A7E94-312D-7A02-1871-47F0A0D2C4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93" r="8559"/>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9225"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55F27E71-D68A-FC1A-1F6D-CBD05CCBFD70}"/>
              </a:ext>
            </a:extLst>
          </p:cNvPr>
          <p:cNvSpPr>
            <a:spLocks noGrp="1"/>
          </p:cNvSpPr>
          <p:nvPr>
            <p:ph idx="1"/>
          </p:nvPr>
        </p:nvSpPr>
        <p:spPr>
          <a:xfrm>
            <a:off x="4868562" y="2441448"/>
            <a:ext cx="6956854" cy="4416552"/>
          </a:xfrm>
        </p:spPr>
        <p:txBody>
          <a:bodyPr>
            <a:normAutofit/>
          </a:bodyPr>
          <a:lstStyle/>
          <a:p>
            <a:pPr marL="901700" lvl="1" indent="-444500">
              <a:buFont typeface="+mj-lt"/>
              <a:buAutoNum type="arabicPeriod"/>
            </a:pPr>
            <a:r>
              <a:rPr lang="fr-CA" sz="3000" kern="100" dirty="0">
                <a:latin typeface="Times New Roman" panose="02020603050405020304" pitchFamily="18" charset="0"/>
                <a:ea typeface="Aptos" panose="020B0004020202020204" pitchFamily="34" charset="0"/>
                <a:cs typeface="Arial" panose="020B0604020202020204" pitchFamily="34" charset="0"/>
              </a:rPr>
              <a:t>P</a:t>
            </a:r>
            <a:r>
              <a:rPr lang="fr-CA" sz="3000" kern="100" dirty="0">
                <a:effectLst/>
                <a:latin typeface="Times New Roman" panose="02020603050405020304" pitchFamily="18" charset="0"/>
                <a:ea typeface="Aptos" panose="020B0004020202020204" pitchFamily="34" charset="0"/>
                <a:cs typeface="Arial" panose="020B0604020202020204" pitchFamily="34" charset="0"/>
              </a:rPr>
              <a:t>ose la communauté comme toujours antérieure à l’individu. </a:t>
            </a:r>
            <a:endParaRPr lang="fr-CA" sz="3000" kern="100" dirty="0">
              <a:effectLst/>
              <a:latin typeface="Aptos" panose="020B0004020202020204" pitchFamily="34" charset="0"/>
              <a:ea typeface="Aptos" panose="020B0004020202020204" pitchFamily="34" charset="0"/>
              <a:cs typeface="Arial" panose="020B0604020202020204" pitchFamily="34" charset="0"/>
            </a:endParaRPr>
          </a:p>
          <a:p>
            <a:pPr marL="901700" lvl="1" indent="-444500">
              <a:buFont typeface="+mj-lt"/>
              <a:buAutoNum type="arabicPeriod"/>
            </a:pPr>
            <a:r>
              <a:rPr lang="fr-CA" sz="3000" kern="100" dirty="0">
                <a:latin typeface="Times New Roman" panose="02020603050405020304" pitchFamily="18" charset="0"/>
                <a:ea typeface="Aptos" panose="020B0004020202020204" pitchFamily="34" charset="0"/>
                <a:cs typeface="Arial" panose="020B0604020202020204" pitchFamily="34" charset="0"/>
              </a:rPr>
              <a:t>L</a:t>
            </a:r>
            <a:r>
              <a:rPr lang="fr-CA" sz="3000" kern="100" dirty="0">
                <a:effectLst/>
                <a:latin typeface="Times New Roman" panose="02020603050405020304" pitchFamily="18" charset="0"/>
                <a:ea typeface="Aptos" panose="020B0004020202020204" pitchFamily="34" charset="0"/>
                <a:cs typeface="Arial" panose="020B0604020202020204" pitchFamily="34" charset="0"/>
              </a:rPr>
              <a:t>e produit physiquement, moralement et socialement.</a:t>
            </a:r>
            <a:endParaRPr lang="fr-CA" sz="3000" kern="100" dirty="0">
              <a:effectLst/>
              <a:latin typeface="Aptos" panose="020B0004020202020204" pitchFamily="34" charset="0"/>
              <a:ea typeface="Aptos" panose="020B0004020202020204" pitchFamily="34" charset="0"/>
              <a:cs typeface="Arial" panose="020B0604020202020204" pitchFamily="34" charset="0"/>
            </a:endParaRPr>
          </a:p>
          <a:p>
            <a:pPr marL="901700" lvl="1" indent="-444500">
              <a:buFont typeface="+mj-lt"/>
              <a:buAutoNum type="arabicPeriod"/>
            </a:pPr>
            <a:r>
              <a:rPr lang="fr-CA" sz="3000" kern="100" dirty="0">
                <a:effectLst/>
                <a:latin typeface="Times New Roman" panose="02020603050405020304" pitchFamily="18" charset="0"/>
                <a:ea typeface="Aptos" panose="020B0004020202020204" pitchFamily="34" charset="0"/>
                <a:cs typeface="Arial" panose="020B0604020202020204" pitchFamily="34" charset="0"/>
              </a:rPr>
              <a:t>Ne reconnaît pas l’autonomie personnelle.</a:t>
            </a:r>
            <a:endParaRPr lang="fr-CA" sz="3000" kern="100" dirty="0">
              <a:effectLst/>
              <a:latin typeface="Aptos" panose="020B0004020202020204" pitchFamily="34" charset="0"/>
              <a:ea typeface="Aptos" panose="020B0004020202020204" pitchFamily="34" charset="0"/>
              <a:cs typeface="Arial" panose="020B0604020202020204" pitchFamily="34" charset="0"/>
            </a:endParaRPr>
          </a:p>
          <a:p>
            <a:pPr marL="914400">
              <a:spcAft>
                <a:spcPts val="800"/>
              </a:spcAft>
            </a:pPr>
            <a:r>
              <a:rPr lang="fr-CA" sz="3000" kern="100" dirty="0">
                <a:effectLst/>
                <a:latin typeface="Times New Roman" panose="02020603050405020304" pitchFamily="18" charset="0"/>
                <a:ea typeface="Aptos" panose="020B0004020202020204" pitchFamily="34" charset="0"/>
                <a:cs typeface="Arial" panose="020B0604020202020204" pitchFamily="34" charset="0"/>
              </a:rPr>
              <a:t>Le bien-être de la communauté est plus important que celui de l'individu. (communauté = fin)</a:t>
            </a:r>
            <a:endParaRPr lang="fr-CA" sz="3000" kern="100" dirty="0">
              <a:effectLst/>
              <a:latin typeface="Aptos" panose="020B0004020202020204" pitchFamily="34" charset="0"/>
              <a:ea typeface="Aptos" panose="020B0004020202020204" pitchFamily="34" charset="0"/>
              <a:cs typeface="Arial" panose="020B0604020202020204" pitchFamily="34" charset="0"/>
            </a:endParaRPr>
          </a:p>
          <a:p>
            <a:pPr marL="0" indent="0">
              <a:buNone/>
            </a:pPr>
            <a:endParaRPr lang="fr-CA" sz="2200" dirty="0"/>
          </a:p>
        </p:txBody>
      </p:sp>
      <p:sp>
        <p:nvSpPr>
          <p:cNvPr id="4" name="ZoneTexte 3">
            <a:extLst>
              <a:ext uri="{FF2B5EF4-FFF2-40B4-BE49-F238E27FC236}">
                <a16:creationId xmlns:a16="http://schemas.microsoft.com/office/drawing/2014/main" id="{C9EEC9CB-7292-A8C4-79EA-A271526127B1}"/>
              </a:ext>
            </a:extLst>
          </p:cNvPr>
          <p:cNvSpPr txBox="1"/>
          <p:nvPr/>
        </p:nvSpPr>
        <p:spPr>
          <a:xfrm>
            <a:off x="4192980" y="6488668"/>
            <a:ext cx="1569148" cy="369332"/>
          </a:xfrm>
          <a:prstGeom prst="rect">
            <a:avLst/>
          </a:prstGeom>
          <a:noFill/>
        </p:spPr>
        <p:txBody>
          <a:bodyPr wrap="none" rtlCol="0">
            <a:spAutoFit/>
          </a:bodyPr>
          <a:lstStyle/>
          <a:p>
            <a:r>
              <a:rPr lang="fr-CA" dirty="0"/>
              <a:t>Julius Nyerere</a:t>
            </a:r>
          </a:p>
        </p:txBody>
      </p:sp>
    </p:spTree>
    <p:extLst>
      <p:ext uri="{BB962C8B-B14F-4D97-AF65-F5344CB8AC3E}">
        <p14:creationId xmlns:p14="http://schemas.microsoft.com/office/powerpoint/2010/main" val="3270607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0F42DE9-DE9D-5F0D-016A-4F5CE8F32CC7}"/>
              </a:ext>
            </a:extLst>
          </p:cNvPr>
          <p:cNvSpPr>
            <a:spLocks noGrp="1"/>
          </p:cNvSpPr>
          <p:nvPr>
            <p:ph type="title"/>
          </p:nvPr>
        </p:nvSpPr>
        <p:spPr>
          <a:xfrm>
            <a:off x="5297762" y="329184"/>
            <a:ext cx="6251110" cy="1783080"/>
          </a:xfrm>
        </p:spPr>
        <p:txBody>
          <a:bodyPr anchor="b">
            <a:normAutofit/>
          </a:bodyPr>
          <a:lstStyle/>
          <a:p>
            <a:r>
              <a:rPr lang="fr-CA" sz="5000" dirty="0">
                <a:effectLst/>
                <a:latin typeface="Times New Roman" panose="02020603050405020304" pitchFamily="18" charset="0"/>
                <a:ea typeface="Aptos" panose="020B0004020202020204" pitchFamily="34" charset="0"/>
              </a:rPr>
              <a:t>« Communautarisme radical » (suite)</a:t>
            </a:r>
            <a:endParaRPr lang="fr-CA" sz="5000" dirty="0"/>
          </a:p>
        </p:txBody>
      </p:sp>
      <p:pic>
        <p:nvPicPr>
          <p:cNvPr id="10242" name="Picture 2">
            <a:extLst>
              <a:ext uri="{FF2B5EF4-FFF2-40B4-BE49-F238E27FC236}">
                <a16:creationId xmlns:a16="http://schemas.microsoft.com/office/drawing/2014/main" id="{991FD796-02FD-D4CF-C5D6-F8E435FDFF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93"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0249"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DD578B3F-B14D-86C9-7653-2BA973BC5CBA}"/>
              </a:ext>
            </a:extLst>
          </p:cNvPr>
          <p:cNvSpPr>
            <a:spLocks noGrp="1"/>
          </p:cNvSpPr>
          <p:nvPr>
            <p:ph idx="1"/>
          </p:nvPr>
        </p:nvSpPr>
        <p:spPr>
          <a:xfrm>
            <a:off x="4497859" y="2512693"/>
            <a:ext cx="7500551" cy="4183794"/>
          </a:xfrm>
        </p:spPr>
        <p:txBody>
          <a:bodyPr>
            <a:normAutofit/>
          </a:bodyPr>
          <a:lstStyle/>
          <a:p>
            <a:pPr marL="901700" lvl="1" indent="-363538">
              <a:buFont typeface="+mj-lt"/>
              <a:buAutoNum type="arabicPeriod"/>
            </a:pPr>
            <a:r>
              <a:rPr lang="fr-CA" sz="2800" kern="100" dirty="0">
                <a:effectLst/>
                <a:latin typeface="Times New Roman" panose="02020603050405020304" pitchFamily="18" charset="0"/>
                <a:ea typeface="Aptos" panose="020B0004020202020204" pitchFamily="34" charset="0"/>
                <a:cs typeface="Arial" panose="020B0604020202020204" pitchFamily="34" charset="0"/>
              </a:rPr>
              <a:t>Les principales valeurs sont celles qui favorisent la communauté (hospitalité, solidarité, entraide, générosité, participation aux actions communes, etc.).</a:t>
            </a:r>
            <a:endParaRPr lang="fr-CA" sz="2800" kern="100" dirty="0">
              <a:effectLst/>
              <a:latin typeface="Aptos" panose="020B0004020202020204" pitchFamily="34" charset="0"/>
              <a:ea typeface="Aptos" panose="020B0004020202020204" pitchFamily="34" charset="0"/>
              <a:cs typeface="Arial" panose="020B0604020202020204" pitchFamily="34" charset="0"/>
            </a:endParaRPr>
          </a:p>
          <a:p>
            <a:pPr marL="901700" lvl="1" indent="-363538">
              <a:buFont typeface="+mj-lt"/>
              <a:buAutoNum type="arabicPeriod"/>
            </a:pPr>
            <a:r>
              <a:rPr lang="fr-CA" sz="2800" kern="100" dirty="0">
                <a:effectLst/>
                <a:latin typeface="Times New Roman" panose="02020603050405020304" pitchFamily="18" charset="0"/>
                <a:ea typeface="Aptos" panose="020B0004020202020204" pitchFamily="34" charset="0"/>
                <a:cs typeface="Arial" panose="020B0604020202020204" pitchFamily="34" charset="0"/>
              </a:rPr>
              <a:t>Les pires vices sont ceux qui divisent les personnes (égoïsme, actes de violence envers les autres, atteinte aux biens d’autrui, sorcellerie, etc.). </a:t>
            </a:r>
            <a:endParaRPr lang="fr-CA" sz="2800" kern="100" dirty="0">
              <a:effectLst/>
              <a:latin typeface="Aptos" panose="020B0004020202020204" pitchFamily="34" charset="0"/>
              <a:ea typeface="Aptos" panose="020B0004020202020204" pitchFamily="34" charset="0"/>
              <a:cs typeface="Arial" panose="020B0604020202020204" pitchFamily="34" charset="0"/>
            </a:endParaRPr>
          </a:p>
          <a:p>
            <a:pPr marL="901700" lvl="1" indent="-363538">
              <a:spcAft>
                <a:spcPts val="800"/>
              </a:spcAft>
              <a:buFont typeface="+mj-lt"/>
              <a:buAutoNum type="arabicPeriod"/>
            </a:pPr>
            <a:r>
              <a:rPr lang="fr-CA" sz="2800" kern="100" dirty="0">
                <a:effectLst/>
                <a:latin typeface="Times New Roman" panose="02020603050405020304" pitchFamily="18" charset="0"/>
                <a:ea typeface="Aptos" panose="020B0004020202020204" pitchFamily="34" charset="0"/>
                <a:cs typeface="Arial" panose="020B0604020202020204" pitchFamily="34" charset="0"/>
              </a:rPr>
              <a:t>L'accumulation des richesses personnelles est un comportement antisocial.</a:t>
            </a:r>
            <a:endParaRPr lang="fr-CA" sz="2800" kern="100" dirty="0">
              <a:effectLst/>
              <a:latin typeface="Aptos" panose="020B0004020202020204" pitchFamily="34" charset="0"/>
              <a:ea typeface="Aptos" panose="020B0004020202020204" pitchFamily="34" charset="0"/>
              <a:cs typeface="Arial" panose="020B0604020202020204" pitchFamily="34" charset="0"/>
            </a:endParaRPr>
          </a:p>
          <a:p>
            <a:endParaRPr lang="fr-CA" sz="2200" dirty="0"/>
          </a:p>
        </p:txBody>
      </p:sp>
      <p:sp>
        <p:nvSpPr>
          <p:cNvPr id="6" name="ZoneTexte 5">
            <a:extLst>
              <a:ext uri="{FF2B5EF4-FFF2-40B4-BE49-F238E27FC236}">
                <a16:creationId xmlns:a16="http://schemas.microsoft.com/office/drawing/2014/main" id="{89C7A9CB-0F17-5C71-A1BA-702E838C914E}"/>
              </a:ext>
            </a:extLst>
          </p:cNvPr>
          <p:cNvSpPr txBox="1"/>
          <p:nvPr/>
        </p:nvSpPr>
        <p:spPr>
          <a:xfrm>
            <a:off x="4173495" y="6415516"/>
            <a:ext cx="6098058" cy="369332"/>
          </a:xfrm>
          <a:prstGeom prst="rect">
            <a:avLst/>
          </a:prstGeom>
          <a:noFill/>
        </p:spPr>
        <p:txBody>
          <a:bodyPr wrap="square">
            <a:spAutoFit/>
          </a:bodyPr>
          <a:lstStyle/>
          <a:p>
            <a:r>
              <a:rPr lang="fr-CA" dirty="0"/>
              <a:t>Julius Nyerere</a:t>
            </a:r>
          </a:p>
        </p:txBody>
      </p:sp>
    </p:spTree>
    <p:extLst>
      <p:ext uri="{BB962C8B-B14F-4D97-AF65-F5344CB8AC3E}">
        <p14:creationId xmlns:p14="http://schemas.microsoft.com/office/powerpoint/2010/main" val="2062243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useBgFill="1">
        <p:nvSpPr>
          <p:cNvPr id="11280" name="Rectangle 1127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B170D3B-C00D-D553-B5DB-8FB4F807FBFC}"/>
              </a:ext>
            </a:extLst>
          </p:cNvPr>
          <p:cNvSpPr>
            <a:spLocks noGrp="1"/>
          </p:cNvSpPr>
          <p:nvPr>
            <p:ph type="title"/>
          </p:nvPr>
        </p:nvSpPr>
        <p:spPr>
          <a:xfrm>
            <a:off x="572493" y="238539"/>
            <a:ext cx="11018520" cy="1434415"/>
          </a:xfrm>
        </p:spPr>
        <p:txBody>
          <a:bodyPr anchor="b">
            <a:normAutofit/>
          </a:bodyPr>
          <a:lstStyle/>
          <a:p>
            <a:r>
              <a:rPr lang="fr-CA" sz="4600" dirty="0">
                <a:effectLst/>
                <a:latin typeface="Times New Roman" panose="02020603050405020304" pitchFamily="18" charset="0"/>
                <a:ea typeface="Aptos" panose="020B0004020202020204" pitchFamily="34" charset="0"/>
              </a:rPr>
              <a:t>« </a:t>
            </a:r>
            <a:r>
              <a:rPr lang="fr-CA" sz="4600" dirty="0">
                <a:latin typeface="Times New Roman" panose="02020603050405020304" pitchFamily="18" charset="0"/>
                <a:ea typeface="Aptos" panose="020B0004020202020204" pitchFamily="34" charset="0"/>
              </a:rPr>
              <a:t>C</a:t>
            </a:r>
            <a:r>
              <a:rPr lang="fr-CA" sz="4600" dirty="0">
                <a:effectLst/>
                <a:latin typeface="Times New Roman" panose="02020603050405020304" pitchFamily="18" charset="0"/>
                <a:ea typeface="Aptos" panose="020B0004020202020204" pitchFamily="34" charset="0"/>
              </a:rPr>
              <a:t>ommunautarisme modéré » (</a:t>
            </a:r>
            <a:r>
              <a:rPr lang="fr-CA" sz="4600" dirty="0" err="1">
                <a:effectLst/>
                <a:latin typeface="Times New Roman" panose="02020603050405020304" pitchFamily="18" charset="0"/>
                <a:ea typeface="Aptos" panose="020B0004020202020204" pitchFamily="34" charset="0"/>
              </a:rPr>
              <a:t>Gyekye</a:t>
            </a:r>
            <a:r>
              <a:rPr lang="fr-CA" sz="4600" dirty="0">
                <a:effectLst/>
                <a:latin typeface="Times New Roman" panose="02020603050405020304" pitchFamily="18" charset="0"/>
                <a:ea typeface="Aptos" panose="020B0004020202020204" pitchFamily="34" charset="0"/>
              </a:rPr>
              <a:t>). </a:t>
            </a:r>
            <a:endParaRPr lang="fr-CA" sz="4600" dirty="0"/>
          </a:p>
        </p:txBody>
      </p:sp>
      <p:sp>
        <p:nvSpPr>
          <p:cNvPr id="1128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5500FE6A-A819-D791-F7E3-E7D52BA2D59D}"/>
              </a:ext>
            </a:extLst>
          </p:cNvPr>
          <p:cNvSpPr>
            <a:spLocks noGrp="1"/>
          </p:cNvSpPr>
          <p:nvPr>
            <p:ph idx="1"/>
          </p:nvPr>
        </p:nvSpPr>
        <p:spPr>
          <a:xfrm>
            <a:off x="572493" y="2071316"/>
            <a:ext cx="6713552" cy="4119172"/>
          </a:xfrm>
        </p:spPr>
        <p:txBody>
          <a:bodyPr anchor="t">
            <a:normAutofit fontScale="77500" lnSpcReduction="20000"/>
          </a:bodyPr>
          <a:lstStyle/>
          <a:p>
            <a:pPr marL="742950" lvl="0" indent="-742950">
              <a:buFont typeface="+mj-lt"/>
              <a:buAutoNum type="arabicPeriod"/>
            </a:pPr>
            <a:r>
              <a:rPr lang="fr-CA" sz="4200" kern="100" dirty="0">
                <a:effectLst/>
                <a:latin typeface="Times New Roman" panose="02020603050405020304" pitchFamily="18" charset="0"/>
                <a:ea typeface="Aptos" panose="020B0004020202020204" pitchFamily="34" charset="0"/>
                <a:cs typeface="Arial" panose="020B0604020202020204" pitchFamily="34" charset="0"/>
              </a:rPr>
              <a:t>Équilibre entre l'individu et la communauté, « statut d'égalité morale</a:t>
            </a:r>
            <a:r>
              <a:rPr lang="fr-CA" sz="4200" kern="100" dirty="0">
                <a:latin typeface="Times New Roman" panose="02020603050405020304" pitchFamily="18" charset="0"/>
                <a:ea typeface="Aptos" panose="020B0004020202020204" pitchFamily="34" charset="0"/>
                <a:cs typeface="Arial" panose="020B0604020202020204" pitchFamily="34" charset="0"/>
              </a:rPr>
              <a:t> </a:t>
            </a:r>
            <a:r>
              <a:rPr lang="fr-CA" sz="4200" kern="100" dirty="0">
                <a:effectLst/>
                <a:latin typeface="Times New Roman" panose="02020603050405020304" pitchFamily="18" charset="0"/>
                <a:ea typeface="Aptos" panose="020B0004020202020204" pitchFamily="34" charset="0"/>
                <a:cs typeface="Arial" panose="020B0604020202020204" pitchFamily="34" charset="0"/>
              </a:rPr>
              <a:t>» (</a:t>
            </a:r>
            <a:r>
              <a:rPr lang="fr-CA" sz="4200" kern="100" dirty="0" err="1">
                <a:effectLst/>
                <a:latin typeface="Times New Roman" panose="02020603050405020304" pitchFamily="18" charset="0"/>
                <a:ea typeface="Aptos" panose="020B0004020202020204" pitchFamily="34" charset="0"/>
                <a:cs typeface="Arial" panose="020B0604020202020204" pitchFamily="34" charset="0"/>
              </a:rPr>
              <a:t>Gyekye</a:t>
            </a:r>
            <a:r>
              <a:rPr lang="fr-CA" sz="4200" kern="100" dirty="0">
                <a:effectLst/>
                <a:latin typeface="Times New Roman" panose="02020603050405020304" pitchFamily="18" charset="0"/>
                <a:ea typeface="Aptos" panose="020B0004020202020204" pitchFamily="34" charset="0"/>
                <a:cs typeface="Arial" panose="020B0604020202020204" pitchFamily="34" charset="0"/>
              </a:rPr>
              <a:t>, 2017, p. 186).</a:t>
            </a:r>
            <a:endParaRPr lang="fr-CA" sz="4200" kern="100" dirty="0">
              <a:effectLst/>
              <a:latin typeface="Aptos" panose="020B0004020202020204" pitchFamily="34" charset="0"/>
              <a:ea typeface="Aptos" panose="020B0004020202020204" pitchFamily="34" charset="0"/>
              <a:cs typeface="Arial" panose="020B0604020202020204" pitchFamily="34" charset="0"/>
            </a:endParaRPr>
          </a:p>
          <a:p>
            <a:pPr marL="742950" lvl="0" indent="-742950">
              <a:buFont typeface="+mj-lt"/>
              <a:buAutoNum type="arabicPeriod"/>
            </a:pPr>
            <a:r>
              <a:rPr lang="fr-CA" sz="4200" kern="100" dirty="0">
                <a:effectLst/>
                <a:latin typeface="Times New Roman" panose="02020603050405020304" pitchFamily="18" charset="0"/>
                <a:ea typeface="Aptos" panose="020B0004020202020204" pitchFamily="34" charset="0"/>
                <a:cs typeface="Arial" panose="020B0604020202020204" pitchFamily="34" charset="0"/>
              </a:rPr>
              <a:t>La communauté : importance du </a:t>
            </a:r>
            <a:r>
              <a:rPr lang="fr-CA" sz="4200" b="1" kern="100" dirty="0">
                <a:effectLst/>
                <a:latin typeface="Times New Roman" panose="02020603050405020304" pitchFamily="18" charset="0"/>
                <a:ea typeface="Aptos" panose="020B0004020202020204" pitchFamily="34" charset="0"/>
                <a:cs typeface="Arial" panose="020B0604020202020204" pitchFamily="34" charset="0"/>
              </a:rPr>
              <a:t>bien commun</a:t>
            </a:r>
            <a:r>
              <a:rPr lang="fr-CA" sz="4200" kern="100" dirty="0">
                <a:effectLst/>
                <a:latin typeface="Times New Roman" panose="02020603050405020304" pitchFamily="18" charset="0"/>
                <a:ea typeface="Aptos" panose="020B0004020202020204" pitchFamily="34" charset="0"/>
                <a:cs typeface="Arial" panose="020B0604020202020204" pitchFamily="34" charset="0"/>
              </a:rPr>
              <a:t> et détermine l’identité morale de l’individu.</a:t>
            </a:r>
            <a:endParaRPr lang="fr-CA" sz="4200" kern="100" dirty="0">
              <a:effectLst/>
              <a:latin typeface="Aptos" panose="020B0004020202020204" pitchFamily="34" charset="0"/>
              <a:ea typeface="Aptos" panose="020B0004020202020204" pitchFamily="34" charset="0"/>
              <a:cs typeface="Arial" panose="020B0604020202020204" pitchFamily="34" charset="0"/>
            </a:endParaRPr>
          </a:p>
          <a:p>
            <a:pPr marL="742950" lvl="0" indent="-742950">
              <a:spcAft>
                <a:spcPts val="800"/>
              </a:spcAft>
              <a:buFont typeface="+mj-lt"/>
              <a:buAutoNum type="arabicPeriod"/>
            </a:pPr>
            <a:r>
              <a:rPr lang="fr-CA" sz="4200" kern="100" dirty="0">
                <a:effectLst/>
                <a:latin typeface="Times New Roman" panose="02020603050405020304" pitchFamily="18" charset="0"/>
                <a:ea typeface="Aptos" panose="020B0004020202020204" pitchFamily="34" charset="0"/>
                <a:cs typeface="Arial" panose="020B0604020202020204" pitchFamily="34" charset="0"/>
              </a:rPr>
              <a:t>L’individu : porteur d’une </a:t>
            </a:r>
            <a:r>
              <a:rPr lang="fr-CA" sz="4200" b="1" kern="100" dirty="0">
                <a:effectLst/>
                <a:latin typeface="Times New Roman" panose="02020603050405020304" pitchFamily="18" charset="0"/>
                <a:ea typeface="Aptos" panose="020B0004020202020204" pitchFamily="34" charset="0"/>
                <a:cs typeface="Arial" panose="020B0604020202020204" pitchFamily="34" charset="0"/>
              </a:rPr>
              <a:t>dignité </a:t>
            </a:r>
            <a:r>
              <a:rPr lang="fr-CA" sz="4200" kern="100" dirty="0">
                <a:effectLst/>
                <a:latin typeface="Times New Roman" panose="02020603050405020304" pitchFamily="18" charset="0"/>
                <a:ea typeface="Aptos" panose="020B0004020202020204" pitchFamily="34" charset="0"/>
                <a:cs typeface="Arial" panose="020B0604020202020204" pitchFamily="34" charset="0"/>
              </a:rPr>
              <a:t>et libre d’adopter un comportement moral, de développer des vertus, etc. </a:t>
            </a:r>
            <a:endParaRPr lang="fr-CA" sz="4200" kern="100" dirty="0">
              <a:effectLst/>
              <a:latin typeface="Aptos" panose="020B0004020202020204" pitchFamily="34" charset="0"/>
              <a:ea typeface="Aptos" panose="020B0004020202020204" pitchFamily="34" charset="0"/>
              <a:cs typeface="Arial" panose="020B0604020202020204" pitchFamily="34" charset="0"/>
            </a:endParaRPr>
          </a:p>
          <a:p>
            <a:pPr marL="457200" indent="-457200">
              <a:buFont typeface="+mj-lt"/>
              <a:buAutoNum type="arabicPeriod"/>
            </a:pPr>
            <a:endParaRPr lang="fr-CA" sz="2200" dirty="0"/>
          </a:p>
        </p:txBody>
      </p:sp>
      <p:pic>
        <p:nvPicPr>
          <p:cNvPr id="11266" name="Picture 2" descr="Une image contenant personne, habits, Visage humain, mur&#10;&#10;Le contenu généré par l’IA peut être incorrect.">
            <a:extLst>
              <a:ext uri="{FF2B5EF4-FFF2-40B4-BE49-F238E27FC236}">
                <a16:creationId xmlns:a16="http://schemas.microsoft.com/office/drawing/2014/main" id="{0D9523F0-07B4-3E45-B6BB-BF9D723B5B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969" r="19059"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708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useBgFill="1">
        <p:nvSpPr>
          <p:cNvPr id="12295" name="Rectangle 12294">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FCB88B5-E288-CDAF-4E2D-0669EFE8D908}"/>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dirty="0">
                <a:effectLst/>
              </a:rPr>
              <a:t>Applications de </a:t>
            </a:r>
            <a:r>
              <a:rPr lang="en-US" sz="5400" dirty="0" err="1">
                <a:effectLst/>
              </a:rPr>
              <a:t>l’</a:t>
            </a:r>
            <a:r>
              <a:rPr lang="en-US" sz="5400" i="1" dirty="0" err="1"/>
              <a:t>u</a:t>
            </a:r>
            <a:r>
              <a:rPr lang="en-US" sz="5400" i="1" dirty="0" err="1">
                <a:effectLst/>
              </a:rPr>
              <a:t>buntu</a:t>
            </a:r>
            <a:endParaRPr lang="en-US" sz="5400" dirty="0"/>
          </a:p>
        </p:txBody>
      </p:sp>
      <p:sp>
        <p:nvSpPr>
          <p:cNvPr id="12297"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a:extLst>
              <a:ext uri="{FF2B5EF4-FFF2-40B4-BE49-F238E27FC236}">
                <a16:creationId xmlns:a16="http://schemas.microsoft.com/office/drawing/2014/main" id="{1A999FB1-DC37-708F-CED0-C5766FBFFB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 b="3345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27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useBgFill="1">
        <p:nvSpPr>
          <p:cNvPr id="13330" name="Rectangle 1332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6320768-86E7-806F-5959-5DBD98F33B17}"/>
              </a:ext>
            </a:extLst>
          </p:cNvPr>
          <p:cNvSpPr>
            <a:spLocks noGrp="1"/>
          </p:cNvSpPr>
          <p:nvPr>
            <p:ph type="title"/>
          </p:nvPr>
        </p:nvSpPr>
        <p:spPr>
          <a:xfrm>
            <a:off x="5297762" y="329184"/>
            <a:ext cx="6251110" cy="1783080"/>
          </a:xfrm>
        </p:spPr>
        <p:txBody>
          <a:bodyPr anchor="b">
            <a:normAutofit/>
          </a:bodyPr>
          <a:lstStyle/>
          <a:p>
            <a:r>
              <a:rPr lang="fr-CA" sz="3800" dirty="0">
                <a:latin typeface="Times New Roman" panose="02020603050405020304" pitchFamily="18" charset="0"/>
                <a:ea typeface="Aptos" panose="020B0004020202020204" pitchFamily="34" charset="0"/>
              </a:rPr>
              <a:t>Ét</a:t>
            </a:r>
            <a:r>
              <a:rPr lang="fr-CA" sz="3800" dirty="0">
                <a:effectLst/>
                <a:latin typeface="Times New Roman" panose="02020603050405020304" pitchFamily="18" charset="0"/>
                <a:ea typeface="Aptos" panose="020B0004020202020204" pitchFamily="34" charset="0"/>
              </a:rPr>
              <a:t>hique des droits et tension entre devoirs et droits</a:t>
            </a:r>
            <a:endParaRPr lang="fr-CA" sz="3800" dirty="0"/>
          </a:p>
        </p:txBody>
      </p:sp>
      <p:pic>
        <p:nvPicPr>
          <p:cNvPr id="13318" name="Picture 6" descr="Une image contenant bannière, Rébellion, drapeau, plein air&#10;&#10;Le contenu généré par l’IA peut être incorrect.">
            <a:extLst>
              <a:ext uri="{FF2B5EF4-FFF2-40B4-BE49-F238E27FC236}">
                <a16:creationId xmlns:a16="http://schemas.microsoft.com/office/drawing/2014/main" id="{A532872D-EA53-43F6-B5FB-C2A8101232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593" r="28246"/>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solidFill>
            <a:srgbClr val="000000"/>
          </a:solidFill>
        </p:spPr>
      </p:pic>
      <p:sp>
        <p:nvSpPr>
          <p:cNvPr id="1333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19548E5E-A667-8F30-8748-983BA2E29A31}"/>
              </a:ext>
            </a:extLst>
          </p:cNvPr>
          <p:cNvSpPr>
            <a:spLocks noGrp="1"/>
          </p:cNvSpPr>
          <p:nvPr>
            <p:ph idx="1"/>
          </p:nvPr>
        </p:nvSpPr>
        <p:spPr>
          <a:xfrm>
            <a:off x="4765589" y="2441448"/>
            <a:ext cx="7426411" cy="4319922"/>
          </a:xfrm>
        </p:spPr>
        <p:txBody>
          <a:bodyPr>
            <a:normAutofit fontScale="92500" lnSpcReduction="10000"/>
          </a:bodyPr>
          <a:lstStyle/>
          <a:p>
            <a:pPr>
              <a:spcAft>
                <a:spcPts val="800"/>
              </a:spcAft>
            </a:pPr>
            <a:r>
              <a:rPr lang="fr-CA" sz="3500" kern="100" dirty="0">
                <a:effectLst/>
                <a:latin typeface="Times New Roman" panose="02020603050405020304" pitchFamily="18" charset="0"/>
                <a:ea typeface="Aptos" panose="020B0004020202020204" pitchFamily="34" charset="0"/>
                <a:cs typeface="Arial" panose="020B0604020202020204" pitchFamily="34" charset="0"/>
              </a:rPr>
              <a:t>Les devoirs sont-ils plus importants que les droits?</a:t>
            </a:r>
            <a:endParaRPr lang="fr-CA" sz="3500" kern="100" dirty="0">
              <a:effectLst/>
              <a:latin typeface="Aptos" panose="020B0004020202020204" pitchFamily="34" charset="0"/>
              <a:ea typeface="Aptos" panose="020B0004020202020204" pitchFamily="34" charset="0"/>
              <a:cs typeface="Arial" panose="020B0604020202020204" pitchFamily="34" charset="0"/>
            </a:endParaRPr>
          </a:p>
          <a:p>
            <a:pPr>
              <a:spcAft>
                <a:spcPts val="800"/>
              </a:spcAft>
            </a:pPr>
            <a:r>
              <a:rPr lang="fr-CA" sz="3500" kern="100" dirty="0">
                <a:effectLst/>
                <a:latin typeface="Times New Roman" panose="02020603050405020304" pitchFamily="18" charset="0"/>
                <a:ea typeface="Aptos" panose="020B0004020202020204" pitchFamily="34" charset="0"/>
                <a:cs typeface="Arial" panose="020B0604020202020204" pitchFamily="34" charset="0"/>
              </a:rPr>
              <a:t>Une approche modérée de </a:t>
            </a:r>
            <a:r>
              <a:rPr lang="fr-CA" sz="3500" kern="100" dirty="0" err="1">
                <a:effectLst/>
                <a:latin typeface="Times New Roman" panose="02020603050405020304" pitchFamily="18" charset="0"/>
                <a:ea typeface="Aptos" panose="020B0004020202020204" pitchFamily="34" charset="0"/>
                <a:cs typeface="Arial" panose="020B0604020202020204" pitchFamily="34" charset="0"/>
              </a:rPr>
              <a:t>l’</a:t>
            </a:r>
            <a:r>
              <a:rPr lang="fr-CA" sz="3500" i="1" kern="100" dirty="0" err="1">
                <a:effectLst/>
                <a:latin typeface="Times New Roman" panose="02020603050405020304" pitchFamily="18" charset="0"/>
                <a:ea typeface="Aptos" panose="020B0004020202020204" pitchFamily="34" charset="0"/>
                <a:cs typeface="Arial" panose="020B0604020202020204" pitchFamily="34" charset="0"/>
              </a:rPr>
              <a:t>ubuntu</a:t>
            </a:r>
            <a:r>
              <a:rPr lang="fr-CA" sz="3500" i="1" kern="100" dirty="0">
                <a:effectLst/>
                <a:latin typeface="Times New Roman" panose="02020603050405020304" pitchFamily="18" charset="0"/>
                <a:ea typeface="Aptos" panose="020B0004020202020204" pitchFamily="34" charset="0"/>
                <a:cs typeface="Arial" panose="020B0604020202020204" pitchFamily="34" charset="0"/>
              </a:rPr>
              <a:t> </a:t>
            </a:r>
            <a:r>
              <a:rPr lang="fr-CA" sz="3500" kern="100" dirty="0">
                <a:effectLst/>
                <a:latin typeface="Times New Roman" panose="02020603050405020304" pitchFamily="18" charset="0"/>
                <a:ea typeface="Aptos" panose="020B0004020202020204" pitchFamily="34" charset="0"/>
                <a:cs typeface="Arial" panose="020B0604020202020204" pitchFamily="34" charset="0"/>
              </a:rPr>
              <a:t>éclaire ce débat : </a:t>
            </a:r>
            <a:endParaRPr lang="fr-CA" sz="35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buFont typeface="Times New Roman" panose="02020603050405020304" pitchFamily="18" charset="0"/>
              <a:buChar char="-"/>
            </a:pPr>
            <a:r>
              <a:rPr lang="fr-CA" sz="3500" kern="100" dirty="0">
                <a:effectLst/>
                <a:latin typeface="Times New Roman" panose="02020603050405020304" pitchFamily="18" charset="0"/>
                <a:ea typeface="Aptos" panose="020B0004020202020204" pitchFamily="34" charset="0"/>
                <a:cs typeface="Arial" panose="020B0604020202020204" pitchFamily="34" charset="0"/>
              </a:rPr>
              <a:t>Tout droit n’est garanti que dans la mesure où la communauté le prend au sérieux. </a:t>
            </a:r>
            <a:endParaRPr lang="fr-CA" sz="35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spcAft>
                <a:spcPts val="800"/>
              </a:spcAft>
              <a:buFont typeface="Times New Roman" panose="02020603050405020304" pitchFamily="18" charset="0"/>
              <a:buChar char="-"/>
            </a:pPr>
            <a:r>
              <a:rPr lang="fr-CA" sz="3500" kern="100" dirty="0">
                <a:effectLst/>
                <a:latin typeface="Times New Roman" panose="02020603050405020304" pitchFamily="18" charset="0"/>
                <a:ea typeface="Aptos" panose="020B0004020202020204" pitchFamily="34" charset="0"/>
                <a:cs typeface="Arial" panose="020B0604020202020204" pitchFamily="34" charset="0"/>
              </a:rPr>
              <a:t>Nos devoirs consistent à respecter les droits des autres.</a:t>
            </a:r>
            <a:endParaRPr lang="fr-CA" sz="3500" kern="100" dirty="0">
              <a:effectLst/>
              <a:latin typeface="Aptos" panose="020B0004020202020204" pitchFamily="34" charset="0"/>
              <a:ea typeface="Aptos" panose="020B0004020202020204" pitchFamily="34" charset="0"/>
              <a:cs typeface="Arial" panose="020B0604020202020204" pitchFamily="34" charset="0"/>
            </a:endParaRPr>
          </a:p>
          <a:p>
            <a:endParaRPr lang="fr-CA" sz="2400" dirty="0"/>
          </a:p>
        </p:txBody>
      </p:sp>
    </p:spTree>
    <p:extLst>
      <p:ext uri="{BB962C8B-B14F-4D97-AF65-F5344CB8AC3E}">
        <p14:creationId xmlns:p14="http://schemas.microsoft.com/office/powerpoint/2010/main" val="1903843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useBgFill="1">
        <p:nvSpPr>
          <p:cNvPr id="14343" name="Rectangle 1434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C0C6F77-33A7-B796-B09F-EA6B9D82D7AB}"/>
              </a:ext>
            </a:extLst>
          </p:cNvPr>
          <p:cNvSpPr>
            <a:spLocks noGrp="1"/>
          </p:cNvSpPr>
          <p:nvPr>
            <p:ph type="title"/>
          </p:nvPr>
        </p:nvSpPr>
        <p:spPr>
          <a:xfrm>
            <a:off x="4475206" y="243423"/>
            <a:ext cx="6699166" cy="1148190"/>
          </a:xfrm>
        </p:spPr>
        <p:txBody>
          <a:bodyPr anchor="b">
            <a:normAutofit/>
          </a:bodyPr>
          <a:lstStyle/>
          <a:p>
            <a:r>
              <a:rPr lang="fr-CA" sz="5400" dirty="0">
                <a:latin typeface="Times New Roman" panose="02020603050405020304" pitchFamily="18" charset="0"/>
                <a:ea typeface="Aptos" panose="020B0004020202020204" pitchFamily="34" charset="0"/>
              </a:rPr>
              <a:t>R</a:t>
            </a:r>
            <a:r>
              <a:rPr lang="fr-CA" sz="5400" dirty="0">
                <a:effectLst/>
                <a:latin typeface="Times New Roman" panose="02020603050405020304" pitchFamily="18" charset="0"/>
                <a:ea typeface="Aptos" panose="020B0004020202020204" pitchFamily="34" charset="0"/>
              </a:rPr>
              <a:t>ôle de la communauté </a:t>
            </a:r>
            <a:endParaRPr lang="fr-CA" sz="5400" dirty="0"/>
          </a:p>
        </p:txBody>
      </p:sp>
      <p:pic>
        <p:nvPicPr>
          <p:cNvPr id="14338" name="Picture 2">
            <a:extLst>
              <a:ext uri="{FF2B5EF4-FFF2-40B4-BE49-F238E27FC236}">
                <a16:creationId xmlns:a16="http://schemas.microsoft.com/office/drawing/2014/main" id="{49533AA1-B4DA-1131-5A91-467DCB89B8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3" b="976"/>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4345"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9C4A5FF5-071D-1437-B3E6-D41F4EBACFC3}"/>
              </a:ext>
            </a:extLst>
          </p:cNvPr>
          <p:cNvSpPr>
            <a:spLocks noGrp="1"/>
          </p:cNvSpPr>
          <p:nvPr>
            <p:ph idx="1"/>
          </p:nvPr>
        </p:nvSpPr>
        <p:spPr>
          <a:xfrm>
            <a:off x="4475206" y="1635035"/>
            <a:ext cx="7649985" cy="5671752"/>
          </a:xfrm>
        </p:spPr>
        <p:txBody>
          <a:bodyPr>
            <a:normAutofit fontScale="40000" lnSpcReduction="20000"/>
          </a:bodyPr>
          <a:lstStyle/>
          <a:p>
            <a:pPr>
              <a:spcAft>
                <a:spcPts val="800"/>
              </a:spcAft>
            </a:pPr>
            <a:r>
              <a:rPr lang="fr-CA" sz="7000" kern="100" dirty="0">
                <a:effectLst/>
                <a:latin typeface="Times New Roman" panose="02020603050405020304" pitchFamily="18" charset="0"/>
                <a:ea typeface="Aptos" panose="020B0004020202020204" pitchFamily="34" charset="0"/>
                <a:cs typeface="Arial" panose="020B0604020202020204" pitchFamily="34" charset="0"/>
              </a:rPr>
              <a:t>La communauté est indispensable pour la protection et la garantie de nos droits.</a:t>
            </a:r>
            <a:endParaRPr lang="fr-CA" sz="7000" kern="100" dirty="0">
              <a:effectLst/>
              <a:latin typeface="Aptos" panose="020B0004020202020204" pitchFamily="34" charset="0"/>
              <a:ea typeface="Aptos" panose="020B0004020202020204" pitchFamily="34" charset="0"/>
              <a:cs typeface="Arial" panose="020B0604020202020204" pitchFamily="34" charset="0"/>
            </a:endParaRPr>
          </a:p>
          <a:p>
            <a:pPr>
              <a:spcAft>
                <a:spcPts val="800"/>
              </a:spcAft>
            </a:pPr>
            <a:r>
              <a:rPr lang="fr-CA" sz="7000" kern="100" dirty="0">
                <a:effectLst/>
                <a:latin typeface="Times New Roman" panose="02020603050405020304" pitchFamily="18" charset="0"/>
                <a:ea typeface="Aptos" panose="020B0004020202020204" pitchFamily="34" charset="0"/>
                <a:cs typeface="Arial" panose="020B0604020202020204" pitchFamily="34" charset="0"/>
              </a:rPr>
              <a:t>Il appartient à la communauté, par la voie de ses autorités, de prendre au sérieux son devoir de trancher le litige, de dire le juste et de rétablir la paix.</a:t>
            </a:r>
            <a:endParaRPr lang="fr-CA" sz="7000" kern="100" dirty="0">
              <a:effectLst/>
              <a:latin typeface="Aptos" panose="020B0004020202020204" pitchFamily="34" charset="0"/>
              <a:ea typeface="Aptos" panose="020B0004020202020204" pitchFamily="34" charset="0"/>
              <a:cs typeface="Arial" panose="020B0604020202020204" pitchFamily="34" charset="0"/>
            </a:endParaRPr>
          </a:p>
          <a:p>
            <a:pPr>
              <a:spcAft>
                <a:spcPts val="800"/>
              </a:spcAft>
            </a:pPr>
            <a:r>
              <a:rPr lang="fr-CA" sz="7000" kern="100" dirty="0">
                <a:effectLst/>
                <a:latin typeface="Times New Roman" panose="02020603050405020304" pitchFamily="18" charset="0"/>
                <a:ea typeface="Aptos" panose="020B0004020202020204" pitchFamily="34" charset="0"/>
                <a:cs typeface="Arial" panose="020B0604020202020204" pitchFamily="34" charset="0"/>
              </a:rPr>
              <a:t>Le droit de ne pas être marginalisés en raison de notre indigence ne peut être garanti que dans une approche communautaire dans laquelle le respect de nos droits est considéré comme un devoir communautaire (exemple d’une personne privée de ressources). </a:t>
            </a:r>
            <a:endParaRPr lang="fr-CA" sz="7000" kern="100" dirty="0">
              <a:effectLst/>
              <a:latin typeface="Aptos" panose="020B0004020202020204" pitchFamily="34" charset="0"/>
              <a:ea typeface="Aptos" panose="020B0004020202020204" pitchFamily="34" charset="0"/>
              <a:cs typeface="Arial" panose="020B0604020202020204" pitchFamily="34" charset="0"/>
            </a:endParaRPr>
          </a:p>
          <a:p>
            <a:pPr>
              <a:spcAft>
                <a:spcPts val="800"/>
              </a:spcAft>
            </a:pPr>
            <a:r>
              <a:rPr lang="fr-CA" sz="7000" kern="100" dirty="0">
                <a:effectLst/>
                <a:latin typeface="Times New Roman" panose="02020603050405020304" pitchFamily="18" charset="0"/>
                <a:ea typeface="Aptos" panose="020B0004020202020204" pitchFamily="34" charset="0"/>
                <a:cs typeface="Arial" panose="020B0604020202020204" pitchFamily="34" charset="0"/>
              </a:rPr>
              <a:t>Les biens n’appartiennent pas à tout le monde, mais il faut </a:t>
            </a:r>
            <a:r>
              <a:rPr lang="fr-CA" sz="7000" kern="100" dirty="0">
                <a:latin typeface="Times New Roman" panose="02020603050405020304" pitchFamily="18" charset="0"/>
                <a:ea typeface="Aptos" panose="020B0004020202020204" pitchFamily="34" charset="0"/>
                <a:cs typeface="Arial" panose="020B0604020202020204" pitchFamily="34" charset="0"/>
              </a:rPr>
              <a:t>nous </a:t>
            </a:r>
            <a:r>
              <a:rPr lang="fr-CA" sz="7000" kern="100" dirty="0">
                <a:effectLst/>
                <a:latin typeface="Times New Roman" panose="02020603050405020304" pitchFamily="18" charset="0"/>
                <a:ea typeface="Aptos" panose="020B0004020202020204" pitchFamily="34" charset="0"/>
                <a:cs typeface="Arial" panose="020B0604020202020204" pitchFamily="34" charset="0"/>
              </a:rPr>
              <a:t>assurer d’aider ceux et celles qui sont dans le besoin. </a:t>
            </a:r>
            <a:endParaRPr lang="fr-CA" sz="7000" kern="100" dirty="0">
              <a:effectLst/>
              <a:latin typeface="Aptos" panose="020B0004020202020204" pitchFamily="34" charset="0"/>
              <a:ea typeface="Aptos" panose="020B0004020202020204" pitchFamily="34" charset="0"/>
              <a:cs typeface="Arial" panose="020B0604020202020204" pitchFamily="34" charset="0"/>
            </a:endParaRPr>
          </a:p>
          <a:p>
            <a:pPr marL="0" indent="0">
              <a:buNone/>
            </a:pPr>
            <a:endParaRPr lang="fr-CA" sz="1700" dirty="0"/>
          </a:p>
        </p:txBody>
      </p:sp>
    </p:spTree>
    <p:extLst>
      <p:ext uri="{BB962C8B-B14F-4D97-AF65-F5344CB8AC3E}">
        <p14:creationId xmlns:p14="http://schemas.microsoft.com/office/powerpoint/2010/main" val="3351074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useBgFill="1">
        <p:nvSpPr>
          <p:cNvPr id="15391" name="Rectangle 1539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8F01777-08C7-C458-8A1D-B4409BE926AF}"/>
              </a:ext>
            </a:extLst>
          </p:cNvPr>
          <p:cNvSpPr>
            <a:spLocks noGrp="1"/>
          </p:cNvSpPr>
          <p:nvPr>
            <p:ph type="title"/>
          </p:nvPr>
        </p:nvSpPr>
        <p:spPr>
          <a:xfrm>
            <a:off x="572493" y="238539"/>
            <a:ext cx="11018520" cy="1434415"/>
          </a:xfrm>
          <a:solidFill>
            <a:srgbClr val="000000"/>
          </a:solidFill>
        </p:spPr>
        <p:txBody>
          <a:bodyPr anchor="b">
            <a:normAutofit fontScale="90000"/>
          </a:bodyPr>
          <a:lstStyle/>
          <a:p>
            <a:r>
              <a:rPr lang="fr-CA" sz="3400" kern="100" dirty="0">
                <a:effectLst/>
                <a:latin typeface="Times New Roman" panose="02020603050405020304" pitchFamily="18" charset="0"/>
                <a:ea typeface="Aptos" panose="020B0004020202020204" pitchFamily="34" charset="0"/>
                <a:cs typeface="Arial" panose="020B0604020202020204" pitchFamily="34" charset="0"/>
              </a:rPr>
              <a:t>La communauté a-t-elle uniquement une valeur instrumentale? </a:t>
            </a:r>
            <a:br>
              <a:rPr lang="fr-CA" sz="3400" kern="100" dirty="0">
                <a:effectLst/>
                <a:latin typeface="Aptos" panose="020B0004020202020204" pitchFamily="34" charset="0"/>
                <a:ea typeface="Aptos" panose="020B0004020202020204" pitchFamily="34" charset="0"/>
                <a:cs typeface="Arial" panose="020B0604020202020204" pitchFamily="34" charset="0"/>
              </a:rPr>
            </a:br>
            <a:endParaRPr lang="fr-CA" sz="3400" dirty="0"/>
          </a:p>
        </p:txBody>
      </p:sp>
      <p:sp>
        <p:nvSpPr>
          <p:cNvPr id="1539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F8CD5FFB-053D-8B34-40D5-62F4490AA4AE}"/>
              </a:ext>
            </a:extLst>
          </p:cNvPr>
          <p:cNvSpPr>
            <a:spLocks noGrp="1"/>
          </p:cNvSpPr>
          <p:nvPr>
            <p:ph idx="1"/>
          </p:nvPr>
        </p:nvSpPr>
        <p:spPr>
          <a:xfrm>
            <a:off x="286247" y="1899249"/>
            <a:ext cx="7103165" cy="5025223"/>
          </a:xfrm>
          <a:solidFill>
            <a:srgbClr val="000000"/>
          </a:solidFill>
        </p:spPr>
        <p:txBody>
          <a:bodyPr anchor="t">
            <a:normAutofit fontScale="92500" lnSpcReduction="10000"/>
          </a:bodyPr>
          <a:lstStyle/>
          <a:p>
            <a:pPr>
              <a:spcAft>
                <a:spcPts val="800"/>
              </a:spcAft>
            </a:pPr>
            <a:r>
              <a:rPr lang="fr-CA" sz="3000" kern="100" dirty="0">
                <a:effectLst/>
                <a:latin typeface="Times New Roman" panose="02020603050405020304" pitchFamily="18" charset="0"/>
                <a:ea typeface="Aptos" panose="020B0004020202020204" pitchFamily="34" charset="0"/>
                <a:cs typeface="Arial" panose="020B0604020202020204" pitchFamily="34" charset="0"/>
              </a:rPr>
              <a:t>Valeur instrumentale : l’individu a besoin de celle-ci pour la protection de ses droits (à la justice, aux biens de base, etc.). </a:t>
            </a:r>
            <a:endParaRPr lang="fr-CA" sz="3000" kern="100" dirty="0">
              <a:effectLst/>
              <a:latin typeface="Aptos" panose="020B0004020202020204" pitchFamily="34" charset="0"/>
              <a:ea typeface="Aptos" panose="020B0004020202020204" pitchFamily="34" charset="0"/>
              <a:cs typeface="Arial" panose="020B0604020202020204" pitchFamily="34" charset="0"/>
            </a:endParaRPr>
          </a:p>
          <a:p>
            <a:pPr>
              <a:spcAft>
                <a:spcPts val="800"/>
              </a:spcAft>
            </a:pPr>
            <a:r>
              <a:rPr lang="fr-CA" sz="3000" kern="100" dirty="0">
                <a:effectLst/>
                <a:latin typeface="Times New Roman" panose="02020603050405020304" pitchFamily="18" charset="0"/>
                <a:ea typeface="Aptos" panose="020B0004020202020204" pitchFamily="34" charset="0"/>
                <a:cs typeface="Arial" panose="020B0604020202020204" pitchFamily="34" charset="0"/>
              </a:rPr>
              <a:t>Réponse : la communauté est aussi une valeur en soi. </a:t>
            </a:r>
            <a:endParaRPr lang="fr-CA" sz="3000" kern="100" dirty="0">
              <a:effectLst/>
              <a:latin typeface="Aptos" panose="020B0004020202020204" pitchFamily="34" charset="0"/>
              <a:ea typeface="Aptos" panose="020B0004020202020204" pitchFamily="34" charset="0"/>
              <a:cs typeface="Arial" panose="020B0604020202020204" pitchFamily="34" charset="0"/>
            </a:endParaRPr>
          </a:p>
          <a:p>
            <a:pPr>
              <a:spcAft>
                <a:spcPts val="800"/>
              </a:spcAft>
            </a:pPr>
            <a:r>
              <a:rPr lang="fr-CA" sz="3000" kern="100" dirty="0">
                <a:effectLst/>
                <a:latin typeface="Times New Roman" panose="02020603050405020304" pitchFamily="18" charset="0"/>
                <a:ea typeface="Aptos" panose="020B0004020202020204" pitchFamily="34" charset="0"/>
                <a:cs typeface="Arial" panose="020B0604020202020204" pitchFamily="34" charset="0"/>
              </a:rPr>
              <a:t>Les valeurs communes (respect, traditions, fêtes, etc.) sont au moins aussi importantes que les droits individuels. </a:t>
            </a:r>
            <a:endParaRPr lang="fr-CA" sz="3000" kern="100" dirty="0">
              <a:effectLst/>
              <a:latin typeface="Aptos" panose="020B0004020202020204" pitchFamily="34" charset="0"/>
              <a:ea typeface="Aptos" panose="020B0004020202020204" pitchFamily="34" charset="0"/>
              <a:cs typeface="Arial" panose="020B0604020202020204" pitchFamily="34" charset="0"/>
            </a:endParaRPr>
          </a:p>
          <a:p>
            <a:pPr>
              <a:spcAft>
                <a:spcPts val="800"/>
              </a:spcAft>
            </a:pPr>
            <a:r>
              <a:rPr lang="fr-CA" sz="3000" kern="100" dirty="0">
                <a:effectLst/>
                <a:latin typeface="Times New Roman" panose="02020603050405020304" pitchFamily="18" charset="0"/>
                <a:ea typeface="Aptos" panose="020B0004020202020204" pitchFamily="34" charset="0"/>
                <a:cs typeface="Arial" panose="020B0604020202020204" pitchFamily="34" charset="0"/>
              </a:rPr>
              <a:t>La communauté est l’espace pour une vie humaine réussie. Elle doit pouvoir conserver son harmonie, sa stabilité et sa continuité. </a:t>
            </a:r>
            <a:endParaRPr lang="fr-CA" sz="3000" kern="100" dirty="0">
              <a:effectLst/>
              <a:latin typeface="Aptos" panose="020B0004020202020204" pitchFamily="34" charset="0"/>
              <a:ea typeface="Aptos" panose="020B0004020202020204" pitchFamily="34" charset="0"/>
              <a:cs typeface="Arial" panose="020B0604020202020204" pitchFamily="34" charset="0"/>
            </a:endParaRPr>
          </a:p>
          <a:p>
            <a:endParaRPr lang="fr-CA" sz="2200" dirty="0"/>
          </a:p>
        </p:txBody>
      </p:sp>
      <p:pic>
        <p:nvPicPr>
          <p:cNvPr id="15362" name="Picture 2" descr="A painting of a group of women with afros. African art creativity colorful.  - PICRYL - Public Domain Media Search Engine Public Domain Search">
            <a:extLst>
              <a:ext uri="{FF2B5EF4-FFF2-40B4-BE49-F238E27FC236}">
                <a16:creationId xmlns:a16="http://schemas.microsoft.com/office/drawing/2014/main" id="{C0EB0B30-FDA3-D43E-9834-598296A724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065" r="20390"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222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useBgFill="1">
        <p:nvSpPr>
          <p:cNvPr id="25607" name="Rectangle 25606">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56DA626-2DFA-AF29-2602-F94A3E43A692}"/>
              </a:ext>
            </a:extLst>
          </p:cNvPr>
          <p:cNvSpPr>
            <a:spLocks noGrp="1"/>
          </p:cNvSpPr>
          <p:nvPr>
            <p:ph type="title"/>
          </p:nvPr>
        </p:nvSpPr>
        <p:spPr>
          <a:xfrm>
            <a:off x="630936" y="640080"/>
            <a:ext cx="4818888" cy="1481328"/>
          </a:xfrm>
        </p:spPr>
        <p:txBody>
          <a:bodyPr anchor="b">
            <a:normAutofit/>
          </a:bodyPr>
          <a:lstStyle/>
          <a:p>
            <a:r>
              <a:rPr lang="fr-CA" sz="4600" i="1" dirty="0">
                <a:effectLst/>
                <a:latin typeface="Times New Roman" panose="02020603050405020304" pitchFamily="18" charset="0"/>
                <a:ea typeface="Aptos" panose="020B0004020202020204" pitchFamily="34" charset="0"/>
              </a:rPr>
              <a:t>Ubuntu</a:t>
            </a:r>
            <a:r>
              <a:rPr lang="fr-CA" sz="4600" dirty="0">
                <a:effectLst/>
                <a:latin typeface="Times New Roman" panose="02020603050405020304" pitchFamily="18" charset="0"/>
                <a:ea typeface="Aptos" panose="020B0004020202020204" pitchFamily="34" charset="0"/>
              </a:rPr>
              <a:t> et justice restaurative</a:t>
            </a:r>
            <a:endParaRPr lang="fr-CA" sz="4600" dirty="0"/>
          </a:p>
        </p:txBody>
      </p:sp>
      <p:sp>
        <p:nvSpPr>
          <p:cNvPr id="25609"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FF171498-489E-AC77-AD54-ACFE879F9481}"/>
              </a:ext>
            </a:extLst>
          </p:cNvPr>
          <p:cNvSpPr>
            <a:spLocks noGrp="1"/>
          </p:cNvSpPr>
          <p:nvPr>
            <p:ph idx="1"/>
          </p:nvPr>
        </p:nvSpPr>
        <p:spPr>
          <a:xfrm>
            <a:off x="630935" y="2660903"/>
            <a:ext cx="5980405" cy="4011745"/>
          </a:xfrm>
        </p:spPr>
        <p:txBody>
          <a:bodyPr anchor="t">
            <a:normAutofit fontScale="85000" lnSpcReduction="20000"/>
          </a:bodyPr>
          <a:lstStyle/>
          <a:p>
            <a:pPr marL="342900" lvl="0" indent="-342900">
              <a:buFont typeface="Symbol" panose="05050102010706020507" pitchFamily="18" charset="2"/>
              <a:buChar char=""/>
            </a:pPr>
            <a:r>
              <a:rPr lang="fr-CA" sz="3500" kern="100" dirty="0">
                <a:effectLst/>
                <a:latin typeface="Times New Roman" panose="02020603050405020304" pitchFamily="18" charset="0"/>
                <a:ea typeface="Aptos" panose="020B0004020202020204" pitchFamily="34" charset="0"/>
                <a:cs typeface="Arial" panose="020B0604020202020204" pitchFamily="34" charset="0"/>
              </a:rPr>
              <a:t>Modèle traditionnel de justice fondé sur la restauration au sein d’une communauté.</a:t>
            </a:r>
            <a:endParaRPr lang="fr-CA" sz="35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buFont typeface="Symbol" panose="05050102010706020507" pitchFamily="18" charset="2"/>
              <a:buChar char=""/>
            </a:pPr>
            <a:r>
              <a:rPr lang="fr-CA" sz="3500" kern="100" dirty="0">
                <a:effectLst/>
                <a:latin typeface="Times New Roman" panose="02020603050405020304" pitchFamily="18" charset="0"/>
                <a:ea typeface="Aptos" panose="020B0004020202020204" pitchFamily="34" charset="0"/>
                <a:cs typeface="Arial" panose="020B0604020202020204" pitchFamily="34" charset="0"/>
              </a:rPr>
              <a:t>Place importante accordée aussi bien aux coupables qu’aux victimes en impliquant l’ensemble de la communauté. </a:t>
            </a:r>
            <a:endParaRPr lang="fr-CA" sz="35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spcAft>
                <a:spcPts val="800"/>
              </a:spcAft>
              <a:buFont typeface="Symbol" panose="05050102010706020507" pitchFamily="18" charset="2"/>
              <a:buChar char=""/>
            </a:pPr>
            <a:r>
              <a:rPr lang="fr-CA" sz="3500" kern="100" dirty="0">
                <a:effectLst/>
                <a:latin typeface="Times New Roman" panose="02020603050405020304" pitchFamily="18" charset="0"/>
                <a:ea typeface="Aptos" panose="020B0004020202020204" pitchFamily="34" charset="0"/>
                <a:cs typeface="Arial" panose="020B0604020202020204" pitchFamily="34" charset="0"/>
              </a:rPr>
              <a:t>Accent mis sur la réconciliation, même si cela n’exclut pas des formes de sanction.</a:t>
            </a:r>
            <a:endParaRPr lang="fr-CA" sz="3500" kern="100" dirty="0">
              <a:effectLst/>
              <a:latin typeface="Aptos" panose="020B0004020202020204" pitchFamily="34" charset="0"/>
              <a:ea typeface="Aptos" panose="020B0004020202020204" pitchFamily="34" charset="0"/>
              <a:cs typeface="Arial" panose="020B0604020202020204" pitchFamily="34" charset="0"/>
            </a:endParaRPr>
          </a:p>
          <a:p>
            <a:endParaRPr lang="fr-CA" sz="2200" dirty="0"/>
          </a:p>
        </p:txBody>
      </p:sp>
      <p:pic>
        <p:nvPicPr>
          <p:cNvPr id="25602" name="Picture 2" descr="Condemn the South African apartheid regime and support the international  boycott - PICRYL - Public Domain Media Search Engine Public Domain Search">
            <a:extLst>
              <a:ext uri="{FF2B5EF4-FFF2-40B4-BE49-F238E27FC236}">
                <a16:creationId xmlns:a16="http://schemas.microsoft.com/office/drawing/2014/main" id="{EC0181D7-11F0-8B93-3F9E-3EEA0636927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11341" y="640080"/>
            <a:ext cx="4434382" cy="557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33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51F5CBD-021B-1A4B-5C2D-6EB906C693F5}"/>
              </a:ext>
            </a:extLst>
          </p:cNvPr>
          <p:cNvSpPr>
            <a:spLocks noGrp="1"/>
          </p:cNvSpPr>
          <p:nvPr>
            <p:ph type="title"/>
          </p:nvPr>
        </p:nvSpPr>
        <p:spPr>
          <a:xfrm>
            <a:off x="640080" y="325369"/>
            <a:ext cx="4368602" cy="1956841"/>
          </a:xfrm>
        </p:spPr>
        <p:txBody>
          <a:bodyPr anchor="b">
            <a:normAutofit/>
          </a:bodyPr>
          <a:lstStyle/>
          <a:p>
            <a:r>
              <a:rPr lang="fr-CA" sz="4200" kern="100">
                <a:effectLst/>
                <a:latin typeface="Times New Roman" panose="02020603050405020304" pitchFamily="18" charset="0"/>
                <a:ea typeface="Aptos" panose="020B0004020202020204" pitchFamily="34" charset="0"/>
                <a:cs typeface="Arial" panose="020B0604020202020204" pitchFamily="34" charset="0"/>
              </a:rPr>
              <a:t>Objectifs de la présentation</a:t>
            </a:r>
            <a:br>
              <a:rPr lang="fr-CA" sz="4200" kern="100">
                <a:effectLst/>
                <a:latin typeface="Aptos" panose="020B0004020202020204" pitchFamily="34" charset="0"/>
                <a:ea typeface="Aptos" panose="020B0004020202020204" pitchFamily="34" charset="0"/>
                <a:cs typeface="Arial" panose="020B0604020202020204" pitchFamily="34" charset="0"/>
              </a:rPr>
            </a:br>
            <a:endParaRPr lang="fr-CA" sz="4200"/>
          </a:p>
        </p:txBody>
      </p:sp>
      <p:sp>
        <p:nvSpPr>
          <p:cNvPr id="103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7603519B-A73C-639C-A096-66D70D47D64C}"/>
              </a:ext>
            </a:extLst>
          </p:cNvPr>
          <p:cNvSpPr>
            <a:spLocks noGrp="1"/>
          </p:cNvSpPr>
          <p:nvPr>
            <p:ph idx="1"/>
          </p:nvPr>
        </p:nvSpPr>
        <p:spPr>
          <a:xfrm>
            <a:off x="640080" y="2872898"/>
            <a:ext cx="4670097" cy="4182809"/>
          </a:xfrm>
        </p:spPr>
        <p:txBody>
          <a:bodyPr>
            <a:normAutofit fontScale="92500" lnSpcReduction="10000"/>
          </a:bodyPr>
          <a:lstStyle/>
          <a:p>
            <a:pPr marL="342900" lvl="0" indent="-342900">
              <a:spcAft>
                <a:spcPts val="800"/>
              </a:spcAft>
              <a:buSzPts val="1000"/>
              <a:buFont typeface="Symbol" panose="05050102010706020507" pitchFamily="18" charset="2"/>
              <a:buChar char=""/>
              <a:tabLst>
                <a:tab pos="457200" algn="l"/>
              </a:tabLst>
            </a:pPr>
            <a:r>
              <a:rPr lang="fr-CA" sz="3300" kern="100" dirty="0">
                <a:effectLst/>
                <a:latin typeface="Times New Roman" panose="02020603050405020304" pitchFamily="18" charset="0"/>
                <a:ea typeface="Aptos" panose="020B0004020202020204" pitchFamily="34" charset="0"/>
                <a:cs typeface="Arial" panose="020B0604020202020204" pitchFamily="34" charset="0"/>
              </a:rPr>
              <a:t>Explorer les réflexions éthiques et politiques dans la philosophie africaine.</a:t>
            </a:r>
            <a:endParaRPr lang="fr-CA" sz="33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spcAft>
                <a:spcPts val="800"/>
              </a:spcAft>
              <a:buSzPts val="1000"/>
              <a:buFont typeface="Symbol" panose="05050102010706020507" pitchFamily="18" charset="2"/>
              <a:buChar char=""/>
              <a:tabLst>
                <a:tab pos="457200" algn="l"/>
              </a:tabLst>
            </a:pPr>
            <a:r>
              <a:rPr lang="fr-CA" sz="3300" i="1" kern="100" dirty="0">
                <a:effectLst/>
                <a:latin typeface="Times New Roman" panose="02020603050405020304" pitchFamily="18" charset="0"/>
                <a:ea typeface="Aptos" panose="020B0004020202020204" pitchFamily="34" charset="0"/>
                <a:cs typeface="Arial" panose="020B0604020202020204" pitchFamily="34" charset="0"/>
              </a:rPr>
              <a:t>Ubuntu</a:t>
            </a:r>
            <a:r>
              <a:rPr lang="fr-CA" sz="3300" kern="100" dirty="0">
                <a:effectLst/>
                <a:latin typeface="Times New Roman" panose="02020603050405020304" pitchFamily="18" charset="0"/>
                <a:ea typeface="Aptos" panose="020B0004020202020204" pitchFamily="34" charset="0"/>
                <a:cs typeface="Arial" panose="020B0604020202020204" pitchFamily="34" charset="0"/>
              </a:rPr>
              <a:t> = concept central. Signifie « humain ». Soulève l’enjeu du rapport entre l’individu et la communauté. </a:t>
            </a:r>
            <a:endParaRPr lang="fr-CA" sz="3300" kern="100" dirty="0">
              <a:effectLst/>
              <a:latin typeface="Aptos" panose="020B0004020202020204" pitchFamily="34" charset="0"/>
              <a:ea typeface="Aptos" panose="020B0004020202020204" pitchFamily="34" charset="0"/>
              <a:cs typeface="Arial" panose="020B0604020202020204" pitchFamily="34" charset="0"/>
            </a:endParaRPr>
          </a:p>
          <a:p>
            <a:endParaRPr lang="fr-CA" sz="2200" dirty="0"/>
          </a:p>
        </p:txBody>
      </p:sp>
      <p:pic>
        <p:nvPicPr>
          <p:cNvPr id="1026" name="Picture 2" descr="undefined">
            <a:extLst>
              <a:ext uri="{FF2B5EF4-FFF2-40B4-BE49-F238E27FC236}">
                <a16:creationId xmlns:a16="http://schemas.microsoft.com/office/drawing/2014/main" id="{987FA4DD-32C2-D1A0-DB4D-FCDF563ECC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8" r="-1" b="-1"/>
          <a:stretch/>
        </p:blipFill>
        <p:spPr bwMode="auto">
          <a:xfrm>
            <a:off x="5313225"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89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EB934DD-60CA-9DC3-BFE8-EE6A0216DF4B}"/>
              </a:ext>
            </a:extLst>
          </p:cNvPr>
          <p:cNvSpPr>
            <a:spLocks noGrp="1"/>
          </p:cNvSpPr>
          <p:nvPr>
            <p:ph type="ctrTitle"/>
          </p:nvPr>
        </p:nvSpPr>
        <p:spPr>
          <a:xfrm>
            <a:off x="5297762" y="329184"/>
            <a:ext cx="6251110" cy="1783080"/>
          </a:xfrm>
        </p:spPr>
        <p:txBody>
          <a:bodyPr vert="horz" lIns="91440" tIns="45720" rIns="91440" bIns="45720" rtlCol="0" anchor="b">
            <a:normAutofit/>
          </a:bodyPr>
          <a:lstStyle/>
          <a:p>
            <a:pPr algn="l"/>
            <a:r>
              <a:rPr lang="en-US" sz="5400" dirty="0"/>
              <a:t>É</a:t>
            </a:r>
            <a:r>
              <a:rPr lang="en-US" sz="5400" dirty="0">
                <a:effectLst/>
              </a:rPr>
              <a:t>tude de </a:t>
            </a:r>
            <a:r>
              <a:rPr lang="en-US" sz="5400" dirty="0" err="1">
                <a:effectLst/>
              </a:rPr>
              <a:t>cas</a:t>
            </a:r>
            <a:r>
              <a:rPr lang="en-US" sz="5400" dirty="0">
                <a:effectLst/>
              </a:rPr>
              <a:t> : </a:t>
            </a:r>
            <a:br>
              <a:rPr lang="en-US" sz="5400" dirty="0">
                <a:effectLst/>
              </a:rPr>
            </a:br>
            <a:r>
              <a:rPr lang="en-US" sz="5400" dirty="0">
                <a:effectLst/>
              </a:rPr>
              <a:t>Afrique du Sud </a:t>
            </a:r>
            <a:endParaRPr lang="en-US" sz="5400" dirty="0"/>
          </a:p>
        </p:txBody>
      </p:sp>
      <p:pic>
        <p:nvPicPr>
          <p:cNvPr id="4" name="Picture 2" descr="MANDELA">
            <a:extLst>
              <a:ext uri="{FF2B5EF4-FFF2-40B4-BE49-F238E27FC236}">
                <a16:creationId xmlns:a16="http://schemas.microsoft.com/office/drawing/2014/main" id="{467AA6D5-F737-2B20-6BAE-BCFE6BF644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012"/>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7"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ous-titre 2">
            <a:extLst>
              <a:ext uri="{FF2B5EF4-FFF2-40B4-BE49-F238E27FC236}">
                <a16:creationId xmlns:a16="http://schemas.microsoft.com/office/drawing/2014/main" id="{02952483-A287-DF6E-A248-7A56C7AF0D29}"/>
              </a:ext>
            </a:extLst>
          </p:cNvPr>
          <p:cNvSpPr>
            <a:spLocks noGrp="1"/>
          </p:cNvSpPr>
          <p:nvPr>
            <p:ph type="subTitle" idx="1"/>
          </p:nvPr>
        </p:nvSpPr>
        <p:spPr>
          <a:xfrm>
            <a:off x="4448432" y="2655918"/>
            <a:ext cx="7743568" cy="4313786"/>
          </a:xfrm>
        </p:spPr>
        <p:txBody>
          <a:bodyPr vert="horz" lIns="91440" tIns="45720" rIns="91440" bIns="45720" rtlCol="0">
            <a:normAutofit fontScale="92500"/>
          </a:bodyPr>
          <a:lstStyle/>
          <a:p>
            <a:pPr marL="342900" lvl="0" indent="-228600" algn="l">
              <a:buFont typeface="Arial" panose="020B0604020202020204" pitchFamily="34" charset="0"/>
              <a:buChar char="•"/>
            </a:pPr>
            <a:r>
              <a:rPr lang="en-US" sz="2800" dirty="0">
                <a:effectLst/>
              </a:rPr>
              <a:t>En Afrique du Sud, Nelson Mandela et Desmond Tutu </a:t>
            </a:r>
            <a:r>
              <a:rPr lang="en-US" sz="2800" dirty="0" err="1">
                <a:effectLst/>
              </a:rPr>
              <a:t>lancent</a:t>
            </a:r>
            <a:r>
              <a:rPr lang="en-US" sz="2800" dirty="0">
                <a:effectLst/>
              </a:rPr>
              <a:t> la Commission de </a:t>
            </a:r>
            <a:r>
              <a:rPr lang="en-US" sz="2800" dirty="0" err="1">
                <a:effectLst/>
              </a:rPr>
              <a:t>vérité</a:t>
            </a:r>
            <a:r>
              <a:rPr lang="en-US" sz="2800" dirty="0">
                <a:effectLst/>
              </a:rPr>
              <a:t> et de </a:t>
            </a:r>
            <a:r>
              <a:rPr lang="en-US" sz="2800" dirty="0" err="1">
                <a:effectLst/>
              </a:rPr>
              <a:t>réconciliation</a:t>
            </a:r>
            <a:r>
              <a:rPr lang="en-US" sz="2800" dirty="0">
                <a:effectLst/>
              </a:rPr>
              <a:t> (CVR) sous </a:t>
            </a:r>
            <a:r>
              <a:rPr lang="en-US" sz="2800" dirty="0" err="1">
                <a:effectLst/>
              </a:rPr>
              <a:t>l’inspiration</a:t>
            </a:r>
            <a:r>
              <a:rPr lang="en-US" sz="2800" dirty="0">
                <a:effectLst/>
              </a:rPr>
              <a:t> de </a:t>
            </a:r>
            <a:r>
              <a:rPr lang="en-US" sz="2800" dirty="0" err="1">
                <a:effectLst/>
              </a:rPr>
              <a:t>l’</a:t>
            </a:r>
            <a:r>
              <a:rPr lang="en-US" sz="2800" i="1" dirty="0" err="1">
                <a:effectLst/>
              </a:rPr>
              <a:t>ubuntu</a:t>
            </a:r>
            <a:r>
              <a:rPr lang="en-US" sz="2800" i="1" dirty="0">
                <a:effectLst/>
              </a:rPr>
              <a:t>.</a:t>
            </a:r>
            <a:endParaRPr lang="en-US" sz="2800" dirty="0">
              <a:effectLst/>
            </a:endParaRPr>
          </a:p>
          <a:p>
            <a:pPr marL="342900" lvl="0" indent="-228600" algn="l">
              <a:buFont typeface="Arial" panose="020B0604020202020204" pitchFamily="34" charset="0"/>
              <a:buChar char="•"/>
            </a:pPr>
            <a:r>
              <a:rPr lang="en-US" sz="2800" dirty="0"/>
              <a:t>Y </a:t>
            </a:r>
            <a:r>
              <a:rPr lang="en-US" sz="2800" dirty="0" err="1"/>
              <a:t>sont</a:t>
            </a:r>
            <a:r>
              <a:rPr lang="en-US" sz="2800" dirty="0"/>
              <a:t> </a:t>
            </a:r>
            <a:r>
              <a:rPr lang="en-US" sz="2800" dirty="0" err="1"/>
              <a:t>traités</a:t>
            </a:r>
            <a:r>
              <a:rPr lang="en-US" sz="2800" dirty="0"/>
              <a:t> </a:t>
            </a:r>
            <a:r>
              <a:rPr lang="en-US" sz="2800" dirty="0">
                <a:effectLst/>
              </a:rPr>
              <a:t>les crimes de masse </a:t>
            </a:r>
            <a:r>
              <a:rPr lang="en-US" sz="2800" dirty="0" err="1">
                <a:effectLst/>
              </a:rPr>
              <a:t>perpétrés</a:t>
            </a:r>
            <a:r>
              <a:rPr lang="en-US" sz="2800" dirty="0">
                <a:effectLst/>
              </a:rPr>
              <a:t> </a:t>
            </a:r>
            <a:r>
              <a:rPr lang="en-US" sz="2800" dirty="0" err="1">
                <a:effectLst/>
              </a:rPr>
              <a:t>durant</a:t>
            </a:r>
            <a:r>
              <a:rPr lang="en-US" sz="2800" dirty="0">
                <a:effectLst/>
              </a:rPr>
              <a:t> </a:t>
            </a:r>
            <a:r>
              <a:rPr lang="en-US" sz="2800" dirty="0" err="1">
                <a:effectLst/>
              </a:rPr>
              <a:t>l’apartheid</a:t>
            </a:r>
            <a:r>
              <a:rPr lang="en-US" sz="2800" dirty="0">
                <a:effectLst/>
              </a:rPr>
              <a:t>.</a:t>
            </a:r>
          </a:p>
          <a:p>
            <a:pPr marL="342900" lvl="0" indent="-228600" algn="l">
              <a:buFont typeface="Arial" panose="020B0604020202020204" pitchFamily="34" charset="0"/>
              <a:buChar char="•"/>
            </a:pPr>
            <a:r>
              <a:rPr lang="en-US" sz="2800" dirty="0">
                <a:effectLst/>
              </a:rPr>
              <a:t>La justice </a:t>
            </a:r>
            <a:r>
              <a:rPr lang="en-US" sz="2800" dirty="0" err="1">
                <a:effectLst/>
              </a:rPr>
              <a:t>rétributive</a:t>
            </a:r>
            <a:r>
              <a:rPr lang="en-US" sz="2800" dirty="0">
                <a:effectLst/>
              </a:rPr>
              <a:t> ne </a:t>
            </a:r>
            <a:r>
              <a:rPr lang="en-US" sz="2800" dirty="0" err="1">
                <a:effectLst/>
              </a:rPr>
              <a:t>pouvait</a:t>
            </a:r>
            <a:r>
              <a:rPr lang="en-US" sz="2800" dirty="0">
                <a:effectLst/>
              </a:rPr>
              <a:t> pas aider à </a:t>
            </a:r>
            <a:r>
              <a:rPr lang="en-US" sz="2800" dirty="0" err="1">
                <a:effectLst/>
              </a:rPr>
              <a:t>reconstituer</a:t>
            </a:r>
            <a:r>
              <a:rPr lang="en-US" sz="2800" dirty="0">
                <a:effectLst/>
              </a:rPr>
              <a:t> la nation.</a:t>
            </a:r>
          </a:p>
          <a:p>
            <a:pPr marL="342900" lvl="0" indent="-228600" algn="l">
              <a:spcAft>
                <a:spcPts val="800"/>
              </a:spcAft>
              <a:buFont typeface="Arial" panose="020B0604020202020204" pitchFamily="34" charset="0"/>
              <a:buChar char="•"/>
            </a:pPr>
            <a:r>
              <a:rPr lang="en-US" sz="2800" dirty="0">
                <a:effectLst/>
              </a:rPr>
              <a:t>Pour </a:t>
            </a:r>
            <a:r>
              <a:rPr lang="en-US" sz="2800" dirty="0" err="1">
                <a:effectLst/>
              </a:rPr>
              <a:t>aller</a:t>
            </a:r>
            <a:r>
              <a:rPr lang="en-US" sz="2800" dirty="0">
                <a:effectLst/>
              </a:rPr>
              <a:t> plus loin, </a:t>
            </a:r>
            <a:r>
              <a:rPr lang="en-US" sz="2800" dirty="0" err="1">
                <a:effectLst/>
              </a:rPr>
              <a:t>écouter</a:t>
            </a:r>
            <a:r>
              <a:rPr lang="en-US" sz="2800" dirty="0">
                <a:effectLst/>
              </a:rPr>
              <a:t> le reportage </a:t>
            </a:r>
            <a:r>
              <a:rPr lang="en-US" sz="2800" dirty="0" err="1">
                <a:effectLst/>
              </a:rPr>
              <a:t>suivant</a:t>
            </a:r>
            <a:r>
              <a:rPr lang="en-US" sz="2800" dirty="0">
                <a:effectLst/>
              </a:rPr>
              <a:t> : </a:t>
            </a:r>
            <a:r>
              <a:rPr lang="en-US" sz="2800" u="sng" dirty="0">
                <a:effectLst/>
                <a:hlinkClick r:id="rId4"/>
              </a:rPr>
              <a:t>https://www.youtube.com/watch?v=S4mi0Wk0L_c&amp;t=5s</a:t>
            </a:r>
            <a:r>
              <a:rPr lang="en-US" sz="2800" dirty="0">
                <a:effectLst/>
              </a:rPr>
              <a:t>.</a:t>
            </a:r>
          </a:p>
          <a:p>
            <a:pPr indent="-228600" algn="l">
              <a:buFont typeface="Arial" panose="020B0604020202020204" pitchFamily="34" charset="0"/>
              <a:buChar char="•"/>
            </a:pPr>
            <a:endParaRPr lang="en-US" sz="1900" dirty="0"/>
          </a:p>
        </p:txBody>
      </p:sp>
    </p:spTree>
    <p:extLst>
      <p:ext uri="{BB962C8B-B14F-4D97-AF65-F5344CB8AC3E}">
        <p14:creationId xmlns:p14="http://schemas.microsoft.com/office/powerpoint/2010/main" val="2532312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useBgFill="1">
        <p:nvSpPr>
          <p:cNvPr id="18448" name="Rectangle 18447">
            <a:extLst>
              <a:ext uri="{FF2B5EF4-FFF2-40B4-BE49-F238E27FC236}">
                <a16:creationId xmlns:a16="http://schemas.microsoft.com/office/drawing/2014/main" id="{EAE48C4B-3A90-42C3-BA00-6092B4771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8B5A695-53DE-4C44-80E1-FF0072B75BBD}"/>
              </a:ext>
            </a:extLst>
          </p:cNvPr>
          <p:cNvSpPr>
            <a:spLocks noGrp="1"/>
          </p:cNvSpPr>
          <p:nvPr>
            <p:ph type="title"/>
          </p:nvPr>
        </p:nvSpPr>
        <p:spPr>
          <a:xfrm>
            <a:off x="4654296" y="329184"/>
            <a:ext cx="6894576" cy="1783080"/>
          </a:xfrm>
        </p:spPr>
        <p:txBody>
          <a:bodyPr anchor="b">
            <a:normAutofit/>
          </a:bodyPr>
          <a:lstStyle/>
          <a:p>
            <a:r>
              <a:rPr lang="fr-FR" sz="5400" i="1" dirty="0">
                <a:effectLst/>
                <a:latin typeface="Times New Roman" panose="02020603050405020304" pitchFamily="18" charset="0"/>
                <a:ea typeface="Aptos" panose="020B0004020202020204" pitchFamily="34" charset="0"/>
              </a:rPr>
              <a:t>Dilemmes justice restaurative </a:t>
            </a:r>
            <a:endParaRPr lang="fr-CA" sz="5400" dirty="0"/>
          </a:p>
        </p:txBody>
      </p:sp>
      <p:pic>
        <p:nvPicPr>
          <p:cNvPr id="18434" name="Picture 2">
            <a:extLst>
              <a:ext uri="{FF2B5EF4-FFF2-40B4-BE49-F238E27FC236}">
                <a16:creationId xmlns:a16="http://schemas.microsoft.com/office/drawing/2014/main" id="{5688FF0A-1B5D-ABB7-CBE5-3B34F3408C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 b="1156"/>
          <a:stretch/>
        </p:blipFill>
        <p:spPr bwMode="auto">
          <a:xfrm>
            <a:off x="20" y="10"/>
            <a:ext cx="4041316" cy="4193753"/>
          </a:xfrm>
          <a:custGeom>
            <a:avLst/>
            <a:gdLst/>
            <a:ahLst/>
            <a:cxnLst/>
            <a:rect l="l" t="t" r="r" b="b"/>
            <a:pathLst>
              <a:path w="4041336" h="4193763">
                <a:moveTo>
                  <a:pt x="0" y="0"/>
                </a:moveTo>
                <a:lnTo>
                  <a:pt x="4019848" y="0"/>
                </a:lnTo>
                <a:lnTo>
                  <a:pt x="4021195" y="11419"/>
                </a:lnTo>
                <a:cubicBezTo>
                  <a:pt x="4036145" y="95184"/>
                  <a:pt x="4033611" y="180091"/>
                  <a:pt x="4037665" y="264364"/>
                </a:cubicBezTo>
                <a:cubicBezTo>
                  <a:pt x="4042480" y="367421"/>
                  <a:pt x="4036399" y="470858"/>
                  <a:pt x="4034118" y="574168"/>
                </a:cubicBezTo>
                <a:cubicBezTo>
                  <a:pt x="4032344" y="662121"/>
                  <a:pt x="4023602" y="749948"/>
                  <a:pt x="4026263" y="838028"/>
                </a:cubicBezTo>
                <a:cubicBezTo>
                  <a:pt x="4026453" y="841074"/>
                  <a:pt x="4026453" y="844120"/>
                  <a:pt x="4026263" y="847166"/>
                </a:cubicBezTo>
                <a:cubicBezTo>
                  <a:pt x="4018154" y="944003"/>
                  <a:pt x="4018154" y="1041348"/>
                  <a:pt x="4026263" y="1138186"/>
                </a:cubicBezTo>
                <a:cubicBezTo>
                  <a:pt x="4028835" y="1178494"/>
                  <a:pt x="4028113" y="1218943"/>
                  <a:pt x="4024109" y="1259137"/>
                </a:cubicBezTo>
                <a:cubicBezTo>
                  <a:pt x="4020308" y="1310285"/>
                  <a:pt x="4008145" y="1362194"/>
                  <a:pt x="4016887" y="1412960"/>
                </a:cubicBezTo>
                <a:cubicBezTo>
                  <a:pt x="4022576" y="1454780"/>
                  <a:pt x="4025705" y="1496916"/>
                  <a:pt x="4026263" y="1539116"/>
                </a:cubicBezTo>
                <a:cubicBezTo>
                  <a:pt x="4030697" y="1633542"/>
                  <a:pt x="4026516" y="1728475"/>
                  <a:pt x="4024869" y="1823155"/>
                </a:cubicBezTo>
                <a:cubicBezTo>
                  <a:pt x="4023095" y="1933446"/>
                  <a:pt x="4025883" y="2043737"/>
                  <a:pt x="4017014" y="2154154"/>
                </a:cubicBezTo>
                <a:cubicBezTo>
                  <a:pt x="4012136" y="2243351"/>
                  <a:pt x="4012136" y="2332751"/>
                  <a:pt x="4017014" y="2421948"/>
                </a:cubicBezTo>
                <a:cubicBezTo>
                  <a:pt x="4019421" y="2503683"/>
                  <a:pt x="4031711" y="2584656"/>
                  <a:pt x="4029684" y="2667279"/>
                </a:cubicBezTo>
                <a:cubicBezTo>
                  <a:pt x="4027276" y="2763608"/>
                  <a:pt x="4015874" y="2859684"/>
                  <a:pt x="4019421" y="2956268"/>
                </a:cubicBezTo>
                <a:cubicBezTo>
                  <a:pt x="4021068" y="3002339"/>
                  <a:pt x="4021195" y="3048410"/>
                  <a:pt x="4022082" y="3094480"/>
                </a:cubicBezTo>
                <a:cubicBezTo>
                  <a:pt x="4023222" y="3149943"/>
                  <a:pt x="4033231" y="3205278"/>
                  <a:pt x="4027656" y="3260614"/>
                </a:cubicBezTo>
                <a:cubicBezTo>
                  <a:pt x="4018408" y="3352883"/>
                  <a:pt x="3994462" y="3443628"/>
                  <a:pt x="4009412" y="3538181"/>
                </a:cubicBezTo>
                <a:cubicBezTo>
                  <a:pt x="4017647" y="3590217"/>
                  <a:pt x="4026896" y="3642380"/>
                  <a:pt x="4031711" y="3694923"/>
                </a:cubicBezTo>
                <a:cubicBezTo>
                  <a:pt x="4035892" y="3741882"/>
                  <a:pt x="4046407" y="3789603"/>
                  <a:pt x="4038425" y="3836308"/>
                </a:cubicBezTo>
                <a:cubicBezTo>
                  <a:pt x="4031584" y="3876287"/>
                  <a:pt x="4035131" y="3916266"/>
                  <a:pt x="4029810" y="3956245"/>
                </a:cubicBezTo>
                <a:cubicBezTo>
                  <a:pt x="4022842" y="4008661"/>
                  <a:pt x="4019168" y="4061966"/>
                  <a:pt x="4013847" y="4114764"/>
                </a:cubicBezTo>
                <a:lnTo>
                  <a:pt x="4010970" y="4161894"/>
                </a:lnTo>
                <a:lnTo>
                  <a:pt x="4002764" y="4161042"/>
                </a:lnTo>
                <a:cubicBezTo>
                  <a:pt x="3957904" y="4159210"/>
                  <a:pt x="3912934" y="4160186"/>
                  <a:pt x="3868108" y="4163980"/>
                </a:cubicBezTo>
                <a:cubicBezTo>
                  <a:pt x="3637072" y="4178737"/>
                  <a:pt x="3405779" y="4172076"/>
                  <a:pt x="3174741" y="4175341"/>
                </a:cubicBezTo>
                <a:cubicBezTo>
                  <a:pt x="2865668" y="4179782"/>
                  <a:pt x="2556851" y="4168420"/>
                  <a:pt x="2247906" y="4167376"/>
                </a:cubicBezTo>
                <a:cubicBezTo>
                  <a:pt x="2184582" y="4167115"/>
                  <a:pt x="2121002" y="4170510"/>
                  <a:pt x="2057934" y="4175733"/>
                </a:cubicBezTo>
                <a:cubicBezTo>
                  <a:pt x="1970560" y="4182786"/>
                  <a:pt x="1884336" y="4173905"/>
                  <a:pt x="1797729" y="4165547"/>
                </a:cubicBezTo>
                <a:cubicBezTo>
                  <a:pt x="1693340" y="4155492"/>
                  <a:pt x="1589207" y="4164372"/>
                  <a:pt x="1485458" y="4175995"/>
                </a:cubicBezTo>
                <a:cubicBezTo>
                  <a:pt x="1307344" y="4195571"/>
                  <a:pt x="1127888" y="4198979"/>
                  <a:pt x="949185" y="4186181"/>
                </a:cubicBezTo>
                <a:cubicBezTo>
                  <a:pt x="751793" y="4172468"/>
                  <a:pt x="554529" y="4174950"/>
                  <a:pt x="357136" y="4175995"/>
                </a:cubicBezTo>
                <a:lnTo>
                  <a:pt x="0" y="4175060"/>
                </a:lnTo>
                <a:close/>
              </a:path>
            </a:pathLst>
          </a:custGeom>
          <a:noFill/>
          <a:extLst>
            <a:ext uri="{909E8E84-426E-40DD-AFC4-6F175D3DCCD1}">
              <a14:hiddenFill xmlns:a14="http://schemas.microsoft.com/office/drawing/2010/main">
                <a:solidFill>
                  <a:srgbClr val="FFFFFF"/>
                </a:solidFill>
              </a14:hiddenFill>
            </a:ext>
          </a:extLst>
        </p:spPr>
      </p:pic>
      <p:sp>
        <p:nvSpPr>
          <p:cNvPr id="18450" name="sketch line">
            <a:extLst>
              <a:ext uri="{FF2B5EF4-FFF2-40B4-BE49-F238E27FC236}">
                <a16:creationId xmlns:a16="http://schemas.microsoft.com/office/drawing/2014/main" id="{F919E280-CA27-4214-97E6-294E0C3BC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463186"/>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6" name="Picture 4" descr="undefined">
            <a:extLst>
              <a:ext uri="{FF2B5EF4-FFF2-40B4-BE49-F238E27FC236}">
                <a16:creationId xmlns:a16="http://schemas.microsoft.com/office/drawing/2014/main" id="{8F672900-D1A1-E00D-BE5C-38AF3384D3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7883" r="3" b="3603"/>
          <a:stretch/>
        </p:blipFill>
        <p:spPr bwMode="auto">
          <a:xfrm>
            <a:off x="1" y="4267200"/>
            <a:ext cx="4051081" cy="2590800"/>
          </a:xfrm>
          <a:custGeom>
            <a:avLst/>
            <a:gdLst/>
            <a:ahLst/>
            <a:cxnLst/>
            <a:rect l="l" t="t" r="r" b="b"/>
            <a:pathLst>
              <a:path w="4051081" h="2496030">
                <a:moveTo>
                  <a:pt x="2464753" y="4"/>
                </a:moveTo>
                <a:cubicBezTo>
                  <a:pt x="2509518" y="-78"/>
                  <a:pt x="2554292" y="1163"/>
                  <a:pt x="2599067" y="4428"/>
                </a:cubicBezTo>
                <a:cubicBezTo>
                  <a:pt x="2749817" y="17813"/>
                  <a:pt x="2901270" y="21079"/>
                  <a:pt x="3052443" y="14222"/>
                </a:cubicBezTo>
                <a:cubicBezTo>
                  <a:pt x="3173923" y="5694"/>
                  <a:pt x="3295774" y="4206"/>
                  <a:pt x="3417420" y="9782"/>
                </a:cubicBezTo>
                <a:cubicBezTo>
                  <a:pt x="3530764" y="16442"/>
                  <a:pt x="3644108" y="23233"/>
                  <a:pt x="3757835" y="19315"/>
                </a:cubicBezTo>
                <a:cubicBezTo>
                  <a:pt x="3803121" y="17748"/>
                  <a:pt x="3847768" y="15789"/>
                  <a:pt x="3892671" y="13177"/>
                </a:cubicBezTo>
                <a:cubicBezTo>
                  <a:pt x="3933972" y="9619"/>
                  <a:pt x="3975386" y="7938"/>
                  <a:pt x="4016790" y="8134"/>
                </a:cubicBezTo>
                <a:lnTo>
                  <a:pt x="4034037" y="8999"/>
                </a:lnTo>
                <a:lnTo>
                  <a:pt x="4035370" y="62503"/>
                </a:lnTo>
                <a:cubicBezTo>
                  <a:pt x="4033549" y="118790"/>
                  <a:pt x="4026390" y="174983"/>
                  <a:pt x="4020562" y="231143"/>
                </a:cubicBezTo>
                <a:cubicBezTo>
                  <a:pt x="4014860" y="285717"/>
                  <a:pt x="4006498" y="343464"/>
                  <a:pt x="4019168" y="393470"/>
                </a:cubicBezTo>
                <a:cubicBezTo>
                  <a:pt x="4042480" y="482184"/>
                  <a:pt x="4024236" y="566457"/>
                  <a:pt x="4014100" y="651618"/>
                </a:cubicBezTo>
                <a:cubicBezTo>
                  <a:pt x="4001874" y="734926"/>
                  <a:pt x="4003635" y="819681"/>
                  <a:pt x="4019295" y="902406"/>
                </a:cubicBezTo>
                <a:cubicBezTo>
                  <a:pt x="4031711" y="960787"/>
                  <a:pt x="4031711" y="1020184"/>
                  <a:pt x="4033231" y="1078946"/>
                </a:cubicBezTo>
                <a:cubicBezTo>
                  <a:pt x="4034118" y="1115753"/>
                  <a:pt x="4020562" y="1153193"/>
                  <a:pt x="4011566" y="1189872"/>
                </a:cubicBezTo>
                <a:cubicBezTo>
                  <a:pt x="3995476" y="1256123"/>
                  <a:pt x="3989648" y="1323388"/>
                  <a:pt x="4011566" y="1387989"/>
                </a:cubicBezTo>
                <a:cubicBezTo>
                  <a:pt x="4042100" y="1477465"/>
                  <a:pt x="4059584" y="1566941"/>
                  <a:pt x="4046914" y="1661622"/>
                </a:cubicBezTo>
                <a:cubicBezTo>
                  <a:pt x="4039566" y="1720003"/>
                  <a:pt x="4037919" y="1779654"/>
                  <a:pt x="4026896" y="1837274"/>
                </a:cubicBezTo>
                <a:cubicBezTo>
                  <a:pt x="4008779" y="1932843"/>
                  <a:pt x="4015240" y="2027776"/>
                  <a:pt x="4029684" y="2121948"/>
                </a:cubicBezTo>
                <a:cubicBezTo>
                  <a:pt x="4039832" y="2200637"/>
                  <a:pt x="4040934" y="2280226"/>
                  <a:pt x="4032978" y="2359155"/>
                </a:cubicBezTo>
                <a:lnTo>
                  <a:pt x="4023519" y="2496030"/>
                </a:lnTo>
                <a:lnTo>
                  <a:pt x="0" y="2496030"/>
                </a:lnTo>
                <a:lnTo>
                  <a:pt x="0" y="12459"/>
                </a:lnTo>
                <a:lnTo>
                  <a:pt x="17104" y="15006"/>
                </a:lnTo>
                <a:cubicBezTo>
                  <a:pt x="83627" y="15006"/>
                  <a:pt x="150022" y="12263"/>
                  <a:pt x="216416" y="7824"/>
                </a:cubicBezTo>
                <a:cubicBezTo>
                  <a:pt x="361434" y="-156"/>
                  <a:pt x="506837" y="3162"/>
                  <a:pt x="651370" y="17748"/>
                </a:cubicBezTo>
                <a:cubicBezTo>
                  <a:pt x="753623" y="25440"/>
                  <a:pt x="856335" y="24213"/>
                  <a:pt x="958396" y="14092"/>
                </a:cubicBezTo>
                <a:cubicBezTo>
                  <a:pt x="1145682" y="-1710"/>
                  <a:pt x="1332584" y="10958"/>
                  <a:pt x="1519486" y="21666"/>
                </a:cubicBezTo>
                <a:cubicBezTo>
                  <a:pt x="1700504" y="32113"/>
                  <a:pt x="1881394" y="24408"/>
                  <a:pt x="2062411" y="17487"/>
                </a:cubicBezTo>
                <a:cubicBezTo>
                  <a:pt x="2196255" y="12394"/>
                  <a:pt x="2330459" y="249"/>
                  <a:pt x="2464753" y="4"/>
                </a:cubicBezTo>
                <a:close/>
              </a:path>
            </a:pathLst>
          </a:cu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A30857D5-0D4F-C93D-F22E-9EE1E09FBEA0}"/>
              </a:ext>
            </a:extLst>
          </p:cNvPr>
          <p:cNvSpPr>
            <a:spLocks noGrp="1"/>
          </p:cNvSpPr>
          <p:nvPr>
            <p:ph idx="1"/>
          </p:nvPr>
        </p:nvSpPr>
        <p:spPr>
          <a:xfrm>
            <a:off x="4654296" y="2706624"/>
            <a:ext cx="6894576" cy="3483864"/>
          </a:xfrm>
        </p:spPr>
        <p:txBody>
          <a:bodyPr>
            <a:normAutofit fontScale="85000" lnSpcReduction="20000"/>
          </a:bodyPr>
          <a:lstStyle/>
          <a:p>
            <a:pPr marL="342900" lvl="0" indent="-342900">
              <a:buFont typeface="Symbol" panose="05050102010706020507" pitchFamily="18" charset="2"/>
              <a:buChar char=""/>
            </a:pPr>
            <a:r>
              <a:rPr lang="fr-FR" sz="3600" kern="100" dirty="0">
                <a:effectLst/>
                <a:latin typeface="Times New Roman" panose="02020603050405020304" pitchFamily="18" charset="0"/>
                <a:ea typeface="Aptos" panose="020B0004020202020204" pitchFamily="34" charset="0"/>
                <a:cs typeface="Arial" panose="020B0604020202020204" pitchFamily="34" charset="0"/>
              </a:rPr>
              <a:t>Comment concilier les impératifs de la justice et de la vérité avec la réconciliation?</a:t>
            </a:r>
            <a:endParaRPr lang="fr-CA" sz="36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buFont typeface="Symbol" panose="05050102010706020507" pitchFamily="18" charset="2"/>
              <a:buChar char=""/>
            </a:pPr>
            <a:r>
              <a:rPr lang="fr-FR" sz="3600" kern="100" dirty="0">
                <a:effectLst/>
                <a:latin typeface="Times New Roman" panose="02020603050405020304" pitchFamily="18" charset="0"/>
                <a:ea typeface="Aptos" panose="020B0004020202020204" pitchFamily="34" charset="0"/>
                <a:cs typeface="Arial" panose="020B0604020202020204" pitchFamily="34" charset="0"/>
              </a:rPr>
              <a:t>Pouvons-nous sacrifier la vérité et les droits des victimes pour la réconciliation? </a:t>
            </a:r>
            <a:endParaRPr lang="fr-CA" sz="36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spcAft>
                <a:spcPts val="800"/>
              </a:spcAft>
              <a:buFont typeface="Symbol" panose="05050102010706020507" pitchFamily="18" charset="2"/>
              <a:buChar char=""/>
            </a:pPr>
            <a:r>
              <a:rPr lang="fr-FR" sz="3600" kern="100" dirty="0">
                <a:effectLst/>
                <a:latin typeface="Times New Roman" panose="02020603050405020304" pitchFamily="18" charset="0"/>
                <a:ea typeface="Aptos" panose="020B0004020202020204" pitchFamily="34" charset="0"/>
                <a:cs typeface="Arial" panose="020B0604020202020204" pitchFamily="34" charset="0"/>
              </a:rPr>
              <a:t>Pouvons-nous considérer le pardon (amnistie) comme étant prioritaire par rapport à la justice?</a:t>
            </a:r>
            <a:endParaRPr lang="fr-CA" sz="3600" kern="100" dirty="0">
              <a:effectLst/>
              <a:latin typeface="Aptos" panose="020B0004020202020204" pitchFamily="34" charset="0"/>
              <a:ea typeface="Aptos" panose="020B0004020202020204" pitchFamily="34" charset="0"/>
              <a:cs typeface="Arial" panose="020B0604020202020204" pitchFamily="34" charset="0"/>
            </a:endParaRPr>
          </a:p>
          <a:p>
            <a:endParaRPr lang="fr-CA" sz="2200" dirty="0"/>
          </a:p>
        </p:txBody>
      </p:sp>
    </p:spTree>
    <p:extLst>
      <p:ext uri="{BB962C8B-B14F-4D97-AF65-F5344CB8AC3E}">
        <p14:creationId xmlns:p14="http://schemas.microsoft.com/office/powerpoint/2010/main" val="2845072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useBgFill="1">
        <p:nvSpPr>
          <p:cNvPr id="17422" name="Rectangle 17421">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D28F00E-BE72-4059-6C87-53E239621492}"/>
              </a:ext>
            </a:extLst>
          </p:cNvPr>
          <p:cNvSpPr>
            <a:spLocks noGrp="1"/>
          </p:cNvSpPr>
          <p:nvPr>
            <p:ph type="title"/>
          </p:nvPr>
        </p:nvSpPr>
        <p:spPr>
          <a:xfrm>
            <a:off x="4489734" y="-837812"/>
            <a:ext cx="6798541" cy="1675623"/>
          </a:xfrm>
        </p:spPr>
        <p:txBody>
          <a:bodyPr anchor="b">
            <a:normAutofit/>
          </a:bodyPr>
          <a:lstStyle/>
          <a:p>
            <a:r>
              <a:rPr lang="fr-FR" sz="4000" dirty="0">
                <a:effectLst/>
                <a:latin typeface="Times New Roman" panose="02020603050405020304" pitchFamily="18" charset="0"/>
                <a:ea typeface="Aptos" panose="020B0004020202020204" pitchFamily="34" charset="0"/>
              </a:rPr>
              <a:t>Solutions aux dilemmes  </a:t>
            </a:r>
            <a:endParaRPr lang="fr-CA" sz="4000" dirty="0"/>
          </a:p>
        </p:txBody>
      </p:sp>
      <p:pic>
        <p:nvPicPr>
          <p:cNvPr id="17410" name="Picture 2" descr="undefined">
            <a:extLst>
              <a:ext uri="{FF2B5EF4-FFF2-40B4-BE49-F238E27FC236}">
                <a16:creationId xmlns:a16="http://schemas.microsoft.com/office/drawing/2014/main" id="{D6F4F83E-BA8D-70A0-5751-8FBE6A5507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990" r="-2" b="-2"/>
          <a:stretch/>
        </p:blipFill>
        <p:spPr bwMode="auto">
          <a:xfrm>
            <a:off x="1" y="10"/>
            <a:ext cx="4196496"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801EE548-DFEF-E6FA-1488-8CCBCD6A38A8}"/>
              </a:ext>
            </a:extLst>
          </p:cNvPr>
          <p:cNvSpPr>
            <a:spLocks noGrp="1"/>
          </p:cNvSpPr>
          <p:nvPr>
            <p:ph idx="1"/>
          </p:nvPr>
        </p:nvSpPr>
        <p:spPr>
          <a:xfrm>
            <a:off x="4489734" y="837812"/>
            <a:ext cx="7409823" cy="5884264"/>
          </a:xfrm>
        </p:spPr>
        <p:txBody>
          <a:bodyPr>
            <a:normAutofit fontScale="85000" lnSpcReduction="10000"/>
          </a:bodyPr>
          <a:lstStyle/>
          <a:p>
            <a:r>
              <a:rPr lang="fr-FR" sz="3300" kern="100" dirty="0">
                <a:effectLst/>
                <a:latin typeface="Times New Roman" panose="02020603050405020304" pitchFamily="18" charset="0"/>
                <a:ea typeface="Aptos" panose="020B0004020202020204" pitchFamily="34" charset="0"/>
                <a:cs typeface="Arial" panose="020B0604020202020204" pitchFamily="34" charset="0"/>
              </a:rPr>
              <a:t>Les différentes exigences (justice, punition et réconciliation) ne s’excluent pas.</a:t>
            </a:r>
            <a:endParaRPr lang="fr-CA" sz="3300" kern="100" dirty="0">
              <a:effectLst/>
              <a:latin typeface="Aptos" panose="020B0004020202020204" pitchFamily="34" charset="0"/>
              <a:ea typeface="Aptos" panose="020B0004020202020204" pitchFamily="34" charset="0"/>
              <a:cs typeface="Arial" panose="020B0604020202020204" pitchFamily="34" charset="0"/>
            </a:endParaRPr>
          </a:p>
          <a:p>
            <a:r>
              <a:rPr lang="fr-FR" sz="3300" kern="100" dirty="0">
                <a:effectLst/>
                <a:latin typeface="Times New Roman" panose="02020603050405020304" pitchFamily="18" charset="0"/>
                <a:ea typeface="Aptos" panose="020B0004020202020204" pitchFamily="34" charset="0"/>
                <a:cs typeface="Arial" panose="020B0604020202020204" pitchFamily="34" charset="0"/>
              </a:rPr>
              <a:t>La personne qui formule une demande de pardon ou d’amnistie accepte de témoigner au grand jour. </a:t>
            </a:r>
            <a:endParaRPr lang="fr-CA" sz="3300" kern="100" dirty="0">
              <a:effectLst/>
              <a:latin typeface="Aptos" panose="020B0004020202020204" pitchFamily="34" charset="0"/>
              <a:ea typeface="Aptos" panose="020B0004020202020204" pitchFamily="34" charset="0"/>
              <a:cs typeface="Arial" panose="020B0604020202020204" pitchFamily="34" charset="0"/>
            </a:endParaRPr>
          </a:p>
          <a:p>
            <a:r>
              <a:rPr lang="fr-FR" sz="3300" kern="100" dirty="0">
                <a:effectLst/>
                <a:latin typeface="Times New Roman" panose="02020603050405020304" pitchFamily="18" charset="0"/>
                <a:ea typeface="Aptos" panose="020B0004020202020204" pitchFamily="34" charset="0"/>
                <a:cs typeface="Arial" panose="020B0604020202020204" pitchFamily="34" charset="0"/>
              </a:rPr>
              <a:t>Les coupables assument la charge d’un opprobre public = forme de punition.</a:t>
            </a:r>
            <a:endParaRPr lang="fr-CA" sz="3300" kern="100" dirty="0">
              <a:effectLst/>
              <a:latin typeface="Aptos" panose="020B0004020202020204" pitchFamily="34" charset="0"/>
              <a:ea typeface="Aptos" panose="020B0004020202020204" pitchFamily="34" charset="0"/>
              <a:cs typeface="Arial" panose="020B0604020202020204" pitchFamily="34" charset="0"/>
            </a:endParaRPr>
          </a:p>
          <a:p>
            <a:pPr>
              <a:spcAft>
                <a:spcPts val="800"/>
              </a:spcAft>
            </a:pPr>
            <a:r>
              <a:rPr lang="fr-CA" sz="3300" kern="100" dirty="0">
                <a:effectLst/>
                <a:latin typeface="Times New Roman" panose="02020603050405020304" pitchFamily="18" charset="0"/>
                <a:ea typeface="Aptos" panose="020B0004020202020204" pitchFamily="34" charset="0"/>
                <a:cs typeface="Arial" panose="020B0604020202020204" pitchFamily="34" charset="0"/>
              </a:rPr>
              <a:t>La réparation est une forme de reconnaissance par une communauté du statut de victime, qui conduit cette victime à  retrouver l’estime de soi. </a:t>
            </a:r>
          </a:p>
          <a:p>
            <a:r>
              <a:rPr lang="fr-CA" sz="3300" kern="100" dirty="0">
                <a:effectLst/>
                <a:latin typeface="Times New Roman" panose="02020603050405020304" pitchFamily="18" charset="0"/>
                <a:ea typeface="Aptos" panose="020B0004020202020204" pitchFamily="34" charset="0"/>
                <a:cs typeface="Arial" panose="020B0604020202020204" pitchFamily="34" charset="0"/>
              </a:rPr>
              <a:t>La réparation étant assurée par l’individu reconnu coupable, la relation entre le coupable et la victime est rétablie. Volonté de réparer ce qui a été brisé : le lien social (réparation éthique).</a:t>
            </a:r>
            <a:endParaRPr lang="fr-CA" sz="33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spcAft>
                <a:spcPts val="800"/>
              </a:spcAft>
              <a:buFont typeface="+mj-lt"/>
              <a:buAutoNum type="arabicPeriod"/>
            </a:pPr>
            <a:endParaRPr lang="fr-CA" sz="1700" kern="100" dirty="0">
              <a:effectLst/>
              <a:latin typeface="Aptos" panose="020B0004020202020204" pitchFamily="34" charset="0"/>
              <a:ea typeface="Aptos" panose="020B0004020202020204" pitchFamily="34" charset="0"/>
              <a:cs typeface="Arial" panose="020B0604020202020204" pitchFamily="34" charset="0"/>
            </a:endParaRPr>
          </a:p>
          <a:p>
            <a:endParaRPr lang="fr-CA" sz="1700" dirty="0"/>
          </a:p>
        </p:txBody>
      </p:sp>
    </p:spTree>
    <p:extLst>
      <p:ext uri="{BB962C8B-B14F-4D97-AF65-F5344CB8AC3E}">
        <p14:creationId xmlns:p14="http://schemas.microsoft.com/office/powerpoint/2010/main" val="24417602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F6BD5A9-8EA4-F87C-AFC9-66B1001788B1}"/>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dirty="0"/>
              <a:t>Les c</a:t>
            </a:r>
            <a:r>
              <a:rPr lang="en-US" sz="6600" kern="1200" dirty="0">
                <a:solidFill>
                  <a:schemeClr val="tx1"/>
                </a:solidFill>
                <a:latin typeface="+mj-lt"/>
                <a:ea typeface="+mj-ea"/>
                <a:cs typeface="+mj-cs"/>
              </a:rPr>
              <a:t>ritiques</a:t>
            </a:r>
          </a:p>
        </p:txBody>
      </p:sp>
      <p:sp>
        <p:nvSpPr>
          <p:cNvPr id="10"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7629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useBgFill="1">
        <p:nvSpPr>
          <p:cNvPr id="19463" name="Rectangle 1946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A5EA73A-0CB9-E24D-2779-31D153998A9A}"/>
              </a:ext>
            </a:extLst>
          </p:cNvPr>
          <p:cNvSpPr>
            <a:spLocks noGrp="1"/>
          </p:cNvSpPr>
          <p:nvPr>
            <p:ph type="title"/>
          </p:nvPr>
        </p:nvSpPr>
        <p:spPr>
          <a:xfrm>
            <a:off x="5297762" y="329184"/>
            <a:ext cx="6251110" cy="1783080"/>
          </a:xfrm>
        </p:spPr>
        <p:txBody>
          <a:bodyPr anchor="b">
            <a:normAutofit/>
          </a:bodyPr>
          <a:lstStyle/>
          <a:p>
            <a:r>
              <a:rPr lang="fr-CA" sz="5400" dirty="0">
                <a:effectLst/>
                <a:latin typeface="Times New Roman" panose="02020603050405020304" pitchFamily="18" charset="0"/>
                <a:ea typeface="Aptos" panose="020B0004020202020204" pitchFamily="34" charset="0"/>
              </a:rPr>
              <a:t>Critique 1 : relativisme moral</a:t>
            </a:r>
            <a:endParaRPr lang="fr-CA" sz="5400" dirty="0"/>
          </a:p>
        </p:txBody>
      </p:sp>
      <p:pic>
        <p:nvPicPr>
          <p:cNvPr id="19458" name="Picture 2" descr="A painting of a line of red umbrellas. Maasai africa warriors. - PICRYL -  Public Domain Media Search Engine Public Domain Search">
            <a:extLst>
              <a:ext uri="{FF2B5EF4-FFF2-40B4-BE49-F238E27FC236}">
                <a16:creationId xmlns:a16="http://schemas.microsoft.com/office/drawing/2014/main" id="{9B5BC138-CD66-D9FD-39F9-EC4D283818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278" r="26656"/>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9465"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404C58C3-653A-F98A-325A-FA5CF521A181}"/>
              </a:ext>
            </a:extLst>
          </p:cNvPr>
          <p:cNvSpPr>
            <a:spLocks noGrp="1"/>
          </p:cNvSpPr>
          <p:nvPr>
            <p:ph idx="1"/>
          </p:nvPr>
        </p:nvSpPr>
        <p:spPr>
          <a:xfrm>
            <a:off x="5297762" y="2706624"/>
            <a:ext cx="6713006" cy="4151376"/>
          </a:xfrm>
        </p:spPr>
        <p:txBody>
          <a:bodyPr>
            <a:normAutofit fontScale="92500" lnSpcReduction="10000"/>
          </a:bodyPr>
          <a:lstStyle/>
          <a:p>
            <a:pPr marL="342900" lvl="0" indent="-342900">
              <a:buFont typeface="+mj-lt"/>
              <a:buAutoNum type="arabicPeriod"/>
            </a:pPr>
            <a:r>
              <a:rPr lang="fr-CA" sz="3000" kern="100" dirty="0">
                <a:effectLst/>
                <a:latin typeface="Times New Roman" panose="02020603050405020304" pitchFamily="18" charset="0"/>
                <a:ea typeface="Aptos" panose="020B0004020202020204" pitchFamily="34" charset="0"/>
                <a:cs typeface="Arial" panose="020B0604020202020204" pitchFamily="34" charset="0"/>
              </a:rPr>
              <a:t>Le relativisme moral = les normes et les valeurs morales varient d'une culture à une autre (aucune n'est supérieure).</a:t>
            </a:r>
            <a:endParaRPr lang="fr-CA" sz="30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buFont typeface="+mj-lt"/>
              <a:buAutoNum type="arabicPeriod"/>
            </a:pPr>
            <a:r>
              <a:rPr lang="fr-CA" sz="3000" kern="100" dirty="0">
                <a:effectLst/>
                <a:latin typeface="Times New Roman" panose="02020603050405020304" pitchFamily="18" charset="0"/>
                <a:ea typeface="Aptos" panose="020B0004020202020204" pitchFamily="34" charset="0"/>
                <a:cs typeface="Arial" panose="020B0604020202020204" pitchFamily="34" charset="0"/>
              </a:rPr>
              <a:t>Pour plusieurs, il y a pourtant des valeurs ayant une portée universelle comme le respect de la dignité de chaque personne. </a:t>
            </a:r>
            <a:endParaRPr lang="fr-CA" sz="30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spcAft>
                <a:spcPts val="800"/>
              </a:spcAft>
              <a:buFont typeface="+mj-lt"/>
              <a:buAutoNum type="arabicPeriod"/>
            </a:pPr>
            <a:r>
              <a:rPr lang="fr-CA" sz="3000" kern="100" dirty="0" err="1">
                <a:effectLst/>
                <a:latin typeface="Times New Roman" panose="02020603050405020304" pitchFamily="18" charset="0"/>
                <a:ea typeface="Aptos" panose="020B0004020202020204" pitchFamily="34" charset="0"/>
                <a:cs typeface="Arial" panose="020B0604020202020204" pitchFamily="34" charset="0"/>
              </a:rPr>
              <a:t>L’</a:t>
            </a:r>
            <a:r>
              <a:rPr lang="fr-CA" sz="3000" i="1" kern="100" dirty="0" err="1">
                <a:effectLst/>
                <a:latin typeface="Times New Roman" panose="02020603050405020304" pitchFamily="18" charset="0"/>
                <a:ea typeface="Aptos" panose="020B0004020202020204" pitchFamily="34" charset="0"/>
                <a:cs typeface="Arial" panose="020B0604020202020204" pitchFamily="34" charset="0"/>
              </a:rPr>
              <a:t>ubuntu</a:t>
            </a:r>
            <a:r>
              <a:rPr lang="fr-CA" sz="3000" kern="100" dirty="0">
                <a:effectLst/>
                <a:latin typeface="Times New Roman" panose="02020603050405020304" pitchFamily="18" charset="0"/>
                <a:ea typeface="Aptos" panose="020B0004020202020204" pitchFamily="34" charset="0"/>
                <a:cs typeface="Arial" panose="020B0604020202020204" pitchFamily="34" charset="0"/>
              </a:rPr>
              <a:t> et son importance de la communauté et des valeurs traditionnelles = non-reconnaissance des droits humains et des minorités? </a:t>
            </a:r>
            <a:endParaRPr lang="fr-CA" sz="3000" kern="100" dirty="0">
              <a:effectLst/>
              <a:latin typeface="Aptos" panose="020B0004020202020204" pitchFamily="34" charset="0"/>
              <a:ea typeface="Aptos" panose="020B0004020202020204" pitchFamily="34" charset="0"/>
              <a:cs typeface="Arial" panose="020B0604020202020204" pitchFamily="34" charset="0"/>
            </a:endParaRPr>
          </a:p>
          <a:p>
            <a:endParaRPr lang="fr-CA" sz="2200" dirty="0"/>
          </a:p>
        </p:txBody>
      </p:sp>
    </p:spTree>
    <p:extLst>
      <p:ext uri="{BB962C8B-B14F-4D97-AF65-F5344CB8AC3E}">
        <p14:creationId xmlns:p14="http://schemas.microsoft.com/office/powerpoint/2010/main" val="3823320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01C120E-7EA8-36CD-084D-473F0A3DA40E}"/>
              </a:ext>
            </a:extLst>
          </p:cNvPr>
          <p:cNvSpPr>
            <a:spLocks noGrp="1"/>
          </p:cNvSpPr>
          <p:nvPr>
            <p:ph type="title"/>
          </p:nvPr>
        </p:nvSpPr>
        <p:spPr>
          <a:xfrm>
            <a:off x="841248" y="548640"/>
            <a:ext cx="3600860" cy="5431536"/>
          </a:xfrm>
        </p:spPr>
        <p:txBody>
          <a:bodyPr>
            <a:normAutofit/>
          </a:bodyPr>
          <a:lstStyle/>
          <a:p>
            <a:r>
              <a:rPr lang="fr-CA" sz="5400" dirty="0">
                <a:effectLst/>
                <a:latin typeface="Times New Roman" panose="02020603050405020304" pitchFamily="18" charset="0"/>
                <a:ea typeface="Aptos" panose="020B0004020202020204" pitchFamily="34" charset="0"/>
              </a:rPr>
              <a:t>Cette critique dans les mots d’Anthony </a:t>
            </a:r>
            <a:r>
              <a:rPr lang="fr-CA" sz="5400" dirty="0" err="1">
                <a:effectLst/>
                <a:latin typeface="Times New Roman" panose="02020603050405020304" pitchFamily="18" charset="0"/>
                <a:ea typeface="Aptos" panose="020B0004020202020204" pitchFamily="34" charset="0"/>
              </a:rPr>
              <a:t>Oyowe</a:t>
            </a:r>
            <a:r>
              <a:rPr lang="fr-CA" sz="5400" dirty="0">
                <a:effectLst/>
                <a:latin typeface="Times New Roman" panose="02020603050405020304" pitchFamily="18" charset="0"/>
                <a:ea typeface="Aptos" panose="020B0004020202020204" pitchFamily="34" charset="0"/>
              </a:rPr>
              <a:t> </a:t>
            </a:r>
            <a:endParaRPr lang="fr-CA" sz="5400" dirty="0"/>
          </a:p>
        </p:txBody>
      </p:sp>
      <p:sp>
        <p:nvSpPr>
          <p:cNvPr id="17"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98805720-0FF4-DA2F-8434-9C5D0318FA1C}"/>
              </a:ext>
            </a:extLst>
          </p:cNvPr>
          <p:cNvSpPr>
            <a:spLocks noGrp="1"/>
          </p:cNvSpPr>
          <p:nvPr>
            <p:ph idx="1"/>
          </p:nvPr>
        </p:nvSpPr>
        <p:spPr>
          <a:xfrm>
            <a:off x="5126418" y="552091"/>
            <a:ext cx="6828991" cy="6417120"/>
          </a:xfrm>
        </p:spPr>
        <p:txBody>
          <a:bodyPr anchor="ctr">
            <a:normAutofit fontScale="77500" lnSpcReduction="20000"/>
          </a:bodyPr>
          <a:lstStyle/>
          <a:p>
            <a:r>
              <a:rPr lang="fr-CA" sz="4600" kern="100" dirty="0">
                <a:effectLst/>
                <a:latin typeface="Times New Roman" panose="02020603050405020304" pitchFamily="18" charset="0"/>
                <a:ea typeface="Aptos" panose="020B0004020202020204" pitchFamily="34" charset="0"/>
                <a:cs typeface="Arial" panose="020B0604020202020204" pitchFamily="34" charset="0"/>
              </a:rPr>
              <a:t>« Les conceptions dites africaines des droits humains impliquent facilement que les droits humains cèdent toujours la place aux valeurs traditionnelles (par exemple, l'harmonie communautaire et les relations de parenté […]) lorsque ces valeurs sont en conflit. De plus, donner la priorité aux droits collectifs sur les droits individuels peut exclure sommairement les individus et les minorités non conformes. » (</a:t>
            </a:r>
            <a:r>
              <a:rPr lang="fr-CA" sz="4600" kern="100" dirty="0" err="1">
                <a:effectLst/>
                <a:latin typeface="Times New Roman" panose="02020603050405020304" pitchFamily="18" charset="0"/>
                <a:ea typeface="Aptos" panose="020B0004020202020204" pitchFamily="34" charset="0"/>
                <a:cs typeface="Arial" panose="020B0604020202020204" pitchFamily="34" charset="0"/>
              </a:rPr>
              <a:t>Oyowe</a:t>
            </a:r>
            <a:r>
              <a:rPr lang="fr-CA" sz="4600" kern="100" dirty="0">
                <a:effectLst/>
                <a:latin typeface="Times New Roman" panose="02020603050405020304" pitchFamily="18" charset="0"/>
                <a:ea typeface="Aptos" panose="020B0004020202020204" pitchFamily="34" charset="0"/>
                <a:cs typeface="Arial" panose="020B0604020202020204" pitchFamily="34" charset="0"/>
              </a:rPr>
              <a:t>, 2014, p. 329) </a:t>
            </a:r>
            <a:endParaRPr lang="fr-CA" sz="4600" kern="100" dirty="0">
              <a:effectLst/>
              <a:latin typeface="Aptos" panose="020B0004020202020204" pitchFamily="34" charset="0"/>
              <a:ea typeface="Aptos" panose="020B0004020202020204" pitchFamily="34" charset="0"/>
              <a:cs typeface="Arial" panose="020B0604020202020204" pitchFamily="34" charset="0"/>
            </a:endParaRPr>
          </a:p>
          <a:p>
            <a:endParaRPr lang="fr-CA" sz="2200" dirty="0"/>
          </a:p>
        </p:txBody>
      </p:sp>
    </p:spTree>
    <p:extLst>
      <p:ext uri="{BB962C8B-B14F-4D97-AF65-F5344CB8AC3E}">
        <p14:creationId xmlns:p14="http://schemas.microsoft.com/office/powerpoint/2010/main" val="4032116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useBgFill="1">
        <p:nvSpPr>
          <p:cNvPr id="20487" name="Rectangle 2048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64E12BC-A828-7C01-1421-0BBAD5290777}"/>
              </a:ext>
            </a:extLst>
          </p:cNvPr>
          <p:cNvSpPr>
            <a:spLocks noGrp="1"/>
          </p:cNvSpPr>
          <p:nvPr>
            <p:ph type="title"/>
          </p:nvPr>
        </p:nvSpPr>
        <p:spPr>
          <a:xfrm>
            <a:off x="572493" y="238539"/>
            <a:ext cx="11018520" cy="1434415"/>
          </a:xfrm>
        </p:spPr>
        <p:txBody>
          <a:bodyPr anchor="b">
            <a:normAutofit/>
          </a:bodyPr>
          <a:lstStyle/>
          <a:p>
            <a:r>
              <a:rPr lang="fr-CA" sz="5400" dirty="0">
                <a:effectLst/>
                <a:latin typeface="Times New Roman" panose="02020603050405020304" pitchFamily="18" charset="0"/>
                <a:ea typeface="Aptos" panose="020B0004020202020204" pitchFamily="34" charset="0"/>
              </a:rPr>
              <a:t>Réponse à cette critique pertinente</a:t>
            </a:r>
            <a:endParaRPr lang="fr-CA" sz="5400" dirty="0"/>
          </a:p>
        </p:txBody>
      </p:sp>
      <p:sp>
        <p:nvSpPr>
          <p:cNvPr id="2048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B7B0F476-9000-7A67-470B-218B1505436E}"/>
              </a:ext>
            </a:extLst>
          </p:cNvPr>
          <p:cNvSpPr>
            <a:spLocks noGrp="1"/>
          </p:cNvSpPr>
          <p:nvPr>
            <p:ph idx="1"/>
          </p:nvPr>
        </p:nvSpPr>
        <p:spPr>
          <a:xfrm>
            <a:off x="206984" y="1730156"/>
            <a:ext cx="7261691" cy="5157387"/>
          </a:xfrm>
        </p:spPr>
        <p:txBody>
          <a:bodyPr anchor="t">
            <a:normAutofit/>
          </a:bodyPr>
          <a:lstStyle/>
          <a:p>
            <a:pPr marL="228600">
              <a:spcAft>
                <a:spcPts val="800"/>
              </a:spcAft>
            </a:pPr>
            <a:r>
              <a:rPr lang="fr-CA" sz="2600" kern="100" dirty="0">
                <a:effectLst/>
                <a:latin typeface="Times New Roman" panose="02020603050405020304" pitchFamily="18" charset="0"/>
                <a:ea typeface="Aptos" panose="020B0004020202020204" pitchFamily="34" charset="0"/>
                <a:cs typeface="Arial" panose="020B0604020202020204" pitchFamily="34" charset="0"/>
              </a:rPr>
              <a:t>Il est vrai que certains arguments pour justifier des pratiques comme l’excision mettent de l’avant des valeurs communautaires ou des traditions. Pourtant, il ne suffit pas d’expliquer la raison d’une pratique traditionnelle pour la justifier. </a:t>
            </a:r>
          </a:p>
          <a:p>
            <a:pPr marL="342900" lvl="0" indent="-342900">
              <a:buFont typeface="+mj-lt"/>
              <a:buAutoNum type="arabicPeriod"/>
            </a:pPr>
            <a:r>
              <a:rPr lang="fr-CA" sz="2600" kern="100" dirty="0">
                <a:effectLst/>
                <a:latin typeface="Times New Roman" panose="02020603050405020304" pitchFamily="18" charset="0"/>
                <a:ea typeface="Aptos" panose="020B0004020202020204" pitchFamily="34" charset="0"/>
                <a:cs typeface="Arial" panose="020B0604020202020204" pitchFamily="34" charset="0"/>
              </a:rPr>
              <a:t>Chaque communauté doit s’inscrire dans la communauté humaine.</a:t>
            </a:r>
            <a:endParaRPr lang="fr-CA" sz="26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buFont typeface="+mj-lt"/>
              <a:buAutoNum type="arabicPeriod"/>
            </a:pPr>
            <a:r>
              <a:rPr lang="fr-CA" sz="2600" kern="100" dirty="0">
                <a:effectLst/>
                <a:latin typeface="Times New Roman" panose="02020603050405020304" pitchFamily="18" charset="0"/>
                <a:ea typeface="Aptos" panose="020B0004020202020204" pitchFamily="34" charset="0"/>
                <a:cs typeface="Arial" panose="020B0604020202020204" pitchFamily="34" charset="0"/>
              </a:rPr>
              <a:t>Les valeurs que nous défendons doivent être comprises et même approuvées par la communauté humaine. </a:t>
            </a:r>
            <a:endParaRPr lang="fr-CA" sz="26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spcAft>
                <a:spcPts val="800"/>
              </a:spcAft>
              <a:buFont typeface="+mj-lt"/>
              <a:buAutoNum type="arabicPeriod"/>
            </a:pPr>
            <a:r>
              <a:rPr lang="fr-CA" sz="2600" kern="100" dirty="0" err="1">
                <a:effectLst/>
                <a:latin typeface="Times New Roman" panose="02020603050405020304" pitchFamily="18" charset="0"/>
                <a:ea typeface="Aptos" panose="020B0004020202020204" pitchFamily="34" charset="0"/>
                <a:cs typeface="Arial" panose="020B0604020202020204" pitchFamily="34" charset="0"/>
              </a:rPr>
              <a:t>L’</a:t>
            </a:r>
            <a:r>
              <a:rPr lang="fr-CA" sz="2600" i="1" kern="100" dirty="0" err="1">
                <a:effectLst/>
                <a:latin typeface="Times New Roman" panose="02020603050405020304" pitchFamily="18" charset="0"/>
                <a:ea typeface="Aptos" panose="020B0004020202020204" pitchFamily="34" charset="0"/>
                <a:cs typeface="Arial" panose="020B0604020202020204" pitchFamily="34" charset="0"/>
              </a:rPr>
              <a:t>ubuntu</a:t>
            </a:r>
            <a:r>
              <a:rPr lang="fr-CA" sz="2600" kern="100" dirty="0">
                <a:effectLst/>
                <a:latin typeface="Times New Roman" panose="02020603050405020304" pitchFamily="18" charset="0"/>
                <a:ea typeface="Aptos" panose="020B0004020202020204" pitchFamily="34" charset="0"/>
                <a:cs typeface="Arial" panose="020B0604020202020204" pitchFamily="34" charset="0"/>
              </a:rPr>
              <a:t> est un appel à « faire humanité ensemble » (Bachir Diagne, 2016, p. 11).</a:t>
            </a:r>
            <a:endParaRPr lang="fr-CA" sz="2600" kern="100" dirty="0">
              <a:effectLst/>
              <a:latin typeface="Aptos" panose="020B0004020202020204" pitchFamily="34" charset="0"/>
              <a:ea typeface="Aptos" panose="020B0004020202020204" pitchFamily="34" charset="0"/>
              <a:cs typeface="Arial" panose="020B0604020202020204" pitchFamily="34" charset="0"/>
            </a:endParaRPr>
          </a:p>
          <a:p>
            <a:pPr marL="228600">
              <a:spcAft>
                <a:spcPts val="800"/>
              </a:spcAft>
            </a:pPr>
            <a:endParaRPr lang="fr-CA" sz="2200" kern="100" dirty="0">
              <a:effectLst/>
              <a:latin typeface="Aptos" panose="020B0004020202020204" pitchFamily="34" charset="0"/>
              <a:ea typeface="Aptos" panose="020B0004020202020204" pitchFamily="34" charset="0"/>
              <a:cs typeface="Arial" panose="020B0604020202020204" pitchFamily="34" charset="0"/>
            </a:endParaRPr>
          </a:p>
          <a:p>
            <a:endParaRPr lang="fr-CA" sz="2200" dirty="0"/>
          </a:p>
        </p:txBody>
      </p:sp>
      <p:pic>
        <p:nvPicPr>
          <p:cNvPr id="20482" name="Picture 2" descr="Special Committee on Apartheid Meets in Dublin | The Special… | Flickr">
            <a:extLst>
              <a:ext uri="{FF2B5EF4-FFF2-40B4-BE49-F238E27FC236}">
                <a16:creationId xmlns:a16="http://schemas.microsoft.com/office/drawing/2014/main" id="{0C5EE012-B340-C2F7-F26F-3CAC6EEF88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231" r="19744" b="3"/>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816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useBgFill="1">
        <p:nvSpPr>
          <p:cNvPr id="22535" name="Rectangle 22534">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0F921BB-4688-BA0A-104F-5C8E4BC6C3BB}"/>
              </a:ext>
            </a:extLst>
          </p:cNvPr>
          <p:cNvSpPr>
            <a:spLocks noGrp="1"/>
          </p:cNvSpPr>
          <p:nvPr>
            <p:ph type="title"/>
          </p:nvPr>
        </p:nvSpPr>
        <p:spPr>
          <a:xfrm>
            <a:off x="5297762" y="329184"/>
            <a:ext cx="6251110" cy="1783080"/>
          </a:xfrm>
        </p:spPr>
        <p:txBody>
          <a:bodyPr anchor="b">
            <a:normAutofit/>
          </a:bodyPr>
          <a:lstStyle/>
          <a:p>
            <a:r>
              <a:rPr lang="fr-CA" sz="3800" i="1" dirty="0">
                <a:effectLst/>
                <a:latin typeface="Times New Roman" panose="02020603050405020304" pitchFamily="18" charset="0"/>
                <a:ea typeface="Aptos" panose="020B0004020202020204" pitchFamily="34" charset="0"/>
              </a:rPr>
              <a:t>Ubuntu</a:t>
            </a:r>
            <a:r>
              <a:rPr lang="fr-CA" sz="3800" dirty="0">
                <a:effectLst/>
                <a:latin typeface="Times New Roman" panose="02020603050405020304" pitchFamily="18" charset="0"/>
                <a:ea typeface="Aptos" panose="020B0004020202020204" pitchFamily="34" charset="0"/>
              </a:rPr>
              <a:t> et mise en œuvre politique : socialisme africain</a:t>
            </a:r>
            <a:endParaRPr lang="fr-CA" sz="3800" dirty="0"/>
          </a:p>
        </p:txBody>
      </p:sp>
      <p:pic>
        <p:nvPicPr>
          <p:cNvPr id="22530" name="Picture 2">
            <a:extLst>
              <a:ext uri="{FF2B5EF4-FFF2-40B4-BE49-F238E27FC236}">
                <a16:creationId xmlns:a16="http://schemas.microsoft.com/office/drawing/2014/main" id="{4EB73CD3-8D63-F41F-FCBA-BAF97CCAAF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228" r="9557" b="1"/>
          <a:stretch/>
        </p:blipFill>
        <p:spPr bwMode="auto">
          <a:xfrm>
            <a:off x="0" y="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2537"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79F337C6-5002-9ACB-A9FE-62D1C2C4E048}"/>
              </a:ext>
            </a:extLst>
          </p:cNvPr>
          <p:cNvSpPr>
            <a:spLocks noGrp="1"/>
          </p:cNvSpPr>
          <p:nvPr>
            <p:ph idx="1"/>
          </p:nvPr>
        </p:nvSpPr>
        <p:spPr>
          <a:xfrm>
            <a:off x="5208917" y="2618263"/>
            <a:ext cx="6428800" cy="4078224"/>
          </a:xfrm>
        </p:spPr>
        <p:txBody>
          <a:bodyPr>
            <a:normAutofit fontScale="85000" lnSpcReduction="20000"/>
          </a:bodyPr>
          <a:lstStyle/>
          <a:p>
            <a:pPr marL="342900" lvl="0" indent="-342900">
              <a:buFont typeface="Symbol" panose="05050102010706020507" pitchFamily="18" charset="2"/>
              <a:buChar char=""/>
            </a:pPr>
            <a:r>
              <a:rPr lang="fr-CA" sz="3100" kern="100" dirty="0">
                <a:effectLst/>
                <a:latin typeface="Times New Roman" panose="02020603050405020304" pitchFamily="18" charset="0"/>
                <a:ea typeface="Aptos" panose="020B0004020202020204" pitchFamily="34" charset="0"/>
                <a:cs typeface="Arial" panose="020B0604020202020204" pitchFamily="34" charset="0"/>
              </a:rPr>
              <a:t>Plusieurs penseurs et politiciens africains (dont Kwame Nkrumah et Léopold Sédar Senghor) s’inspirent de </a:t>
            </a:r>
            <a:r>
              <a:rPr lang="fr-CA" sz="3100" kern="100" dirty="0" err="1">
                <a:effectLst/>
                <a:latin typeface="Times New Roman" panose="02020603050405020304" pitchFamily="18" charset="0"/>
                <a:ea typeface="Aptos" panose="020B0004020202020204" pitchFamily="34" charset="0"/>
                <a:cs typeface="Arial" panose="020B0604020202020204" pitchFamily="34" charset="0"/>
              </a:rPr>
              <a:t>l’</a:t>
            </a:r>
            <a:r>
              <a:rPr lang="fr-CA" sz="3100" i="1" kern="100" dirty="0" err="1">
                <a:effectLst/>
                <a:latin typeface="Times New Roman" panose="02020603050405020304" pitchFamily="18" charset="0"/>
                <a:ea typeface="Aptos" panose="020B0004020202020204" pitchFamily="34" charset="0"/>
                <a:cs typeface="Arial" panose="020B0604020202020204" pitchFamily="34" charset="0"/>
              </a:rPr>
              <a:t>ubuntu</a:t>
            </a:r>
            <a:r>
              <a:rPr lang="fr-CA" sz="3100" kern="100" dirty="0">
                <a:effectLst/>
                <a:latin typeface="Times New Roman" panose="02020603050405020304" pitchFamily="18" charset="0"/>
                <a:ea typeface="Aptos" panose="020B0004020202020204" pitchFamily="34" charset="0"/>
                <a:cs typeface="Arial" panose="020B0604020202020204" pitchFamily="34" charset="0"/>
              </a:rPr>
              <a:t> pour créer leur  modèle socialiste. </a:t>
            </a:r>
            <a:endParaRPr lang="fr-CA" sz="31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buFont typeface="Symbol" panose="05050102010706020507" pitchFamily="18" charset="2"/>
              <a:buChar char=""/>
            </a:pPr>
            <a:r>
              <a:rPr lang="fr-CA" sz="3100" kern="100" dirty="0">
                <a:effectLst/>
                <a:latin typeface="Times New Roman" panose="02020603050405020304" pitchFamily="18" charset="0"/>
                <a:ea typeface="Aptos" panose="020B0004020202020204" pitchFamily="34" charset="0"/>
                <a:cs typeface="Arial" panose="020B0604020202020204" pitchFamily="34" charset="0"/>
              </a:rPr>
              <a:t>En Tanzanie, Julius Nyerere expérimente le modèle </a:t>
            </a:r>
            <a:r>
              <a:rPr lang="fr-CA" sz="3100" i="1" kern="100" dirty="0" err="1">
                <a:effectLst/>
                <a:latin typeface="Times New Roman" panose="02020603050405020304" pitchFamily="18" charset="0"/>
                <a:ea typeface="Aptos" panose="020B0004020202020204" pitchFamily="34" charset="0"/>
                <a:cs typeface="Arial" panose="020B0604020202020204" pitchFamily="34" charset="0"/>
              </a:rPr>
              <a:t>ujamaa</a:t>
            </a:r>
            <a:r>
              <a:rPr lang="fr-CA" sz="3100" kern="100" dirty="0">
                <a:effectLst/>
                <a:latin typeface="Times New Roman" panose="02020603050405020304" pitchFamily="18" charset="0"/>
                <a:ea typeface="Aptos" panose="020B0004020202020204" pitchFamily="34" charset="0"/>
                <a:cs typeface="Arial" panose="020B0604020202020204" pitchFamily="34" charset="0"/>
              </a:rPr>
              <a:t> (« famille » en langue swahili).</a:t>
            </a:r>
            <a:endParaRPr lang="fr-CA" sz="31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buFont typeface="Symbol" panose="05050102010706020507" pitchFamily="18" charset="2"/>
              <a:buChar char=""/>
            </a:pPr>
            <a:r>
              <a:rPr lang="fr-CA" sz="3100" kern="100" dirty="0">
                <a:effectLst/>
                <a:latin typeface="Times New Roman" panose="02020603050405020304" pitchFamily="18" charset="0"/>
                <a:ea typeface="Aptos" panose="020B0004020202020204" pitchFamily="34" charset="0"/>
                <a:cs typeface="Arial" panose="020B0604020202020204" pitchFamily="34" charset="0"/>
              </a:rPr>
              <a:t>Dans ces villages, </a:t>
            </a:r>
            <a:r>
              <a:rPr lang="fr-CA" sz="3100" kern="100" dirty="0">
                <a:latin typeface="Times New Roman" panose="02020603050405020304" pitchFamily="18" charset="0"/>
                <a:ea typeface="Aptos" panose="020B0004020202020204" pitchFamily="34" charset="0"/>
                <a:cs typeface="Arial" panose="020B0604020202020204" pitchFamily="34" charset="0"/>
              </a:rPr>
              <a:t>nous appliquons</a:t>
            </a:r>
            <a:r>
              <a:rPr lang="fr-CA" sz="3100" kern="100" dirty="0">
                <a:effectLst/>
                <a:latin typeface="Times New Roman" panose="02020603050405020304" pitchFamily="18" charset="0"/>
                <a:ea typeface="Aptos" panose="020B0004020202020204" pitchFamily="34" charset="0"/>
                <a:cs typeface="Arial" panose="020B0604020202020204" pitchFamily="34" charset="0"/>
              </a:rPr>
              <a:t> les principes de propriété collective.</a:t>
            </a:r>
            <a:endParaRPr lang="fr-CA" sz="31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spcAft>
                <a:spcPts val="800"/>
              </a:spcAft>
              <a:buFont typeface="Symbol" panose="05050102010706020507" pitchFamily="18" charset="2"/>
              <a:buChar char=""/>
            </a:pPr>
            <a:r>
              <a:rPr lang="fr-CA" sz="3100" kern="100" dirty="0">
                <a:effectLst/>
                <a:latin typeface="Times New Roman" panose="02020603050405020304" pitchFamily="18" charset="0"/>
                <a:ea typeface="Aptos" panose="020B0004020202020204" pitchFamily="34" charset="0"/>
                <a:cs typeface="Arial" panose="020B0604020202020204" pitchFamily="34" charset="0"/>
              </a:rPr>
              <a:t>Le modèle de démocratie africaine est sous le modèle de la délibération sous « l’arbre à palabre ».</a:t>
            </a:r>
            <a:endParaRPr lang="fr-CA" sz="3100" kern="100" dirty="0">
              <a:effectLst/>
              <a:latin typeface="Aptos" panose="020B0004020202020204" pitchFamily="34" charset="0"/>
              <a:ea typeface="Aptos" panose="020B0004020202020204" pitchFamily="34" charset="0"/>
              <a:cs typeface="Arial" panose="020B0604020202020204" pitchFamily="34" charset="0"/>
            </a:endParaRPr>
          </a:p>
          <a:p>
            <a:endParaRPr lang="fr-CA" sz="2000" dirty="0"/>
          </a:p>
        </p:txBody>
      </p:sp>
      <p:sp>
        <p:nvSpPr>
          <p:cNvPr id="5" name="ZoneTexte 4">
            <a:extLst>
              <a:ext uri="{FF2B5EF4-FFF2-40B4-BE49-F238E27FC236}">
                <a16:creationId xmlns:a16="http://schemas.microsoft.com/office/drawing/2014/main" id="{7B1F09D3-EFEA-E801-BA53-F60AC0E751FE}"/>
              </a:ext>
            </a:extLst>
          </p:cNvPr>
          <p:cNvSpPr txBox="1"/>
          <p:nvPr/>
        </p:nvSpPr>
        <p:spPr>
          <a:xfrm>
            <a:off x="4247636" y="6415516"/>
            <a:ext cx="6098058" cy="369332"/>
          </a:xfrm>
          <a:prstGeom prst="rect">
            <a:avLst/>
          </a:prstGeom>
          <a:noFill/>
        </p:spPr>
        <p:txBody>
          <a:bodyPr wrap="square">
            <a:spAutoFit/>
          </a:bodyPr>
          <a:lstStyle/>
          <a:p>
            <a:r>
              <a:rPr lang="fr-CA" sz="1800" kern="100" dirty="0">
                <a:effectLst/>
                <a:latin typeface="Times New Roman" panose="02020603050405020304" pitchFamily="18" charset="0"/>
                <a:ea typeface="Aptos" panose="020B0004020202020204" pitchFamily="34" charset="0"/>
                <a:cs typeface="Arial" panose="020B0604020202020204" pitchFamily="34" charset="0"/>
              </a:rPr>
              <a:t>Léopold Sédar Senghor</a:t>
            </a:r>
            <a:endParaRPr lang="fr-CA" dirty="0"/>
          </a:p>
        </p:txBody>
      </p:sp>
    </p:spTree>
    <p:extLst>
      <p:ext uri="{BB962C8B-B14F-4D97-AF65-F5344CB8AC3E}">
        <p14:creationId xmlns:p14="http://schemas.microsoft.com/office/powerpoint/2010/main" val="35154617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useBgFill="1">
        <p:nvSpPr>
          <p:cNvPr id="21511" name="Rectangle 215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64700AD-A468-699B-8259-5AFD20A8A712}"/>
              </a:ext>
            </a:extLst>
          </p:cNvPr>
          <p:cNvSpPr>
            <a:spLocks noGrp="1"/>
          </p:cNvSpPr>
          <p:nvPr>
            <p:ph type="title"/>
          </p:nvPr>
        </p:nvSpPr>
        <p:spPr>
          <a:xfrm>
            <a:off x="572493" y="238539"/>
            <a:ext cx="11018520" cy="1434415"/>
          </a:xfrm>
        </p:spPr>
        <p:txBody>
          <a:bodyPr anchor="b">
            <a:normAutofit/>
          </a:bodyPr>
          <a:lstStyle/>
          <a:p>
            <a:r>
              <a:rPr lang="fr-CA" sz="4600" kern="100" dirty="0">
                <a:effectLst/>
                <a:latin typeface="Times New Roman" panose="02020603050405020304" pitchFamily="18" charset="0"/>
                <a:ea typeface="Aptos" panose="020B0004020202020204" pitchFamily="34" charset="0"/>
                <a:cs typeface="Arial" panose="020B0604020202020204" pitchFamily="34" charset="0"/>
              </a:rPr>
              <a:t>Critique 2 : limites du modèle </a:t>
            </a:r>
            <a:r>
              <a:rPr lang="fr-CA" sz="4600" i="1" kern="100" dirty="0" err="1">
                <a:effectLst/>
                <a:latin typeface="Times New Roman" panose="02020603050405020304" pitchFamily="18" charset="0"/>
                <a:ea typeface="Aptos" panose="020B0004020202020204" pitchFamily="34" charset="0"/>
                <a:cs typeface="Arial" panose="020B0604020202020204" pitchFamily="34" charset="0"/>
              </a:rPr>
              <a:t>ujamaa</a:t>
            </a:r>
            <a:endParaRPr lang="fr-CA" sz="4600" i="1" dirty="0"/>
          </a:p>
        </p:txBody>
      </p:sp>
      <p:sp>
        <p:nvSpPr>
          <p:cNvPr id="215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C53CC966-6D64-40D8-F4B0-6219C245F2C4}"/>
              </a:ext>
            </a:extLst>
          </p:cNvPr>
          <p:cNvSpPr>
            <a:spLocks noGrp="1"/>
          </p:cNvSpPr>
          <p:nvPr>
            <p:ph idx="1"/>
          </p:nvPr>
        </p:nvSpPr>
        <p:spPr>
          <a:xfrm>
            <a:off x="572493" y="2071316"/>
            <a:ext cx="7313286" cy="4750108"/>
          </a:xfrm>
        </p:spPr>
        <p:txBody>
          <a:bodyPr anchor="t">
            <a:normAutofit/>
          </a:bodyPr>
          <a:lstStyle/>
          <a:p>
            <a:pPr marL="342900" lvl="0" indent="-342900">
              <a:buFont typeface="Symbol" panose="05050102010706020507" pitchFamily="18" charset="2"/>
              <a:buChar char=""/>
            </a:pPr>
            <a:r>
              <a:rPr lang="fr-CA" kern="100" dirty="0">
                <a:effectLst/>
                <a:latin typeface="Times New Roman" panose="02020603050405020304" pitchFamily="18" charset="0"/>
                <a:ea typeface="Aptos" panose="020B0004020202020204" pitchFamily="34" charset="0"/>
                <a:cs typeface="Arial" panose="020B0604020202020204" pitchFamily="34" charset="0"/>
              </a:rPr>
              <a:t>Le modèle n’avait pas obtenu l’adhésion de la population de la Tanzanie. </a:t>
            </a:r>
            <a:endParaRPr lang="fr-CA"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buFont typeface="Symbol" panose="05050102010706020507" pitchFamily="18" charset="2"/>
              <a:buChar char=""/>
            </a:pPr>
            <a:r>
              <a:rPr lang="fr-CA" kern="100" dirty="0">
                <a:effectLst/>
                <a:latin typeface="Times New Roman" panose="02020603050405020304" pitchFamily="18" charset="0"/>
                <a:ea typeface="Aptos" panose="020B0004020202020204" pitchFamily="34" charset="0"/>
                <a:cs typeface="Arial" panose="020B0604020202020204" pitchFamily="34" charset="0"/>
              </a:rPr>
              <a:t>10 millions de personnes ont été forcées de se déplacer dans de nouveaux villages.</a:t>
            </a:r>
            <a:endParaRPr lang="fr-CA"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buFont typeface="Symbol" panose="05050102010706020507" pitchFamily="18" charset="2"/>
              <a:buChar char=""/>
            </a:pPr>
            <a:r>
              <a:rPr lang="fr-CA" kern="100" dirty="0">
                <a:effectLst/>
                <a:latin typeface="Times New Roman" panose="02020603050405020304" pitchFamily="18" charset="0"/>
                <a:ea typeface="Aptos" panose="020B0004020202020204" pitchFamily="34" charset="0"/>
                <a:cs typeface="Arial" panose="020B0604020202020204" pitchFamily="34" charset="0"/>
              </a:rPr>
              <a:t>Le communautarisme politique de l’</a:t>
            </a:r>
            <a:r>
              <a:rPr lang="fr-CA" i="1" kern="100" dirty="0" err="1">
                <a:effectLst/>
                <a:latin typeface="Times New Roman" panose="02020603050405020304" pitchFamily="18" charset="0"/>
                <a:ea typeface="Aptos" panose="020B0004020202020204" pitchFamily="34" charset="0"/>
                <a:cs typeface="Arial" panose="020B0604020202020204" pitchFamily="34" charset="0"/>
              </a:rPr>
              <a:t>ujamaa</a:t>
            </a:r>
            <a:r>
              <a:rPr lang="fr-CA" kern="100" dirty="0">
                <a:effectLst/>
                <a:latin typeface="Times New Roman" panose="02020603050405020304" pitchFamily="18" charset="0"/>
                <a:ea typeface="Aptos" panose="020B0004020202020204" pitchFamily="34" charset="0"/>
                <a:cs typeface="Arial" panose="020B0604020202020204" pitchFamily="34" charset="0"/>
              </a:rPr>
              <a:t> = désastreux sur le plan économique et politique.</a:t>
            </a:r>
            <a:endParaRPr lang="fr-CA"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spcAft>
                <a:spcPts val="800"/>
              </a:spcAft>
              <a:buFont typeface="Symbol" panose="05050102010706020507" pitchFamily="18" charset="2"/>
              <a:buChar char=""/>
            </a:pPr>
            <a:r>
              <a:rPr lang="fr-CA" kern="100" dirty="0">
                <a:effectLst/>
                <a:latin typeface="Times New Roman" panose="02020603050405020304" pitchFamily="18" charset="0"/>
                <a:ea typeface="Aptos" panose="020B0004020202020204" pitchFamily="34" charset="0"/>
                <a:cs typeface="Arial" panose="020B0604020202020204" pitchFamily="34" charset="0"/>
              </a:rPr>
              <a:t>Leçons = ce n’est pas le lieu (forcé) qui crée la solidarité, mais la qualité de la relation, et une politique fondée sur </a:t>
            </a:r>
            <a:r>
              <a:rPr lang="fr-CA" kern="100" dirty="0" err="1">
                <a:effectLst/>
                <a:latin typeface="Times New Roman" panose="02020603050405020304" pitchFamily="18" charset="0"/>
                <a:ea typeface="Aptos" panose="020B0004020202020204" pitchFamily="34" charset="0"/>
                <a:cs typeface="Arial" panose="020B0604020202020204" pitchFamily="34" charset="0"/>
              </a:rPr>
              <a:t>l’</a:t>
            </a:r>
            <a:r>
              <a:rPr lang="fr-CA" i="1" kern="100" dirty="0" err="1">
                <a:effectLst/>
                <a:latin typeface="Times New Roman" panose="02020603050405020304" pitchFamily="18" charset="0"/>
                <a:ea typeface="Aptos" panose="020B0004020202020204" pitchFamily="34" charset="0"/>
                <a:cs typeface="Arial" panose="020B0604020202020204" pitchFamily="34" charset="0"/>
              </a:rPr>
              <a:t>ubuntu</a:t>
            </a:r>
            <a:r>
              <a:rPr lang="fr-CA" kern="100" dirty="0">
                <a:effectLst/>
                <a:latin typeface="Times New Roman" panose="02020603050405020304" pitchFamily="18" charset="0"/>
                <a:ea typeface="Aptos" panose="020B0004020202020204" pitchFamily="34" charset="0"/>
                <a:cs typeface="Arial" panose="020B0604020202020204" pitchFamily="34" charset="0"/>
              </a:rPr>
              <a:t> est susceptible d’en détourner les principes fondamentaux. </a:t>
            </a:r>
            <a:endParaRPr lang="fr-CA" kern="100" dirty="0">
              <a:effectLst/>
              <a:latin typeface="Aptos" panose="020B0004020202020204" pitchFamily="34" charset="0"/>
              <a:ea typeface="Aptos" panose="020B0004020202020204" pitchFamily="34" charset="0"/>
              <a:cs typeface="Arial" panose="020B0604020202020204" pitchFamily="34" charset="0"/>
            </a:endParaRPr>
          </a:p>
          <a:p>
            <a:endParaRPr lang="fr-CA" sz="2200" dirty="0"/>
          </a:p>
        </p:txBody>
      </p:sp>
      <p:pic>
        <p:nvPicPr>
          <p:cNvPr id="21508" name="Picture 4">
            <a:extLst>
              <a:ext uri="{FF2B5EF4-FFF2-40B4-BE49-F238E27FC236}">
                <a16:creationId xmlns:a16="http://schemas.microsoft.com/office/drawing/2014/main" id="{4ECC4DBE-1381-4DAB-F0D7-246DFB4D78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8431" y="2295277"/>
            <a:ext cx="2082717" cy="4100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8672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2A0E24C-5D11-E5E7-C84A-F2DDC17B8161}"/>
              </a:ext>
            </a:extLst>
          </p:cNvPr>
          <p:cNvSpPr>
            <a:spLocks noGrp="1"/>
          </p:cNvSpPr>
          <p:nvPr>
            <p:ph type="title"/>
          </p:nvPr>
        </p:nvSpPr>
        <p:spPr>
          <a:xfrm>
            <a:off x="572493" y="238539"/>
            <a:ext cx="11018520" cy="1434415"/>
          </a:xfrm>
        </p:spPr>
        <p:txBody>
          <a:bodyPr anchor="b">
            <a:normAutofit/>
          </a:bodyPr>
          <a:lstStyle/>
          <a:p>
            <a:r>
              <a:rPr lang="fr-CA" sz="4600" dirty="0">
                <a:effectLst/>
                <a:latin typeface="Times New Roman" panose="02020603050405020304" pitchFamily="18" charset="0"/>
                <a:ea typeface="Aptos" panose="020B0004020202020204" pitchFamily="34" charset="0"/>
              </a:rPr>
              <a:t>Conclusion</a:t>
            </a:r>
            <a:r>
              <a:rPr lang="fr-CA" sz="4600" i="1" dirty="0">
                <a:effectLst/>
                <a:latin typeface="Times New Roman" panose="02020603050405020304" pitchFamily="18" charset="0"/>
                <a:ea typeface="Aptos" panose="020B0004020202020204" pitchFamily="34" charset="0"/>
              </a:rPr>
              <a:t> : </a:t>
            </a:r>
            <a:r>
              <a:rPr lang="fr-CA" sz="4600" i="1" dirty="0" err="1">
                <a:effectLst/>
                <a:latin typeface="Times New Roman" panose="02020603050405020304" pitchFamily="18" charset="0"/>
                <a:ea typeface="Aptos" panose="020B0004020202020204" pitchFamily="34" charset="0"/>
              </a:rPr>
              <a:t>ubuntu</a:t>
            </a:r>
            <a:r>
              <a:rPr lang="fr-CA" sz="4600" dirty="0">
                <a:effectLst/>
                <a:latin typeface="Times New Roman" panose="02020603050405020304" pitchFamily="18" charset="0"/>
                <a:ea typeface="Aptos" panose="020B0004020202020204" pitchFamily="34" charset="0"/>
              </a:rPr>
              <a:t> et perspectives interculturelles</a:t>
            </a:r>
            <a:endParaRPr lang="fr-CA" sz="4600" dirty="0"/>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B8604E72-DC26-7230-09DC-4AADA0C22E74}"/>
              </a:ext>
            </a:extLst>
          </p:cNvPr>
          <p:cNvSpPr>
            <a:spLocks noGrp="1"/>
          </p:cNvSpPr>
          <p:nvPr>
            <p:ph idx="1"/>
          </p:nvPr>
        </p:nvSpPr>
        <p:spPr>
          <a:xfrm>
            <a:off x="572493" y="2071316"/>
            <a:ext cx="7014556" cy="4795274"/>
          </a:xfrm>
        </p:spPr>
        <p:txBody>
          <a:bodyPr anchor="t">
            <a:normAutofit fontScale="92500" lnSpcReduction="20000"/>
          </a:bodyPr>
          <a:lstStyle/>
          <a:p>
            <a:pPr>
              <a:spcAft>
                <a:spcPts val="800"/>
              </a:spcAft>
            </a:pPr>
            <a:r>
              <a:rPr lang="fr-CA" sz="3000" kern="100" dirty="0">
                <a:effectLst/>
                <a:latin typeface="Times New Roman" panose="02020603050405020304" pitchFamily="18" charset="0"/>
                <a:ea typeface="Aptos" panose="020B0004020202020204" pitchFamily="34" charset="0"/>
                <a:cs typeface="Arial" panose="020B0604020202020204" pitchFamily="34" charset="0"/>
              </a:rPr>
              <a:t>Deux significations des perspectives interculturelles :</a:t>
            </a:r>
            <a:endParaRPr lang="fr-CA" sz="30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buFont typeface="Symbol" panose="05050102010706020507" pitchFamily="18" charset="2"/>
              <a:buChar char=""/>
            </a:pPr>
            <a:r>
              <a:rPr lang="fr-CA" sz="3000" kern="100" dirty="0">
                <a:effectLst/>
                <a:latin typeface="Times New Roman" panose="02020603050405020304" pitchFamily="18" charset="0"/>
                <a:ea typeface="Aptos" panose="020B0004020202020204" pitchFamily="34" charset="0"/>
                <a:cs typeface="Arial" panose="020B0604020202020204" pitchFamily="34" charset="0"/>
              </a:rPr>
              <a:t>Méthodologique : penser chaque culture en la mettant en dialogue avec d’autres cultures.</a:t>
            </a:r>
            <a:endParaRPr lang="fr-CA" sz="30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spcAft>
                <a:spcPts val="800"/>
              </a:spcAft>
              <a:buFont typeface="Symbol" panose="05050102010706020507" pitchFamily="18" charset="2"/>
              <a:buChar char=""/>
            </a:pPr>
            <a:r>
              <a:rPr lang="fr-CA" sz="3000" kern="100" dirty="0">
                <a:effectLst/>
                <a:latin typeface="Times New Roman" panose="02020603050405020304" pitchFamily="18" charset="0"/>
                <a:ea typeface="Aptos" panose="020B0004020202020204" pitchFamily="34" charset="0"/>
                <a:cs typeface="Arial" panose="020B0604020202020204" pitchFamily="34" charset="0"/>
              </a:rPr>
              <a:t>Éthique : nécessité, pour chaque modèle culturel et pour chaque système de moralité, de trouver, en dehors de son propre système, les données qui permettent de le questionner. </a:t>
            </a:r>
            <a:endParaRPr lang="fr-CA" sz="3000" kern="100" dirty="0">
              <a:effectLst/>
              <a:latin typeface="Aptos" panose="020B0004020202020204" pitchFamily="34" charset="0"/>
              <a:ea typeface="Aptos" panose="020B0004020202020204" pitchFamily="34" charset="0"/>
              <a:cs typeface="Arial" panose="020B0604020202020204" pitchFamily="34" charset="0"/>
            </a:endParaRPr>
          </a:p>
          <a:p>
            <a:pPr>
              <a:spcAft>
                <a:spcPts val="800"/>
              </a:spcAft>
            </a:pPr>
            <a:r>
              <a:rPr lang="fr-CA" sz="3000" i="1" kern="100" dirty="0">
                <a:effectLst/>
                <a:latin typeface="Times New Roman" panose="02020603050405020304" pitchFamily="18" charset="0"/>
                <a:ea typeface="Aptos" panose="020B0004020202020204" pitchFamily="34" charset="0"/>
                <a:cs typeface="Arial" panose="020B0604020202020204" pitchFamily="34" charset="0"/>
              </a:rPr>
              <a:t>Ubuntu</a:t>
            </a:r>
            <a:r>
              <a:rPr lang="fr-CA" sz="3000" kern="100" dirty="0">
                <a:effectLst/>
                <a:latin typeface="Times New Roman" panose="02020603050405020304" pitchFamily="18" charset="0"/>
                <a:ea typeface="Aptos" panose="020B0004020202020204" pitchFamily="34" charset="0"/>
                <a:cs typeface="Arial" panose="020B0604020202020204" pitchFamily="34" charset="0"/>
              </a:rPr>
              <a:t> : il ne s’agit pas de valoriser la différence et </a:t>
            </a:r>
            <a:r>
              <a:rPr lang="fr-CA" sz="3000" kern="100" dirty="0">
                <a:latin typeface="Times New Roman" panose="02020603050405020304" pitchFamily="18" charset="0"/>
                <a:ea typeface="Aptos" panose="020B0004020202020204" pitchFamily="34" charset="0"/>
                <a:cs typeface="Arial" panose="020B0604020202020204" pitchFamily="34" charset="0"/>
              </a:rPr>
              <a:t>de </a:t>
            </a:r>
            <a:r>
              <a:rPr lang="fr-CA" sz="3000" kern="100" dirty="0">
                <a:effectLst/>
                <a:latin typeface="Times New Roman" panose="02020603050405020304" pitchFamily="18" charset="0"/>
                <a:ea typeface="Aptos" panose="020B0004020202020204" pitchFamily="34" charset="0"/>
                <a:cs typeface="Arial" panose="020B0604020202020204" pitchFamily="34" charset="0"/>
              </a:rPr>
              <a:t>vouloir la préserver, mais bien de l’inscrire dans une perspective interculturelle pour le bien des peuples concernés et pour l’humanité. </a:t>
            </a:r>
            <a:endParaRPr lang="fr-CA" sz="3000" kern="100" dirty="0">
              <a:effectLst/>
              <a:latin typeface="Aptos" panose="020B0004020202020204" pitchFamily="34" charset="0"/>
              <a:ea typeface="Aptos" panose="020B0004020202020204" pitchFamily="34" charset="0"/>
              <a:cs typeface="Arial" panose="020B0604020202020204" pitchFamily="34" charset="0"/>
            </a:endParaRPr>
          </a:p>
          <a:p>
            <a:endParaRPr lang="fr-CA" sz="2200" dirty="0"/>
          </a:p>
        </p:txBody>
      </p:sp>
      <p:pic>
        <p:nvPicPr>
          <p:cNvPr id="4" name="Picture 2" descr="undefined">
            <a:extLst>
              <a:ext uri="{FF2B5EF4-FFF2-40B4-BE49-F238E27FC236}">
                <a16:creationId xmlns:a16="http://schemas.microsoft.com/office/drawing/2014/main" id="{10B74919-B249-EC4F-77C5-622700661B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276" r="3"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641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D0B5F3C-B0F8-5941-DC73-E594853CF976}"/>
              </a:ext>
            </a:extLst>
          </p:cNvPr>
          <p:cNvSpPr>
            <a:spLocks noGrp="1"/>
          </p:cNvSpPr>
          <p:nvPr>
            <p:ph type="title"/>
          </p:nvPr>
        </p:nvSpPr>
        <p:spPr>
          <a:xfrm>
            <a:off x="640080" y="325369"/>
            <a:ext cx="4368602" cy="1956841"/>
          </a:xfrm>
        </p:spPr>
        <p:txBody>
          <a:bodyPr anchor="b">
            <a:normAutofit/>
          </a:bodyPr>
          <a:lstStyle/>
          <a:p>
            <a:r>
              <a:rPr lang="fr-CA" sz="4600" kern="100">
                <a:effectLst/>
                <a:latin typeface="Times New Roman" panose="02020603050405020304" pitchFamily="18" charset="0"/>
                <a:ea typeface="Aptos" panose="020B0004020202020204" pitchFamily="34" charset="0"/>
                <a:cs typeface="Arial" panose="020B0604020202020204" pitchFamily="34" charset="0"/>
              </a:rPr>
              <a:t>Plan de la séance </a:t>
            </a:r>
            <a:br>
              <a:rPr lang="fr-CA" sz="4600" kern="100">
                <a:effectLst/>
                <a:latin typeface="Aptos" panose="020B0004020202020204" pitchFamily="34" charset="0"/>
                <a:ea typeface="Aptos" panose="020B0004020202020204" pitchFamily="34" charset="0"/>
                <a:cs typeface="Arial" panose="020B0604020202020204" pitchFamily="34" charset="0"/>
              </a:rPr>
            </a:br>
            <a:endParaRPr lang="fr-CA" sz="4600"/>
          </a:p>
        </p:txBody>
      </p:sp>
      <p:sp>
        <p:nvSpPr>
          <p:cNvPr id="205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934B70BB-0343-8ED1-AE6A-7C7505547094}"/>
              </a:ext>
            </a:extLst>
          </p:cNvPr>
          <p:cNvSpPr>
            <a:spLocks noGrp="1"/>
          </p:cNvSpPr>
          <p:nvPr>
            <p:ph idx="1"/>
          </p:nvPr>
        </p:nvSpPr>
        <p:spPr>
          <a:xfrm>
            <a:off x="640080" y="2872898"/>
            <a:ext cx="4537401" cy="3824463"/>
          </a:xfrm>
        </p:spPr>
        <p:txBody>
          <a:bodyPr>
            <a:normAutofit fontScale="92500" lnSpcReduction="20000"/>
          </a:bodyPr>
          <a:lstStyle/>
          <a:p>
            <a:pPr marL="342900" lvl="0" indent="-342900">
              <a:buFont typeface="+mj-lt"/>
              <a:buAutoNum type="arabicPeriod"/>
            </a:pPr>
            <a:r>
              <a:rPr lang="fr-CA" sz="3600" kern="100" dirty="0">
                <a:effectLst/>
                <a:latin typeface="Times New Roman" panose="02020603050405020304" pitchFamily="18" charset="0"/>
                <a:ea typeface="Aptos" panose="020B0004020202020204" pitchFamily="34" charset="0"/>
                <a:cs typeface="Arial" panose="020B0604020202020204" pitchFamily="34" charset="0"/>
              </a:rPr>
              <a:t>Le contexte d’émergence du concept de </a:t>
            </a:r>
            <a:r>
              <a:rPr lang="fr-CA" sz="3600" kern="100" dirty="0" err="1">
                <a:effectLst/>
                <a:latin typeface="Times New Roman" panose="02020603050405020304" pitchFamily="18" charset="0"/>
                <a:ea typeface="Aptos" panose="020B0004020202020204" pitchFamily="34" charset="0"/>
                <a:cs typeface="Arial" panose="020B0604020202020204" pitchFamily="34" charset="0"/>
              </a:rPr>
              <a:t>l’</a:t>
            </a:r>
            <a:r>
              <a:rPr lang="fr-CA" sz="3600" i="1" kern="100" dirty="0" err="1">
                <a:effectLst/>
                <a:latin typeface="Times New Roman" panose="02020603050405020304" pitchFamily="18" charset="0"/>
                <a:ea typeface="Aptos" panose="020B0004020202020204" pitchFamily="34" charset="0"/>
                <a:cs typeface="Arial" panose="020B0604020202020204" pitchFamily="34" charset="0"/>
              </a:rPr>
              <a:t>ubuntu</a:t>
            </a:r>
            <a:endParaRPr lang="fr-CA" sz="3600" i="1"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buFont typeface="+mj-lt"/>
              <a:buAutoNum type="arabicPeriod"/>
            </a:pPr>
            <a:r>
              <a:rPr lang="fr-CA" sz="3600" kern="100" dirty="0">
                <a:effectLst/>
                <a:latin typeface="Times New Roman" panose="02020603050405020304" pitchFamily="18" charset="0"/>
                <a:ea typeface="Aptos" panose="020B0004020202020204" pitchFamily="34" charset="0"/>
                <a:cs typeface="Arial" panose="020B0604020202020204" pitchFamily="34" charset="0"/>
              </a:rPr>
              <a:t>Les différentes approches de </a:t>
            </a:r>
            <a:r>
              <a:rPr lang="fr-CA" sz="3600" kern="100" dirty="0" err="1">
                <a:effectLst/>
                <a:latin typeface="Times New Roman" panose="02020603050405020304" pitchFamily="18" charset="0"/>
                <a:ea typeface="Aptos" panose="020B0004020202020204" pitchFamily="34" charset="0"/>
                <a:cs typeface="Arial" panose="020B0604020202020204" pitchFamily="34" charset="0"/>
              </a:rPr>
              <a:t>l’</a:t>
            </a:r>
            <a:r>
              <a:rPr lang="fr-CA" sz="3600" i="1" kern="100" dirty="0" err="1">
                <a:effectLst/>
                <a:latin typeface="Times New Roman" panose="02020603050405020304" pitchFamily="18" charset="0"/>
                <a:ea typeface="Aptos" panose="020B0004020202020204" pitchFamily="34" charset="0"/>
                <a:cs typeface="Arial" panose="020B0604020202020204" pitchFamily="34" charset="0"/>
              </a:rPr>
              <a:t>ubuntu</a:t>
            </a:r>
            <a:r>
              <a:rPr lang="fr-CA" sz="3600" kern="100" dirty="0">
                <a:effectLst/>
                <a:latin typeface="Times New Roman" panose="02020603050405020304" pitchFamily="18" charset="0"/>
                <a:ea typeface="Aptos" panose="020B0004020202020204" pitchFamily="34" charset="0"/>
                <a:cs typeface="Arial" panose="020B0604020202020204" pitchFamily="34" charset="0"/>
              </a:rPr>
              <a:t> </a:t>
            </a:r>
            <a:endParaRPr lang="fr-CA" sz="36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buFont typeface="+mj-lt"/>
              <a:buAutoNum type="arabicPeriod"/>
            </a:pPr>
            <a:r>
              <a:rPr lang="fr-CA" sz="3600" kern="100" dirty="0">
                <a:latin typeface="Times New Roman" panose="02020603050405020304" pitchFamily="18" charset="0"/>
                <a:ea typeface="Aptos" panose="020B0004020202020204" pitchFamily="34" charset="0"/>
                <a:cs typeface="Arial" panose="020B0604020202020204" pitchFamily="34" charset="0"/>
              </a:rPr>
              <a:t>Les a</a:t>
            </a:r>
            <a:r>
              <a:rPr lang="fr-CA" sz="3600" kern="100" dirty="0">
                <a:effectLst/>
                <a:latin typeface="Times New Roman" panose="02020603050405020304" pitchFamily="18" charset="0"/>
                <a:ea typeface="Aptos" panose="020B0004020202020204" pitchFamily="34" charset="0"/>
                <a:cs typeface="Arial" panose="020B0604020202020204" pitchFamily="34" charset="0"/>
              </a:rPr>
              <a:t>pplications et débats </a:t>
            </a:r>
            <a:endParaRPr lang="fr-CA" sz="36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spcAft>
                <a:spcPts val="800"/>
              </a:spcAft>
              <a:buFont typeface="+mj-lt"/>
              <a:buAutoNum type="arabicPeriod"/>
            </a:pPr>
            <a:r>
              <a:rPr lang="fr-CA" sz="3600" kern="100" dirty="0">
                <a:latin typeface="Times New Roman" panose="02020603050405020304" pitchFamily="18" charset="0"/>
                <a:ea typeface="Aptos" panose="020B0004020202020204" pitchFamily="34" charset="0"/>
                <a:cs typeface="Arial" panose="020B0604020202020204" pitchFamily="34" charset="0"/>
              </a:rPr>
              <a:t>Les c</a:t>
            </a:r>
            <a:r>
              <a:rPr lang="fr-CA" sz="3600" kern="100" dirty="0">
                <a:effectLst/>
                <a:latin typeface="Times New Roman" panose="02020603050405020304" pitchFamily="18" charset="0"/>
                <a:ea typeface="Aptos" panose="020B0004020202020204" pitchFamily="34" charset="0"/>
                <a:cs typeface="Arial" panose="020B0604020202020204" pitchFamily="34" charset="0"/>
              </a:rPr>
              <a:t>ritiques et réponses </a:t>
            </a:r>
            <a:endParaRPr lang="fr-CA" sz="3600" kern="100" dirty="0">
              <a:effectLst/>
              <a:latin typeface="Aptos" panose="020B0004020202020204" pitchFamily="34" charset="0"/>
              <a:ea typeface="Aptos" panose="020B0004020202020204" pitchFamily="34" charset="0"/>
              <a:cs typeface="Arial" panose="020B0604020202020204" pitchFamily="34" charset="0"/>
            </a:endParaRPr>
          </a:p>
          <a:p>
            <a:pPr marL="0" indent="0">
              <a:buNone/>
            </a:pPr>
            <a:endParaRPr lang="fr-CA" sz="2200" dirty="0"/>
          </a:p>
        </p:txBody>
      </p:sp>
      <p:pic>
        <p:nvPicPr>
          <p:cNvPr id="2050" name="Picture 2">
            <a:extLst>
              <a:ext uri="{FF2B5EF4-FFF2-40B4-BE49-F238E27FC236}">
                <a16:creationId xmlns:a16="http://schemas.microsoft.com/office/drawing/2014/main" id="{B6C75C37-E3B3-6B5B-A5E9-F41614F15B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915" r="20665"/>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2575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useBgFill="1">
        <p:nvSpPr>
          <p:cNvPr id="23561" name="Rectangle 2356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DAAEEB7-8F5A-BC04-3D6A-EFDCB937B5C3}"/>
              </a:ext>
            </a:extLst>
          </p:cNvPr>
          <p:cNvSpPr>
            <a:spLocks noGrp="1"/>
          </p:cNvSpPr>
          <p:nvPr>
            <p:ph type="title"/>
          </p:nvPr>
        </p:nvSpPr>
        <p:spPr>
          <a:xfrm>
            <a:off x="5297762" y="329184"/>
            <a:ext cx="6251110" cy="1783080"/>
          </a:xfrm>
        </p:spPr>
        <p:txBody>
          <a:bodyPr anchor="b">
            <a:normAutofit/>
          </a:bodyPr>
          <a:lstStyle/>
          <a:p>
            <a:r>
              <a:rPr lang="fr-CA" sz="5400" dirty="0">
                <a:effectLst/>
                <a:latin typeface="Times New Roman" panose="02020603050405020304" pitchFamily="18" charset="0"/>
                <a:ea typeface="Aptos" panose="020B0004020202020204" pitchFamily="34" charset="0"/>
              </a:rPr>
              <a:t>Conclusion</a:t>
            </a:r>
            <a:endParaRPr lang="fr-CA" sz="5400" dirty="0"/>
          </a:p>
        </p:txBody>
      </p:sp>
      <p:pic>
        <p:nvPicPr>
          <p:cNvPr id="23556" name="Picture 4">
            <a:extLst>
              <a:ext uri="{FF2B5EF4-FFF2-40B4-BE49-F238E27FC236}">
                <a16:creationId xmlns:a16="http://schemas.microsoft.com/office/drawing/2014/main" id="{166085A5-1158-AEA5-571A-EF9164A890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 b="1709"/>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356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8D2390FC-8069-0574-D73D-F081B03DD5C3}"/>
              </a:ext>
            </a:extLst>
          </p:cNvPr>
          <p:cNvSpPr>
            <a:spLocks noGrp="1"/>
          </p:cNvSpPr>
          <p:nvPr>
            <p:ph idx="1"/>
          </p:nvPr>
        </p:nvSpPr>
        <p:spPr>
          <a:xfrm>
            <a:off x="5297762" y="2706624"/>
            <a:ext cx="6251110" cy="3483864"/>
          </a:xfrm>
        </p:spPr>
        <p:txBody>
          <a:bodyPr>
            <a:normAutofit lnSpcReduction="10000"/>
          </a:bodyPr>
          <a:lstStyle/>
          <a:p>
            <a:pPr marL="342900" lvl="0" indent="-342900">
              <a:buFont typeface="Symbol" panose="05050102010706020507" pitchFamily="18" charset="2"/>
              <a:buChar char=""/>
            </a:pPr>
            <a:r>
              <a:rPr lang="fr-CA" kern="100" dirty="0">
                <a:effectLst/>
                <a:latin typeface="Times New Roman" panose="02020603050405020304" pitchFamily="18" charset="0"/>
                <a:ea typeface="Aptos" panose="020B0004020202020204" pitchFamily="34" charset="0"/>
                <a:cs typeface="Arial" panose="020B0604020202020204" pitchFamily="34" charset="0"/>
              </a:rPr>
              <a:t>La plupart des philosophes d’origine africaine qui se sont intéressés à l’éthique et à la politique se réfèrent à </a:t>
            </a:r>
            <a:r>
              <a:rPr lang="fr-CA" kern="100" dirty="0" err="1">
                <a:effectLst/>
                <a:latin typeface="Times New Roman" panose="02020603050405020304" pitchFamily="18" charset="0"/>
                <a:ea typeface="Aptos" panose="020B0004020202020204" pitchFamily="34" charset="0"/>
                <a:cs typeface="Arial" panose="020B0604020202020204" pitchFamily="34" charset="0"/>
              </a:rPr>
              <a:t>l’</a:t>
            </a:r>
            <a:r>
              <a:rPr lang="fr-CA" i="1" kern="100" dirty="0" err="1">
                <a:effectLst/>
                <a:latin typeface="Times New Roman" panose="02020603050405020304" pitchFamily="18" charset="0"/>
                <a:ea typeface="Aptos" panose="020B0004020202020204" pitchFamily="34" charset="0"/>
                <a:cs typeface="Arial" panose="020B0604020202020204" pitchFamily="34" charset="0"/>
              </a:rPr>
              <a:t>ubuntu</a:t>
            </a:r>
            <a:r>
              <a:rPr lang="fr-CA" kern="100" dirty="0">
                <a:effectLst/>
                <a:latin typeface="Times New Roman" panose="02020603050405020304" pitchFamily="18" charset="0"/>
                <a:ea typeface="Aptos" panose="020B0004020202020204" pitchFamily="34" charset="0"/>
                <a:cs typeface="Arial" panose="020B0604020202020204" pitchFamily="34" charset="0"/>
              </a:rPr>
              <a:t>. </a:t>
            </a:r>
            <a:endParaRPr lang="fr-CA"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spcAft>
                <a:spcPts val="800"/>
              </a:spcAft>
              <a:buFont typeface="Symbol" panose="05050102010706020507" pitchFamily="18" charset="2"/>
              <a:buChar char=""/>
            </a:pPr>
            <a:r>
              <a:rPr lang="fr-CA" kern="100" dirty="0">
                <a:effectLst/>
                <a:latin typeface="Times New Roman" panose="02020603050405020304" pitchFamily="18" charset="0"/>
                <a:ea typeface="Aptos" panose="020B0004020202020204" pitchFamily="34" charset="0"/>
                <a:cs typeface="Arial" panose="020B0604020202020204" pitchFamily="34" charset="0"/>
              </a:rPr>
              <a:t>Ces tendances témoignent de l’intérêt et de la fécondité philosophiques de ce concept, qui mérite toute sa place dans les débats éthiques et politiques contemporains. </a:t>
            </a:r>
            <a:endParaRPr lang="fr-CA" kern="100" dirty="0">
              <a:effectLst/>
              <a:latin typeface="Aptos" panose="020B0004020202020204" pitchFamily="34" charset="0"/>
              <a:ea typeface="Aptos" panose="020B0004020202020204" pitchFamily="34" charset="0"/>
              <a:cs typeface="Arial" panose="020B0604020202020204" pitchFamily="34" charset="0"/>
            </a:endParaRPr>
          </a:p>
          <a:p>
            <a:endParaRPr lang="fr-CA" sz="2200" dirty="0"/>
          </a:p>
        </p:txBody>
      </p:sp>
      <p:sp>
        <p:nvSpPr>
          <p:cNvPr id="5" name="ZoneTexte 4">
            <a:extLst>
              <a:ext uri="{FF2B5EF4-FFF2-40B4-BE49-F238E27FC236}">
                <a16:creationId xmlns:a16="http://schemas.microsoft.com/office/drawing/2014/main" id="{07A34406-5C2A-7E2D-3AC2-907E1B263661}"/>
              </a:ext>
            </a:extLst>
          </p:cNvPr>
          <p:cNvSpPr txBox="1"/>
          <p:nvPr/>
        </p:nvSpPr>
        <p:spPr>
          <a:xfrm>
            <a:off x="4370527" y="6488658"/>
            <a:ext cx="6098058" cy="369332"/>
          </a:xfrm>
          <a:prstGeom prst="rect">
            <a:avLst/>
          </a:prstGeom>
          <a:noFill/>
        </p:spPr>
        <p:txBody>
          <a:bodyPr wrap="square">
            <a:spAutoFit/>
          </a:bodyPr>
          <a:lstStyle/>
          <a:p>
            <a:r>
              <a:rPr lang="fr-CA" sz="1800" b="0" i="0" dirty="0">
                <a:effectLst/>
                <a:latin typeface="Linux Libertine" panose="020B0604020202020204" charset="0"/>
              </a:rPr>
              <a:t>Souleymane Bachir Diagne</a:t>
            </a:r>
            <a:endParaRPr lang="fr-CA" dirty="0"/>
          </a:p>
        </p:txBody>
      </p:sp>
    </p:spTree>
    <p:extLst>
      <p:ext uri="{BB962C8B-B14F-4D97-AF65-F5344CB8AC3E}">
        <p14:creationId xmlns:p14="http://schemas.microsoft.com/office/powerpoint/2010/main" val="373226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074" name="Picture 2" descr="Africa as known to the Ancients; Before the Muhammadan Invasion.">
            <a:extLst>
              <a:ext uri="{FF2B5EF4-FFF2-40B4-BE49-F238E27FC236}">
                <a16:creationId xmlns:a16="http://schemas.microsoft.com/office/drawing/2014/main" id="{CCD3BF0D-FA5B-33ED-5A82-1D19D67AD0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9460" b="4116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079" name="Rectangle 307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E65FD07-3CF5-26A6-AF98-44FFED73698A}"/>
              </a:ext>
            </a:extLst>
          </p:cNvPr>
          <p:cNvSpPr>
            <a:spLocks noGrp="1"/>
          </p:cNvSpPr>
          <p:nvPr>
            <p:ph type="title"/>
          </p:nvPr>
        </p:nvSpPr>
        <p:spPr>
          <a:xfrm>
            <a:off x="709226" y="5552018"/>
            <a:ext cx="11210925" cy="744836"/>
          </a:xfrm>
        </p:spPr>
        <p:txBody>
          <a:bodyPr vert="horz" lIns="91440" tIns="45720" rIns="91440" bIns="45720" rtlCol="0" anchor="ctr">
            <a:noAutofit/>
          </a:bodyPr>
          <a:lstStyle/>
          <a:p>
            <a:pPr algn="ctr"/>
            <a:r>
              <a:rPr lang="en-US" sz="4000" dirty="0" err="1">
                <a:solidFill>
                  <a:srgbClr val="000000"/>
                </a:solidFill>
                <a:effectLst/>
              </a:rPr>
              <a:t>Contexte</a:t>
            </a:r>
            <a:r>
              <a:rPr lang="en-US" sz="4000" dirty="0">
                <a:solidFill>
                  <a:srgbClr val="000000"/>
                </a:solidFill>
                <a:effectLst/>
              </a:rPr>
              <a:t> </a:t>
            </a:r>
            <a:r>
              <a:rPr lang="en-US" sz="4000" dirty="0" err="1">
                <a:solidFill>
                  <a:srgbClr val="000000"/>
                </a:solidFill>
                <a:effectLst/>
              </a:rPr>
              <a:t>épistémique</a:t>
            </a:r>
            <a:r>
              <a:rPr lang="en-US" sz="4000" dirty="0">
                <a:solidFill>
                  <a:srgbClr val="000000"/>
                </a:solidFill>
                <a:effectLst/>
              </a:rPr>
              <a:t> et </a:t>
            </a:r>
            <a:r>
              <a:rPr lang="en-US" sz="4000" dirty="0" err="1">
                <a:solidFill>
                  <a:srgbClr val="000000"/>
                </a:solidFill>
                <a:effectLst/>
              </a:rPr>
              <a:t>sociopolitique</a:t>
            </a:r>
            <a:br>
              <a:rPr lang="en-US" sz="4000" dirty="0">
                <a:solidFill>
                  <a:srgbClr val="000000"/>
                </a:solidFill>
                <a:effectLst/>
              </a:rPr>
            </a:br>
            <a:endParaRPr lang="en-US" sz="4000" dirty="0">
              <a:solidFill>
                <a:srgbClr val="000000"/>
              </a:solidFill>
            </a:endParaRPr>
          </a:p>
        </p:txBody>
      </p:sp>
      <p:cxnSp>
        <p:nvCxnSpPr>
          <p:cNvPr id="3081" name="Straight Connector 308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3083" name="Straight Connector 308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6963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F550146-035D-AE12-8942-274DA1D7F6F6}"/>
              </a:ext>
            </a:extLst>
          </p:cNvPr>
          <p:cNvSpPr>
            <a:spLocks noGrp="1"/>
          </p:cNvSpPr>
          <p:nvPr>
            <p:ph type="title"/>
          </p:nvPr>
        </p:nvSpPr>
        <p:spPr>
          <a:xfrm>
            <a:off x="572493" y="238539"/>
            <a:ext cx="11018520" cy="1434415"/>
          </a:xfrm>
        </p:spPr>
        <p:txBody>
          <a:bodyPr anchor="b">
            <a:normAutofit/>
          </a:bodyPr>
          <a:lstStyle/>
          <a:p>
            <a:r>
              <a:rPr lang="fr-CA" sz="5400" dirty="0">
                <a:effectLst/>
                <a:latin typeface="Times New Roman" panose="02020603050405020304" pitchFamily="18" charset="0"/>
                <a:ea typeface="Aptos" panose="020B0004020202020204" pitchFamily="34" charset="0"/>
              </a:rPr>
              <a:t>Origines du terme </a:t>
            </a:r>
            <a:r>
              <a:rPr lang="fr-CA" sz="5400" kern="100" dirty="0">
                <a:effectLst/>
                <a:latin typeface="Times New Roman" panose="02020603050405020304" pitchFamily="18" charset="0"/>
                <a:ea typeface="Aptos" panose="020B0004020202020204" pitchFamily="34" charset="0"/>
                <a:cs typeface="Arial" panose="020B0604020202020204" pitchFamily="34" charset="0"/>
              </a:rPr>
              <a:t>« </a:t>
            </a:r>
            <a:r>
              <a:rPr lang="fr-CA" sz="5400" i="1" dirty="0" err="1">
                <a:latin typeface="Times New Roman" panose="02020603050405020304" pitchFamily="18" charset="0"/>
                <a:ea typeface="Aptos" panose="020B0004020202020204" pitchFamily="34" charset="0"/>
              </a:rPr>
              <a:t>ubuntu</a:t>
            </a:r>
            <a:r>
              <a:rPr lang="fr-CA" sz="5400" i="1" dirty="0">
                <a:latin typeface="Times New Roman" panose="02020603050405020304" pitchFamily="18" charset="0"/>
                <a:ea typeface="Aptos" panose="020B0004020202020204" pitchFamily="34" charset="0"/>
              </a:rPr>
              <a:t> </a:t>
            </a:r>
            <a:r>
              <a:rPr lang="fr-CA" sz="5400" kern="100" dirty="0">
                <a:effectLst/>
                <a:latin typeface="Times New Roman" panose="02020603050405020304" pitchFamily="18" charset="0"/>
                <a:ea typeface="Aptos" panose="020B0004020202020204" pitchFamily="34" charset="0"/>
                <a:cs typeface="Arial" panose="020B0604020202020204" pitchFamily="34" charset="0"/>
              </a:rPr>
              <a:t>»</a:t>
            </a:r>
            <a:r>
              <a:rPr lang="fr-CA" sz="5400" dirty="0">
                <a:effectLst/>
                <a:latin typeface="Times New Roman" panose="02020603050405020304" pitchFamily="18" charset="0"/>
                <a:ea typeface="Aptos" panose="020B0004020202020204" pitchFamily="34" charset="0"/>
              </a:rPr>
              <a:t> </a:t>
            </a:r>
            <a:endParaRPr lang="fr-CA" sz="5400" dirty="0"/>
          </a:p>
        </p:txBody>
      </p:sp>
      <p:sp>
        <p:nvSpPr>
          <p:cNvPr id="410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8AB826DE-1F85-EFC7-77EF-8AA270F980E1}"/>
              </a:ext>
            </a:extLst>
          </p:cNvPr>
          <p:cNvSpPr>
            <a:spLocks noGrp="1"/>
          </p:cNvSpPr>
          <p:nvPr>
            <p:ph idx="1"/>
          </p:nvPr>
        </p:nvSpPr>
        <p:spPr>
          <a:xfrm>
            <a:off x="0" y="2095362"/>
            <a:ext cx="7994822" cy="4894481"/>
          </a:xfrm>
        </p:spPr>
        <p:txBody>
          <a:bodyPr anchor="t">
            <a:noAutofit/>
          </a:bodyPr>
          <a:lstStyle/>
          <a:p>
            <a:pPr marL="342900" lvl="0" indent="-342900">
              <a:buFont typeface="Symbol" panose="05050102010706020507" pitchFamily="18" charset="2"/>
              <a:buChar char=""/>
            </a:pPr>
            <a:r>
              <a:rPr lang="fr-CA" kern="100" dirty="0">
                <a:latin typeface="Times New Roman" panose="02020603050405020304" pitchFamily="18" charset="0"/>
                <a:ea typeface="Aptos" panose="020B0004020202020204" pitchFamily="34" charset="0"/>
                <a:cs typeface="Arial" panose="020B0604020202020204" pitchFamily="34" charset="0"/>
              </a:rPr>
              <a:t>Ce t</a:t>
            </a:r>
            <a:r>
              <a:rPr lang="fr-CA" kern="100" dirty="0">
                <a:effectLst/>
                <a:latin typeface="Times New Roman" panose="02020603050405020304" pitchFamily="18" charset="0"/>
                <a:ea typeface="Aptos" panose="020B0004020202020204" pitchFamily="34" charset="0"/>
                <a:cs typeface="Arial" panose="020B0604020202020204" pitchFamily="34" charset="0"/>
              </a:rPr>
              <a:t>erme est présent dans les langues bantoues de la moitié sud du continent africain (Afrique centrale, Afrique australe et Afrique orientale). </a:t>
            </a:r>
            <a:endParaRPr lang="fr-CA"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buFont typeface="Symbol" panose="05050102010706020507" pitchFamily="18" charset="2"/>
              <a:buChar char=""/>
            </a:pPr>
            <a:r>
              <a:rPr lang="fr-CA" kern="100" dirty="0">
                <a:effectLst/>
                <a:latin typeface="Times New Roman" panose="02020603050405020304" pitchFamily="18" charset="0"/>
                <a:ea typeface="Aptos" panose="020B0004020202020204" pitchFamily="34" charset="0"/>
                <a:cs typeface="Arial" panose="020B0604020202020204" pitchFamily="34" charset="0"/>
              </a:rPr>
              <a:t>Il est utilisé pour définir l’être humain.</a:t>
            </a:r>
            <a:endParaRPr lang="fr-CA"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buFont typeface="Symbol" panose="05050102010706020507" pitchFamily="18" charset="2"/>
              <a:buChar char=""/>
            </a:pPr>
            <a:r>
              <a:rPr lang="fr-CA" kern="100" dirty="0">
                <a:effectLst/>
                <a:latin typeface="Times New Roman" panose="02020603050405020304" pitchFamily="18" charset="0"/>
                <a:ea typeface="Aptos" panose="020B0004020202020204" pitchFamily="34" charset="0"/>
                <a:cs typeface="Arial" panose="020B0604020202020204" pitchFamily="34" charset="0"/>
              </a:rPr>
              <a:t>Il est utilisé en philosophie à partir des années 1990 grâce au travail des philosophes sud-africains à la fin de l’apartheid. </a:t>
            </a:r>
            <a:endParaRPr lang="fr-CA"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buFont typeface="Symbol" panose="05050102010706020507" pitchFamily="18" charset="2"/>
              <a:buChar char=""/>
            </a:pPr>
            <a:r>
              <a:rPr lang="fr-CA" kern="100" dirty="0">
                <a:effectLst/>
                <a:latin typeface="Times New Roman" panose="02020603050405020304" pitchFamily="18" charset="0"/>
                <a:ea typeface="Aptos" panose="020B0004020202020204" pitchFamily="34" charset="0"/>
                <a:cs typeface="Arial" panose="020B0604020202020204" pitchFamily="34" charset="0"/>
              </a:rPr>
              <a:t>En Afrique du </a:t>
            </a:r>
            <a:r>
              <a:rPr lang="fr-CA" kern="100" dirty="0">
                <a:latin typeface="Times New Roman" panose="02020603050405020304" pitchFamily="18" charset="0"/>
                <a:ea typeface="Aptos" panose="020B0004020202020204" pitchFamily="34" charset="0"/>
                <a:cs typeface="Arial" panose="020B0604020202020204" pitchFamily="34" charset="0"/>
              </a:rPr>
              <a:t>S</a:t>
            </a:r>
            <a:r>
              <a:rPr lang="fr-CA" kern="100" dirty="0">
                <a:effectLst/>
                <a:latin typeface="Times New Roman" panose="02020603050405020304" pitchFamily="18" charset="0"/>
                <a:ea typeface="Aptos" panose="020B0004020202020204" pitchFamily="34" charset="0"/>
                <a:cs typeface="Arial" panose="020B0604020202020204" pitchFamily="34" charset="0"/>
              </a:rPr>
              <a:t>ud, le  terme  </a:t>
            </a:r>
            <a:r>
              <a:rPr lang="fr-CA" sz="2800" kern="100" dirty="0">
                <a:effectLst/>
                <a:latin typeface="Times New Roman" panose="02020603050405020304" pitchFamily="18" charset="0"/>
                <a:ea typeface="Aptos" panose="020B0004020202020204" pitchFamily="34" charset="0"/>
                <a:cs typeface="Arial" panose="020B0604020202020204" pitchFamily="34" charset="0"/>
              </a:rPr>
              <a:t>« </a:t>
            </a:r>
            <a:r>
              <a:rPr lang="fr-CA" i="1" kern="100" dirty="0" err="1">
                <a:latin typeface="Times New Roman" panose="02020603050405020304" pitchFamily="18" charset="0"/>
                <a:ea typeface="Aptos" panose="020B0004020202020204" pitchFamily="34" charset="0"/>
                <a:cs typeface="Arial" panose="020B0604020202020204" pitchFamily="34" charset="0"/>
              </a:rPr>
              <a:t>ubuntu</a:t>
            </a:r>
            <a:r>
              <a:rPr lang="fr-CA" i="1" kern="100" dirty="0">
                <a:latin typeface="Times New Roman" panose="02020603050405020304" pitchFamily="18" charset="0"/>
                <a:ea typeface="Aptos" panose="020B0004020202020204" pitchFamily="34" charset="0"/>
                <a:cs typeface="Arial" panose="020B0604020202020204" pitchFamily="34" charset="0"/>
              </a:rPr>
              <a:t> </a:t>
            </a:r>
            <a:r>
              <a:rPr lang="fr-CA" sz="2800" kern="100" dirty="0">
                <a:effectLst/>
                <a:latin typeface="Times New Roman" panose="02020603050405020304" pitchFamily="18" charset="0"/>
                <a:ea typeface="Aptos" panose="020B0004020202020204" pitchFamily="34" charset="0"/>
                <a:cs typeface="Arial" panose="020B0604020202020204" pitchFamily="34" charset="0"/>
              </a:rPr>
              <a:t>»</a:t>
            </a:r>
            <a:r>
              <a:rPr lang="fr-CA" kern="100" dirty="0">
                <a:effectLst/>
                <a:latin typeface="Times New Roman" panose="02020603050405020304" pitchFamily="18" charset="0"/>
                <a:ea typeface="Aptos" panose="020B0004020202020204" pitchFamily="34" charset="0"/>
                <a:cs typeface="Arial" panose="020B0604020202020204" pitchFamily="34" charset="0"/>
              </a:rPr>
              <a:t> devient le fondement de la reconstruction du pays postapartheid.</a:t>
            </a:r>
            <a:endParaRPr lang="fr-CA" kern="100" dirty="0">
              <a:effectLst/>
              <a:latin typeface="Aptos" panose="020B0004020202020204" pitchFamily="34" charset="0"/>
              <a:ea typeface="Aptos" panose="020B0004020202020204" pitchFamily="34" charset="0"/>
              <a:cs typeface="Arial" panose="020B0604020202020204" pitchFamily="34" charset="0"/>
            </a:endParaRPr>
          </a:p>
        </p:txBody>
      </p:sp>
      <p:pic>
        <p:nvPicPr>
          <p:cNvPr id="4098" name="Picture 2" descr="South African flag, Port Elizabeth, Eastern Cape, South Af… | Flickr">
            <a:extLst>
              <a:ext uri="{FF2B5EF4-FFF2-40B4-BE49-F238E27FC236}">
                <a16:creationId xmlns:a16="http://schemas.microsoft.com/office/drawing/2014/main" id="{4DC44CFE-7EBD-B586-2FD8-BE679055C7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584" r="18200" b="2"/>
          <a:stretch/>
        </p:blipFill>
        <p:spPr bwMode="auto">
          <a:xfrm>
            <a:off x="8247888" y="2152715"/>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176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34C5DD-6A95-00AF-5D2B-C4C50674E4D3}"/>
              </a:ext>
            </a:extLst>
          </p:cNvPr>
          <p:cNvSpPr>
            <a:spLocks noGrp="1"/>
          </p:cNvSpPr>
          <p:nvPr>
            <p:ph type="title"/>
          </p:nvPr>
        </p:nvSpPr>
        <p:spPr>
          <a:xfrm>
            <a:off x="331235" y="3752849"/>
            <a:ext cx="3440665" cy="2452687"/>
          </a:xfrm>
        </p:spPr>
        <p:txBody>
          <a:bodyPr anchor="ctr">
            <a:normAutofit/>
          </a:bodyPr>
          <a:lstStyle/>
          <a:p>
            <a:r>
              <a:rPr lang="fr-CA" sz="3600" dirty="0">
                <a:effectLst/>
                <a:latin typeface="Times New Roman" panose="02020603050405020304" pitchFamily="18" charset="0"/>
                <a:ea typeface="Aptos" panose="020B0004020202020204" pitchFamily="34" charset="0"/>
              </a:rPr>
              <a:t>Origines du terme </a:t>
            </a:r>
            <a:r>
              <a:rPr lang="fr-CA" sz="3600" kern="100" dirty="0">
                <a:effectLst/>
                <a:latin typeface="Times New Roman" panose="02020603050405020304" pitchFamily="18" charset="0"/>
                <a:ea typeface="Aptos" panose="020B0004020202020204" pitchFamily="34" charset="0"/>
                <a:cs typeface="Arial" panose="020B0604020202020204" pitchFamily="34" charset="0"/>
              </a:rPr>
              <a:t>« </a:t>
            </a:r>
            <a:r>
              <a:rPr lang="fr-CA" sz="3600" i="1" dirty="0" err="1">
                <a:latin typeface="Times New Roman" panose="02020603050405020304" pitchFamily="18" charset="0"/>
                <a:ea typeface="Aptos" panose="020B0004020202020204" pitchFamily="34" charset="0"/>
              </a:rPr>
              <a:t>ubuntu</a:t>
            </a:r>
            <a:r>
              <a:rPr lang="fr-CA" sz="3600" i="1" dirty="0">
                <a:latin typeface="Times New Roman" panose="02020603050405020304" pitchFamily="18" charset="0"/>
                <a:ea typeface="Aptos" panose="020B0004020202020204" pitchFamily="34" charset="0"/>
              </a:rPr>
              <a:t> </a:t>
            </a:r>
            <a:r>
              <a:rPr lang="fr-CA" sz="3600" kern="100" dirty="0">
                <a:effectLst/>
                <a:latin typeface="Times New Roman" panose="02020603050405020304" pitchFamily="18" charset="0"/>
                <a:ea typeface="Aptos" panose="020B0004020202020204" pitchFamily="34" charset="0"/>
                <a:cs typeface="Arial" panose="020B0604020202020204" pitchFamily="34" charset="0"/>
              </a:rPr>
              <a:t>»</a:t>
            </a:r>
            <a:r>
              <a:rPr lang="fr-CA" sz="3600" dirty="0">
                <a:effectLst/>
                <a:latin typeface="Times New Roman" panose="02020603050405020304" pitchFamily="18" charset="0"/>
                <a:ea typeface="Aptos" panose="020B0004020202020204" pitchFamily="34" charset="0"/>
              </a:rPr>
              <a:t> dans la sagesse africaine </a:t>
            </a:r>
            <a:endParaRPr lang="fr-CA" sz="3600" dirty="0"/>
          </a:p>
        </p:txBody>
      </p:sp>
      <p:pic>
        <p:nvPicPr>
          <p:cNvPr id="5126" name="Picture 6" descr="undefined">
            <a:extLst>
              <a:ext uri="{FF2B5EF4-FFF2-40B4-BE49-F238E27FC236}">
                <a16:creationId xmlns:a16="http://schemas.microsoft.com/office/drawing/2014/main" id="{419E2BB0-43AB-F4C0-0B9D-A3684C12A4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1120" b="42415"/>
          <a:stretch/>
        </p:blipFill>
        <p:spPr bwMode="auto">
          <a:xfrm>
            <a:off x="20" y="11"/>
            <a:ext cx="12191980" cy="2695064"/>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181A4C88-CBB6-6E38-5545-3863DE3547C7}"/>
              </a:ext>
            </a:extLst>
          </p:cNvPr>
          <p:cNvSpPr>
            <a:spLocks noGrp="1"/>
          </p:cNvSpPr>
          <p:nvPr>
            <p:ph idx="1"/>
          </p:nvPr>
        </p:nvSpPr>
        <p:spPr>
          <a:xfrm>
            <a:off x="3771900" y="2695075"/>
            <a:ext cx="8088865" cy="4162925"/>
          </a:xfrm>
        </p:spPr>
        <p:txBody>
          <a:bodyPr anchor="ctr">
            <a:normAutofit/>
          </a:bodyPr>
          <a:lstStyle/>
          <a:p>
            <a:pPr marL="342900" lvl="0" indent="-342900">
              <a:spcAft>
                <a:spcPts val="800"/>
              </a:spcAft>
              <a:buFont typeface="Symbol" panose="05050102010706020507" pitchFamily="18" charset="2"/>
              <a:buChar char=""/>
            </a:pPr>
            <a:r>
              <a:rPr lang="fr-CA" sz="2600" kern="100" dirty="0">
                <a:effectLst/>
                <a:latin typeface="Times New Roman" panose="02020603050405020304" pitchFamily="18" charset="0"/>
                <a:ea typeface="Aptos" panose="020B0004020202020204" pitchFamily="34" charset="0"/>
                <a:cs typeface="Arial" panose="020B0604020202020204" pitchFamily="34" charset="0"/>
              </a:rPr>
              <a:t>Le concept philosophique </a:t>
            </a:r>
            <a:r>
              <a:rPr lang="fr-CA" sz="2600" kern="100" dirty="0" err="1">
                <a:effectLst/>
                <a:latin typeface="Times New Roman" panose="02020603050405020304" pitchFamily="18" charset="0"/>
                <a:ea typeface="Aptos" panose="020B0004020202020204" pitchFamily="34" charset="0"/>
                <a:cs typeface="Arial" panose="020B0604020202020204" pitchFamily="34" charset="0"/>
              </a:rPr>
              <a:t>d’</a:t>
            </a:r>
            <a:r>
              <a:rPr lang="fr-CA" sz="2600" i="1" kern="100" dirty="0" err="1">
                <a:effectLst/>
                <a:latin typeface="Times New Roman" panose="02020603050405020304" pitchFamily="18" charset="0"/>
                <a:ea typeface="Aptos" panose="020B0004020202020204" pitchFamily="34" charset="0"/>
                <a:cs typeface="Arial" panose="020B0604020202020204" pitchFamily="34" charset="0"/>
              </a:rPr>
              <a:t>ubuntu</a:t>
            </a:r>
            <a:r>
              <a:rPr lang="fr-CA" sz="2600" kern="100" dirty="0">
                <a:effectLst/>
                <a:latin typeface="Times New Roman" panose="02020603050405020304" pitchFamily="18" charset="0"/>
                <a:ea typeface="Aptos" panose="020B0004020202020204" pitchFamily="34" charset="0"/>
                <a:cs typeface="Arial" panose="020B0604020202020204" pitchFamily="34" charset="0"/>
              </a:rPr>
              <a:t> a été créé à partir de deux proverbes sud-africains : </a:t>
            </a:r>
            <a:endParaRPr lang="fr-CA" sz="2600" kern="100" dirty="0">
              <a:effectLst/>
              <a:latin typeface="Aptos" panose="020B0004020202020204" pitchFamily="34" charset="0"/>
              <a:ea typeface="Aptos" panose="020B0004020202020204" pitchFamily="34" charset="0"/>
              <a:cs typeface="Arial" panose="020B0604020202020204" pitchFamily="34" charset="0"/>
            </a:endParaRPr>
          </a:p>
          <a:p>
            <a:pPr marL="228600">
              <a:spcAft>
                <a:spcPts val="800"/>
              </a:spcAft>
            </a:pPr>
            <a:r>
              <a:rPr lang="fr-CA" sz="2600" kern="100" dirty="0">
                <a:effectLst/>
                <a:latin typeface="Times New Roman" panose="02020603050405020304" pitchFamily="18" charset="0"/>
                <a:ea typeface="Aptos" panose="020B0004020202020204" pitchFamily="34" charset="0"/>
                <a:cs typeface="Arial" panose="020B0604020202020204" pitchFamily="34" charset="0"/>
              </a:rPr>
              <a:t>1. « </a:t>
            </a:r>
            <a:r>
              <a:rPr lang="fr-CA" sz="2600" i="1" kern="100" dirty="0" err="1">
                <a:effectLst/>
                <a:latin typeface="Times New Roman" panose="02020603050405020304" pitchFamily="18" charset="0"/>
                <a:ea typeface="Aptos" panose="020B0004020202020204" pitchFamily="34" charset="0"/>
                <a:cs typeface="Arial" panose="020B0604020202020204" pitchFamily="34" charset="0"/>
              </a:rPr>
              <a:t>Umuntu</a:t>
            </a:r>
            <a:r>
              <a:rPr lang="fr-CA" sz="2600" i="1" kern="100" dirty="0">
                <a:effectLst/>
                <a:latin typeface="Times New Roman" panose="02020603050405020304" pitchFamily="18" charset="0"/>
                <a:ea typeface="Aptos" panose="020B0004020202020204" pitchFamily="34" charset="0"/>
                <a:cs typeface="Arial" panose="020B0604020202020204" pitchFamily="34" charset="0"/>
              </a:rPr>
              <a:t> </a:t>
            </a:r>
            <a:r>
              <a:rPr lang="fr-CA" sz="2600" i="1" kern="100" dirty="0" err="1">
                <a:effectLst/>
                <a:latin typeface="Times New Roman" panose="02020603050405020304" pitchFamily="18" charset="0"/>
                <a:ea typeface="Aptos" panose="020B0004020202020204" pitchFamily="34" charset="0"/>
                <a:cs typeface="Arial" panose="020B0604020202020204" pitchFamily="34" charset="0"/>
              </a:rPr>
              <a:t>ngumuntu</a:t>
            </a:r>
            <a:r>
              <a:rPr lang="fr-CA" sz="2600" i="1" kern="100" dirty="0">
                <a:effectLst/>
                <a:latin typeface="Times New Roman" panose="02020603050405020304" pitchFamily="18" charset="0"/>
                <a:ea typeface="Aptos" panose="020B0004020202020204" pitchFamily="34" charset="0"/>
                <a:cs typeface="Arial" panose="020B0604020202020204" pitchFamily="34" charset="0"/>
              </a:rPr>
              <a:t> </a:t>
            </a:r>
            <a:r>
              <a:rPr lang="fr-CA" sz="2600" i="1" kern="100" dirty="0" err="1">
                <a:effectLst/>
                <a:latin typeface="Times New Roman" panose="02020603050405020304" pitchFamily="18" charset="0"/>
                <a:ea typeface="Aptos" panose="020B0004020202020204" pitchFamily="34" charset="0"/>
                <a:cs typeface="Arial" panose="020B0604020202020204" pitchFamily="34" charset="0"/>
              </a:rPr>
              <a:t>ngabantu</a:t>
            </a:r>
            <a:r>
              <a:rPr lang="fr-CA" sz="2600" kern="100" dirty="0">
                <a:effectLst/>
                <a:latin typeface="Times New Roman" panose="02020603050405020304" pitchFamily="18" charset="0"/>
                <a:ea typeface="Aptos" panose="020B0004020202020204" pitchFamily="34" charset="0"/>
                <a:cs typeface="Arial" panose="020B0604020202020204" pitchFamily="34" charset="0"/>
              </a:rPr>
              <a:t> » (Xhosa et Zulu) : « Je suis parce que nous sommes ».</a:t>
            </a:r>
            <a:endParaRPr lang="fr-CA" sz="2600" kern="100" dirty="0">
              <a:effectLst/>
              <a:latin typeface="Aptos" panose="020B0004020202020204" pitchFamily="34" charset="0"/>
              <a:ea typeface="Aptos" panose="020B0004020202020204" pitchFamily="34" charset="0"/>
              <a:cs typeface="Arial" panose="020B0604020202020204" pitchFamily="34" charset="0"/>
            </a:endParaRPr>
          </a:p>
          <a:p>
            <a:pPr marL="228600">
              <a:spcAft>
                <a:spcPts val="800"/>
              </a:spcAft>
            </a:pPr>
            <a:r>
              <a:rPr lang="fr-CA" sz="2600" kern="100" dirty="0">
                <a:effectLst/>
                <a:latin typeface="Times New Roman" panose="02020603050405020304" pitchFamily="18" charset="0"/>
                <a:ea typeface="Aptos" panose="020B0004020202020204" pitchFamily="34" charset="0"/>
                <a:cs typeface="Arial" panose="020B0604020202020204" pitchFamily="34" charset="0"/>
              </a:rPr>
              <a:t>2. « </a:t>
            </a:r>
            <a:r>
              <a:rPr lang="fr-CA" sz="2600" i="1" kern="100" dirty="0" err="1">
                <a:effectLst/>
                <a:latin typeface="Times New Roman" panose="02020603050405020304" pitchFamily="18" charset="0"/>
                <a:ea typeface="Aptos" panose="020B0004020202020204" pitchFamily="34" charset="0"/>
                <a:cs typeface="Arial" panose="020B0604020202020204" pitchFamily="34" charset="0"/>
              </a:rPr>
              <a:t>Motho</a:t>
            </a:r>
            <a:r>
              <a:rPr lang="fr-CA" sz="2600" i="1" kern="100" dirty="0">
                <a:effectLst/>
                <a:latin typeface="Times New Roman" panose="02020603050405020304" pitchFamily="18" charset="0"/>
                <a:ea typeface="Aptos" panose="020B0004020202020204" pitchFamily="34" charset="0"/>
                <a:cs typeface="Arial" panose="020B0604020202020204" pitchFamily="34" charset="0"/>
              </a:rPr>
              <a:t> </a:t>
            </a:r>
            <a:r>
              <a:rPr lang="fr-CA" sz="2600" i="1" kern="100" dirty="0" err="1">
                <a:effectLst/>
                <a:latin typeface="Times New Roman" panose="02020603050405020304" pitchFamily="18" charset="0"/>
                <a:ea typeface="Aptos" panose="020B0004020202020204" pitchFamily="34" charset="0"/>
                <a:cs typeface="Arial" panose="020B0604020202020204" pitchFamily="34" charset="0"/>
              </a:rPr>
              <a:t>ke</a:t>
            </a:r>
            <a:r>
              <a:rPr lang="fr-CA" sz="2600" i="1" kern="100" dirty="0">
                <a:effectLst/>
                <a:latin typeface="Times New Roman" panose="02020603050405020304" pitchFamily="18" charset="0"/>
                <a:ea typeface="Aptos" panose="020B0004020202020204" pitchFamily="34" charset="0"/>
                <a:cs typeface="Arial" panose="020B0604020202020204" pitchFamily="34" charset="0"/>
              </a:rPr>
              <a:t> </a:t>
            </a:r>
            <a:r>
              <a:rPr lang="fr-CA" sz="2600" i="1" kern="100" dirty="0" err="1">
                <a:effectLst/>
                <a:latin typeface="Times New Roman" panose="02020603050405020304" pitchFamily="18" charset="0"/>
                <a:ea typeface="Aptos" panose="020B0004020202020204" pitchFamily="34" charset="0"/>
                <a:cs typeface="Arial" panose="020B0604020202020204" pitchFamily="34" charset="0"/>
              </a:rPr>
              <a:t>motho</a:t>
            </a:r>
            <a:r>
              <a:rPr lang="fr-CA" sz="2600" i="1" kern="100" dirty="0">
                <a:effectLst/>
                <a:latin typeface="Times New Roman" panose="02020603050405020304" pitchFamily="18" charset="0"/>
                <a:ea typeface="Aptos" panose="020B0004020202020204" pitchFamily="34" charset="0"/>
                <a:cs typeface="Arial" panose="020B0604020202020204" pitchFamily="34" charset="0"/>
              </a:rPr>
              <a:t> ka </a:t>
            </a:r>
            <a:r>
              <a:rPr lang="fr-CA" sz="2600" i="1" kern="100" dirty="0" err="1">
                <a:effectLst/>
                <a:latin typeface="Times New Roman" panose="02020603050405020304" pitchFamily="18" charset="0"/>
                <a:ea typeface="Aptos" panose="020B0004020202020204" pitchFamily="34" charset="0"/>
                <a:cs typeface="Arial" panose="020B0604020202020204" pitchFamily="34" charset="0"/>
              </a:rPr>
              <a:t>batho</a:t>
            </a:r>
            <a:r>
              <a:rPr lang="fr-CA" sz="2600" i="1" kern="100" dirty="0">
                <a:effectLst/>
                <a:latin typeface="Times New Roman" panose="02020603050405020304" pitchFamily="18" charset="0"/>
                <a:ea typeface="Aptos" panose="020B0004020202020204" pitchFamily="34" charset="0"/>
                <a:cs typeface="Arial" panose="020B0604020202020204" pitchFamily="34" charset="0"/>
              </a:rPr>
              <a:t> </a:t>
            </a:r>
            <a:r>
              <a:rPr lang="fr-CA" sz="2600" i="1" kern="100" dirty="0" err="1">
                <a:effectLst/>
                <a:latin typeface="Times New Roman" panose="02020603050405020304" pitchFamily="18" charset="0"/>
                <a:ea typeface="Aptos" panose="020B0004020202020204" pitchFamily="34" charset="0"/>
                <a:cs typeface="Arial" panose="020B0604020202020204" pitchFamily="34" charset="0"/>
              </a:rPr>
              <a:t>ba</a:t>
            </a:r>
            <a:r>
              <a:rPr lang="fr-CA" sz="2600" i="1" kern="100" dirty="0">
                <a:effectLst/>
                <a:latin typeface="Times New Roman" panose="02020603050405020304" pitchFamily="18" charset="0"/>
                <a:ea typeface="Aptos" panose="020B0004020202020204" pitchFamily="34" charset="0"/>
                <a:cs typeface="Arial" panose="020B0604020202020204" pitchFamily="34" charset="0"/>
              </a:rPr>
              <a:t> bang</a:t>
            </a:r>
            <a:r>
              <a:rPr lang="fr-CA" sz="2600" kern="100" dirty="0">
                <a:effectLst/>
                <a:latin typeface="Times New Roman" panose="02020603050405020304" pitchFamily="18" charset="0"/>
                <a:ea typeface="Aptos" panose="020B0004020202020204" pitchFamily="34" charset="0"/>
                <a:cs typeface="Arial" panose="020B0604020202020204" pitchFamily="34" charset="0"/>
              </a:rPr>
              <a:t> » (Sotho) : « Une personne est une personne à travers d’autres personnes ».</a:t>
            </a:r>
            <a:endParaRPr lang="fr-CA" sz="2600" kern="100" dirty="0">
              <a:effectLst/>
              <a:latin typeface="Aptos" panose="020B0004020202020204" pitchFamily="34" charset="0"/>
              <a:ea typeface="Aptos" panose="020B0004020202020204" pitchFamily="34" charset="0"/>
              <a:cs typeface="Arial" panose="020B0604020202020204" pitchFamily="34" charset="0"/>
            </a:endParaRPr>
          </a:p>
          <a:p>
            <a:pPr marL="228600">
              <a:spcAft>
                <a:spcPts val="800"/>
              </a:spcAft>
            </a:pPr>
            <a:r>
              <a:rPr lang="fr-FR" sz="2600" kern="100" dirty="0">
                <a:effectLst/>
                <a:latin typeface="Times New Roman" panose="02020603050405020304" pitchFamily="18" charset="0"/>
                <a:ea typeface="Aptos" panose="020B0004020202020204" pitchFamily="34" charset="0"/>
                <a:cs typeface="Arial" panose="020B0604020202020204" pitchFamily="34" charset="0"/>
              </a:rPr>
              <a:t>L’humain est défini du point de vue de son appartenance communautaire ou de son identité relationnelle.</a:t>
            </a:r>
            <a:endParaRPr lang="fr-CA" sz="2600" kern="100" dirty="0">
              <a:effectLst/>
              <a:latin typeface="Aptos" panose="020B0004020202020204" pitchFamily="34" charset="0"/>
              <a:ea typeface="Aptos" panose="020B0004020202020204" pitchFamily="34" charset="0"/>
              <a:cs typeface="Arial" panose="020B0604020202020204" pitchFamily="34" charset="0"/>
            </a:endParaRPr>
          </a:p>
          <a:p>
            <a:pPr marL="0" indent="0">
              <a:buNone/>
            </a:pPr>
            <a:endParaRPr lang="fr-CA" sz="1500" dirty="0"/>
          </a:p>
        </p:txBody>
      </p:sp>
    </p:spTree>
    <p:extLst>
      <p:ext uri="{BB962C8B-B14F-4D97-AF65-F5344CB8AC3E}">
        <p14:creationId xmlns:p14="http://schemas.microsoft.com/office/powerpoint/2010/main" val="3108231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6AEFA6C-912E-E09E-4581-B0BCAAD5A949}"/>
              </a:ext>
            </a:extLst>
          </p:cNvPr>
          <p:cNvSpPr>
            <a:spLocks noGrp="1"/>
          </p:cNvSpPr>
          <p:nvPr>
            <p:ph type="title"/>
          </p:nvPr>
        </p:nvSpPr>
        <p:spPr>
          <a:xfrm>
            <a:off x="572493" y="238539"/>
            <a:ext cx="11018520" cy="1434415"/>
          </a:xfrm>
        </p:spPr>
        <p:txBody>
          <a:bodyPr anchor="b">
            <a:normAutofit/>
          </a:bodyPr>
          <a:lstStyle/>
          <a:p>
            <a:r>
              <a:rPr lang="fr-FR" sz="5000">
                <a:effectLst/>
                <a:latin typeface="Times New Roman" panose="02020603050405020304" pitchFamily="18" charset="0"/>
                <a:ea typeface="Aptos" panose="020B0004020202020204" pitchFamily="34" charset="0"/>
              </a:rPr>
              <a:t>Origines dans les sociétés traditionnelles </a:t>
            </a:r>
            <a:endParaRPr lang="fr-CA" sz="5000"/>
          </a:p>
        </p:txBody>
      </p:sp>
      <p:sp>
        <p:nvSpPr>
          <p:cNvPr id="615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BBF0A0BE-7CEC-E656-F348-E47306AFB2B9}"/>
              </a:ext>
            </a:extLst>
          </p:cNvPr>
          <p:cNvSpPr>
            <a:spLocks noGrp="1"/>
          </p:cNvSpPr>
          <p:nvPr>
            <p:ph idx="1"/>
          </p:nvPr>
        </p:nvSpPr>
        <p:spPr>
          <a:xfrm>
            <a:off x="197348" y="1708422"/>
            <a:ext cx="7439127" cy="5243884"/>
          </a:xfrm>
        </p:spPr>
        <p:txBody>
          <a:bodyPr anchor="t">
            <a:normAutofit fontScale="92500" lnSpcReduction="20000"/>
          </a:bodyPr>
          <a:lstStyle/>
          <a:p>
            <a:pPr marL="342900" lvl="0" indent="-342900">
              <a:buFont typeface="Symbol" panose="05050102010706020507" pitchFamily="18" charset="2"/>
              <a:buChar char=""/>
            </a:pPr>
            <a:r>
              <a:rPr lang="fr-FR" sz="3300" kern="100" dirty="0">
                <a:effectLst/>
                <a:latin typeface="Times New Roman" panose="02020603050405020304" pitchFamily="18" charset="0"/>
                <a:ea typeface="Aptos" panose="020B0004020202020204" pitchFamily="34" charset="0"/>
                <a:cs typeface="Arial" panose="020B0604020202020204" pitchFamily="34" charset="0"/>
              </a:rPr>
              <a:t>Les sociétés traditionnelles africaines sont organisées sur la base de l’idée de communauté. </a:t>
            </a:r>
            <a:endParaRPr lang="fr-CA" sz="33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buFont typeface="Symbol" panose="05050102010706020507" pitchFamily="18" charset="2"/>
              <a:buChar char=""/>
            </a:pPr>
            <a:r>
              <a:rPr lang="fr-CA" sz="3300" kern="100" dirty="0">
                <a:effectLst/>
                <a:latin typeface="Times New Roman" panose="02020603050405020304" pitchFamily="18" charset="0"/>
                <a:ea typeface="Aptos" panose="020B0004020202020204" pitchFamily="34" charset="0"/>
                <a:cs typeface="Arial" panose="020B0604020202020204" pitchFamily="34" charset="0"/>
              </a:rPr>
              <a:t>Le </a:t>
            </a:r>
            <a:r>
              <a:rPr lang="fr-FR" sz="3300" kern="100" dirty="0">
                <a:effectLst/>
                <a:latin typeface="Times New Roman" panose="02020603050405020304" pitchFamily="18" charset="0"/>
                <a:ea typeface="Aptos" panose="020B0004020202020204" pitchFamily="34" charset="0"/>
                <a:cs typeface="Arial" panose="020B0604020202020204" pitchFamily="34" charset="0"/>
              </a:rPr>
              <a:t>philosophe kenyan John </a:t>
            </a:r>
            <a:r>
              <a:rPr lang="fr-FR" sz="3300" kern="100" dirty="0" err="1">
                <a:effectLst/>
                <a:latin typeface="Times New Roman" panose="02020603050405020304" pitchFamily="18" charset="0"/>
                <a:ea typeface="Aptos" panose="020B0004020202020204" pitchFamily="34" charset="0"/>
                <a:cs typeface="Arial" panose="020B0604020202020204" pitchFamily="34" charset="0"/>
              </a:rPr>
              <a:t>Mbiti</a:t>
            </a:r>
            <a:r>
              <a:rPr lang="fr-FR" sz="3300" kern="100" dirty="0">
                <a:effectLst/>
                <a:latin typeface="Times New Roman" panose="02020603050405020304" pitchFamily="18" charset="0"/>
                <a:ea typeface="Aptos" panose="020B0004020202020204" pitchFamily="34" charset="0"/>
                <a:cs typeface="Arial" panose="020B0604020202020204" pitchFamily="34" charset="0"/>
              </a:rPr>
              <a:t> s’oppose à Descartes (« je pense, donc je suis ») en affirmant : « je suis parce que nous sommes; et parce que nous sommes, je suis » (</a:t>
            </a:r>
            <a:r>
              <a:rPr lang="fr-FR" sz="3300" kern="100" dirty="0" err="1">
                <a:effectLst/>
                <a:latin typeface="Times New Roman" panose="02020603050405020304" pitchFamily="18" charset="0"/>
                <a:ea typeface="Aptos" panose="020B0004020202020204" pitchFamily="34" charset="0"/>
                <a:cs typeface="Arial" panose="020B0604020202020204" pitchFamily="34" charset="0"/>
              </a:rPr>
              <a:t>Mbiti</a:t>
            </a:r>
            <a:r>
              <a:rPr lang="fr-FR" sz="3300" kern="100" dirty="0">
                <a:effectLst/>
                <a:latin typeface="Times New Roman" panose="02020603050405020304" pitchFamily="18" charset="0"/>
                <a:ea typeface="Aptos" panose="020B0004020202020204" pitchFamily="34" charset="0"/>
                <a:cs typeface="Arial" panose="020B0604020202020204" pitchFamily="34" charset="0"/>
              </a:rPr>
              <a:t>, 1969, pp. 8-9).</a:t>
            </a:r>
            <a:endParaRPr lang="fr-CA" sz="33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spcAft>
                <a:spcPts val="800"/>
              </a:spcAft>
              <a:buFont typeface="Symbol" panose="05050102010706020507" pitchFamily="18" charset="2"/>
              <a:buChar char=""/>
            </a:pPr>
            <a:r>
              <a:rPr lang="fr-FR" sz="3300" kern="100" dirty="0">
                <a:effectLst/>
                <a:latin typeface="Times New Roman" panose="02020603050405020304" pitchFamily="18" charset="0"/>
                <a:ea typeface="Aptos" panose="020B0004020202020204" pitchFamily="34" charset="0"/>
                <a:cs typeface="Arial" panose="020B0604020202020204" pitchFamily="34" charset="0"/>
              </a:rPr>
              <a:t>Le philosophe nigérian </a:t>
            </a:r>
            <a:r>
              <a:rPr lang="fr-CA" sz="3300" kern="100" dirty="0" err="1">
                <a:effectLst/>
                <a:latin typeface="Times New Roman" panose="02020603050405020304" pitchFamily="18" charset="0"/>
                <a:ea typeface="Aptos" panose="020B0004020202020204" pitchFamily="34" charset="0"/>
                <a:cs typeface="Arial" panose="020B0604020202020204" pitchFamily="34" charset="0"/>
              </a:rPr>
              <a:t>Ifeanyi</a:t>
            </a:r>
            <a:r>
              <a:rPr lang="fr-CA" sz="3300" kern="100" dirty="0">
                <a:effectLst/>
                <a:latin typeface="Times New Roman" panose="02020603050405020304" pitchFamily="18" charset="0"/>
                <a:ea typeface="Aptos" panose="020B0004020202020204" pitchFamily="34" charset="0"/>
                <a:cs typeface="Arial" panose="020B0604020202020204" pitchFamily="34" charset="0"/>
              </a:rPr>
              <a:t> </a:t>
            </a:r>
            <a:r>
              <a:rPr lang="fr-FR" sz="3300" kern="100" dirty="0" err="1">
                <a:effectLst/>
                <a:latin typeface="Times New Roman" panose="02020603050405020304" pitchFamily="18" charset="0"/>
                <a:ea typeface="Aptos" panose="020B0004020202020204" pitchFamily="34" charset="0"/>
                <a:cs typeface="Arial" panose="020B0604020202020204" pitchFamily="34" charset="0"/>
              </a:rPr>
              <a:t>Menkiti</a:t>
            </a:r>
            <a:r>
              <a:rPr lang="fr-FR" sz="3300" kern="100" dirty="0">
                <a:effectLst/>
                <a:latin typeface="Times New Roman" panose="02020603050405020304" pitchFamily="18" charset="0"/>
                <a:ea typeface="Aptos" panose="020B0004020202020204" pitchFamily="34" charset="0"/>
                <a:cs typeface="Arial" panose="020B0604020202020204" pitchFamily="34" charset="0"/>
              </a:rPr>
              <a:t> ajoute que </a:t>
            </a:r>
            <a:r>
              <a:rPr lang="fr-CA" sz="3300" kern="100" dirty="0">
                <a:effectLst/>
                <a:latin typeface="Times New Roman" panose="02020603050405020304" pitchFamily="18" charset="0"/>
                <a:ea typeface="Aptos" panose="020B0004020202020204" pitchFamily="34" charset="0"/>
                <a:cs typeface="Arial" panose="020B0604020202020204" pitchFamily="34" charset="0"/>
              </a:rPr>
              <a:t>« dans la vision africaine, c'est la communauté qui définit la personne en tant que personne, et non une qualité statique isolée de rationalité, de volonté ou de mémoire » (</a:t>
            </a:r>
            <a:r>
              <a:rPr lang="fr-CA" sz="3300" kern="100" dirty="0" err="1">
                <a:effectLst/>
                <a:latin typeface="Times New Roman" panose="02020603050405020304" pitchFamily="18" charset="0"/>
                <a:ea typeface="Aptos" panose="020B0004020202020204" pitchFamily="34" charset="0"/>
                <a:cs typeface="Arial" panose="020B0604020202020204" pitchFamily="34" charset="0"/>
              </a:rPr>
              <a:t>Menkiti</a:t>
            </a:r>
            <a:r>
              <a:rPr lang="fr-CA" sz="3300" kern="100" dirty="0">
                <a:effectLst/>
                <a:latin typeface="Times New Roman" panose="02020603050405020304" pitchFamily="18" charset="0"/>
                <a:ea typeface="Aptos" panose="020B0004020202020204" pitchFamily="34" charset="0"/>
                <a:cs typeface="Arial" panose="020B0604020202020204" pitchFamily="34" charset="0"/>
              </a:rPr>
              <a:t>, 1984, p. 171).</a:t>
            </a:r>
            <a:endParaRPr lang="fr-CA" sz="3300" kern="100" dirty="0">
              <a:effectLst/>
              <a:latin typeface="Aptos" panose="020B0004020202020204" pitchFamily="34" charset="0"/>
              <a:ea typeface="Aptos" panose="020B0004020202020204" pitchFamily="34" charset="0"/>
              <a:cs typeface="Arial" panose="020B0604020202020204" pitchFamily="34" charset="0"/>
            </a:endParaRPr>
          </a:p>
          <a:p>
            <a:pPr marL="0" indent="0">
              <a:buNone/>
            </a:pPr>
            <a:endParaRPr lang="fr-CA" sz="2200" dirty="0"/>
          </a:p>
        </p:txBody>
      </p:sp>
      <p:pic>
        <p:nvPicPr>
          <p:cNvPr id="6" name="Picture 2" descr="22-09-06-ToB Village Ogossagou-12 | Le chef du village d'Ogo… | Flickr">
            <a:extLst>
              <a:ext uri="{FF2B5EF4-FFF2-40B4-BE49-F238E27FC236}">
                <a16:creationId xmlns:a16="http://schemas.microsoft.com/office/drawing/2014/main" id="{466C0E73-4D0F-5364-0784-FEDE40D6ED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449" r="22753" b="-2"/>
          <a:stretch/>
        </p:blipFill>
        <p:spPr bwMode="auto">
          <a:xfrm>
            <a:off x="7765574" y="2006428"/>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626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1F88B56-0074-F80D-D7CF-9E114B35EE2A}"/>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kern="1200" dirty="0">
                <a:solidFill>
                  <a:schemeClr val="tx1"/>
                </a:solidFill>
                <a:effectLst/>
                <a:latin typeface="+mj-lt"/>
                <a:ea typeface="+mj-ea"/>
                <a:cs typeface="+mj-cs"/>
              </a:rPr>
              <a:t>Les </a:t>
            </a:r>
            <a:r>
              <a:rPr lang="en-US" sz="6600" kern="1200" dirty="0" err="1">
                <a:solidFill>
                  <a:schemeClr val="tx1"/>
                </a:solidFill>
                <a:effectLst/>
                <a:latin typeface="+mj-lt"/>
                <a:ea typeface="+mj-ea"/>
                <a:cs typeface="+mj-cs"/>
              </a:rPr>
              <a:t>différentes</a:t>
            </a:r>
            <a:r>
              <a:rPr lang="en-US" sz="6600" kern="1200" dirty="0">
                <a:solidFill>
                  <a:schemeClr val="tx1"/>
                </a:solidFill>
                <a:effectLst/>
                <a:latin typeface="+mj-lt"/>
                <a:ea typeface="+mj-ea"/>
                <a:cs typeface="+mj-cs"/>
              </a:rPr>
              <a:t> </a:t>
            </a:r>
            <a:r>
              <a:rPr lang="en-US" sz="6600" kern="1200" dirty="0" err="1">
                <a:solidFill>
                  <a:schemeClr val="tx1"/>
                </a:solidFill>
                <a:effectLst/>
                <a:latin typeface="+mj-lt"/>
                <a:ea typeface="+mj-ea"/>
                <a:cs typeface="+mj-cs"/>
              </a:rPr>
              <a:t>approches</a:t>
            </a:r>
            <a:r>
              <a:rPr lang="en-US" sz="6600" kern="1200" dirty="0">
                <a:solidFill>
                  <a:schemeClr val="tx1"/>
                </a:solidFill>
                <a:effectLst/>
                <a:latin typeface="+mj-lt"/>
                <a:ea typeface="+mj-ea"/>
                <a:cs typeface="+mj-cs"/>
              </a:rPr>
              <a:t> de </a:t>
            </a:r>
            <a:r>
              <a:rPr lang="en-US" sz="6600" kern="1200" dirty="0" err="1">
                <a:solidFill>
                  <a:schemeClr val="tx1"/>
                </a:solidFill>
                <a:effectLst/>
                <a:latin typeface="+mj-lt"/>
                <a:ea typeface="+mj-ea"/>
                <a:cs typeface="+mj-cs"/>
              </a:rPr>
              <a:t>l’</a:t>
            </a:r>
            <a:r>
              <a:rPr lang="en-US" sz="6600" i="1" dirty="0" err="1"/>
              <a:t>u</a:t>
            </a:r>
            <a:r>
              <a:rPr lang="en-US" sz="6600" i="1" kern="1200" dirty="0" err="1">
                <a:solidFill>
                  <a:schemeClr val="tx1"/>
                </a:solidFill>
                <a:effectLst/>
                <a:latin typeface="+mj-lt"/>
                <a:ea typeface="+mj-ea"/>
                <a:cs typeface="+mj-cs"/>
              </a:rPr>
              <a:t>buntu</a:t>
            </a:r>
            <a:r>
              <a:rPr lang="en-US" sz="6600" kern="1200" dirty="0">
                <a:solidFill>
                  <a:schemeClr val="tx1"/>
                </a:solidFill>
                <a:effectLst/>
                <a:latin typeface="+mj-lt"/>
                <a:ea typeface="+mj-ea"/>
                <a:cs typeface="+mj-cs"/>
              </a:rPr>
              <a:t> </a:t>
            </a:r>
            <a:endParaRPr lang="en-US" sz="6600" kern="1200" dirty="0">
              <a:solidFill>
                <a:schemeClr val="tx1"/>
              </a:solidFill>
              <a:latin typeface="+mj-lt"/>
              <a:ea typeface="+mj-ea"/>
              <a:cs typeface="+mj-cs"/>
            </a:endParaRPr>
          </a:p>
        </p:txBody>
      </p:sp>
      <p:sp>
        <p:nvSpPr>
          <p:cNvPr id="10"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8222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useBgFill="1">
        <p:nvSpPr>
          <p:cNvPr id="7177" name="Rectangle 7176">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D834484-05CD-F5F3-2A7F-26D33E0DB37E}"/>
              </a:ext>
            </a:extLst>
          </p:cNvPr>
          <p:cNvSpPr>
            <a:spLocks noGrp="1"/>
          </p:cNvSpPr>
          <p:nvPr>
            <p:ph type="title"/>
          </p:nvPr>
        </p:nvSpPr>
        <p:spPr>
          <a:xfrm>
            <a:off x="5297762" y="329184"/>
            <a:ext cx="6251110" cy="1783080"/>
          </a:xfrm>
        </p:spPr>
        <p:txBody>
          <a:bodyPr anchor="b">
            <a:normAutofit/>
          </a:bodyPr>
          <a:lstStyle/>
          <a:p>
            <a:r>
              <a:rPr lang="fr-CA" sz="3800" dirty="0">
                <a:latin typeface="Times New Roman" panose="02020603050405020304" pitchFamily="18" charset="0"/>
                <a:ea typeface="Aptos" panose="020B0004020202020204" pitchFamily="34" charset="0"/>
              </a:rPr>
              <a:t>C</a:t>
            </a:r>
            <a:r>
              <a:rPr lang="fr-CA" sz="3800" dirty="0">
                <a:effectLst/>
                <a:latin typeface="Times New Roman" panose="02020603050405020304" pitchFamily="18" charset="0"/>
                <a:ea typeface="Aptos" panose="020B0004020202020204" pitchFamily="34" charset="0"/>
              </a:rPr>
              <a:t>oncept ontologique (ce qui est) et normatif (ce qui devrait être) </a:t>
            </a:r>
            <a:endParaRPr lang="fr-CA" sz="3800" dirty="0"/>
          </a:p>
        </p:txBody>
      </p:sp>
      <p:pic>
        <p:nvPicPr>
          <p:cNvPr id="7172" name="Picture 4" descr="Free African women in traditional attire interacting outdoors in Deidei, Kaduna, Nigeria. Stock Photo">
            <a:extLst>
              <a:ext uri="{FF2B5EF4-FFF2-40B4-BE49-F238E27FC236}">
                <a16:creationId xmlns:a16="http://schemas.microsoft.com/office/drawing/2014/main" id="{A4207C94-58E8-1AD2-A0C7-26C620AA1B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710" r="-1"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7179"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C0D4ACAA-3E7B-CE9F-112A-3A9F857C37A3}"/>
              </a:ext>
            </a:extLst>
          </p:cNvPr>
          <p:cNvSpPr>
            <a:spLocks noGrp="1"/>
          </p:cNvSpPr>
          <p:nvPr>
            <p:ph idx="1"/>
          </p:nvPr>
        </p:nvSpPr>
        <p:spPr>
          <a:xfrm>
            <a:off x="4782065" y="2514601"/>
            <a:ext cx="7278129" cy="4206873"/>
          </a:xfrm>
        </p:spPr>
        <p:txBody>
          <a:bodyPr>
            <a:normAutofit lnSpcReduction="10000"/>
          </a:bodyPr>
          <a:lstStyle/>
          <a:p>
            <a:pPr marL="342900" lvl="0" indent="-342900">
              <a:buFont typeface="+mj-lt"/>
              <a:buAutoNum type="arabicPeriod"/>
            </a:pPr>
            <a:r>
              <a:rPr lang="fr-CA" sz="2600" kern="100" dirty="0">
                <a:effectLst/>
                <a:latin typeface="Times New Roman" panose="02020603050405020304" pitchFamily="18" charset="0"/>
                <a:ea typeface="Aptos" panose="020B0004020202020204" pitchFamily="34" charset="0"/>
                <a:cs typeface="Arial" panose="020B0604020202020204" pitchFamily="34" charset="0"/>
              </a:rPr>
              <a:t>D’un point de vue ontologique (dans les faits), les humains sont des sujets relationnels. Ils sont par nature interconnectés. </a:t>
            </a:r>
            <a:endParaRPr lang="fr-CA" sz="26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buFont typeface="+mj-lt"/>
              <a:buAutoNum type="arabicPeriod"/>
            </a:pPr>
            <a:r>
              <a:rPr lang="fr-CA" sz="2600" kern="100" dirty="0">
                <a:effectLst/>
                <a:latin typeface="Times New Roman" panose="02020603050405020304" pitchFamily="18" charset="0"/>
                <a:ea typeface="Aptos" panose="020B0004020202020204" pitchFamily="34" charset="0"/>
                <a:cs typeface="Arial" panose="020B0604020202020204" pitchFamily="34" charset="0"/>
              </a:rPr>
              <a:t>D’un point de vue normatif (selon des normes), nous ne pouvons pas être considérés comme une   « vraie personne » [une personne accomplie] si nous ne montrons pas notre capacité à être en connexion avec les autres, à développer le sens de la communauté .</a:t>
            </a:r>
            <a:endParaRPr lang="fr-CA" sz="26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spcAft>
                <a:spcPts val="800"/>
              </a:spcAft>
              <a:buFont typeface="+mj-lt"/>
              <a:buAutoNum type="arabicPeriod"/>
            </a:pPr>
            <a:r>
              <a:rPr lang="fr-CA" sz="2600" kern="100" dirty="0">
                <a:effectLst/>
                <a:latin typeface="Times New Roman" panose="02020603050405020304" pitchFamily="18" charset="0"/>
                <a:ea typeface="Aptos" panose="020B0004020202020204" pitchFamily="34" charset="0"/>
                <a:cs typeface="Arial" panose="020B0604020202020204" pitchFamily="34" charset="0"/>
              </a:rPr>
              <a:t>Vertus : empathie, capacité de pardon, générosité, etc. </a:t>
            </a:r>
            <a:endParaRPr lang="fr-CA" sz="2600" kern="100" dirty="0">
              <a:effectLst/>
              <a:latin typeface="Aptos" panose="020B0004020202020204" pitchFamily="34" charset="0"/>
              <a:ea typeface="Aptos" panose="020B0004020202020204" pitchFamily="34" charset="0"/>
              <a:cs typeface="Arial" panose="020B0604020202020204" pitchFamily="34" charset="0"/>
            </a:endParaRPr>
          </a:p>
          <a:p>
            <a:endParaRPr lang="fr-CA" sz="2200" dirty="0"/>
          </a:p>
        </p:txBody>
      </p:sp>
    </p:spTree>
    <p:extLst>
      <p:ext uri="{BB962C8B-B14F-4D97-AF65-F5344CB8AC3E}">
        <p14:creationId xmlns:p14="http://schemas.microsoft.com/office/powerpoint/2010/main" val="2809138060"/>
      </p:ext>
    </p:extLst>
  </p:cSld>
  <p:clrMapOvr>
    <a:masterClrMapping/>
  </p:clrMapOvr>
</p:sld>
</file>

<file path=ppt/theme/theme1.xml><?xml version="1.0" encoding="utf-8"?>
<a:theme xmlns:a="http://schemas.openxmlformats.org/drawingml/2006/main" name="Thème Office">
  <a:themeElements>
    <a:clrScheme name="Personnalisé 8">
      <a:dk1>
        <a:srgbClr val="FFFFFF"/>
      </a:dk1>
      <a:lt1>
        <a:sysClr val="window" lastClr="FFFFFF"/>
      </a:lt1>
      <a:dk2>
        <a:srgbClr val="FFFFFF"/>
      </a:dk2>
      <a:lt2>
        <a:srgbClr val="FFFFFF"/>
      </a:lt2>
      <a:accent1>
        <a:srgbClr val="FFFF00"/>
      </a:accent1>
      <a:accent2>
        <a:srgbClr val="FFFF00"/>
      </a:accent2>
      <a:accent3>
        <a:srgbClr val="FFFF00"/>
      </a:accent3>
      <a:accent4>
        <a:srgbClr val="FFFF00"/>
      </a:accent4>
      <a:accent5>
        <a:srgbClr val="FFFF00"/>
      </a:accent5>
      <a:accent6>
        <a:srgbClr val="FFFF00"/>
      </a:accent6>
      <a:hlink>
        <a:srgbClr val="FFFFFF"/>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artag_x00e9_ xmlns="f08575e4-3095-4226-8591-87c5678e93b2">false</Partag_x00e9_>
    <r_x00e9_sultat xmlns="f08575e4-3095-4226-8591-87c5678e93b2">Entrez le choix n° 1</r_x00e9_sultat>
    <lcf76f155ced4ddcb4097134ff3c332f xmlns="f08575e4-3095-4226-8591-87c5678e93b2">
      <Terms xmlns="http://schemas.microsoft.com/office/infopath/2007/PartnerControls"/>
    </lcf76f155ced4ddcb4097134ff3c332f>
    <TaxCatchAll xmlns="6cf77df1-bc3e-421b-bf51-81a97a7b29e8" xsi:nil="true"/>
    <Attribu_x00e9__x00e0_ xmlns="f08575e4-3095-4226-8591-87c5678e93b2">
      <UserInfo>
        <DisplayName/>
        <AccountId xsi:nil="true"/>
        <AccountType/>
      </UserInfo>
    </Attribu_x00e9__x00e0_>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129D190A4A0DA44BC8F32B9AA7A24A3" ma:contentTypeVersion="26" ma:contentTypeDescription="Crée un document." ma:contentTypeScope="" ma:versionID="d78da73a64c7b9b878c41fbb23e8e751">
  <xsd:schema xmlns:xsd="http://www.w3.org/2001/XMLSchema" xmlns:xs="http://www.w3.org/2001/XMLSchema" xmlns:p="http://schemas.microsoft.com/office/2006/metadata/properties" xmlns:ns2="f08575e4-3095-4226-8591-87c5678e93b2" xmlns:ns3="6cf77df1-bc3e-421b-bf51-81a97a7b29e8" targetNamespace="http://schemas.microsoft.com/office/2006/metadata/properties" ma:root="true" ma:fieldsID="807040c1461ef5fe43ea736ff28f409d" ns2:_="" ns3:_="">
    <xsd:import namespace="f08575e4-3095-4226-8591-87c5678e93b2"/>
    <xsd:import namespace="6cf77df1-bc3e-421b-bf51-81a97a7b29e8"/>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Attribu_x00e9__x00e0_" minOccurs="0"/>
                <xsd:element ref="ns2:r_x00e9_sultat" minOccurs="0"/>
                <xsd:element ref="ns2:Partag_x00e9_"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8575e4-3095-4226-8591-87c5678e93b2"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Balises d’images" ma:readOnly="false" ma:fieldId="{5cf76f15-5ced-4ddc-b409-7134ff3c332f}" ma:taxonomyMulti="true" ma:sspId="e72b171d-f0bb-4c79-8ca6-fdd34839d6cf"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Attribu_x00e9__x00e0_" ma:index="21" nillable="true" ma:displayName="Attribué à" ma:format="Dropdown" ma:list="UserInfo" ma:SharePointGroup="0" ma:internalName="Attribu_x00e9__x00e0_">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_x00e9_sultat" ma:index="22" nillable="true" ma:displayName="résultat" ma:default="Entrez le choix n° 1" ma:internalName="r_x00e9_sultat">
      <xsd:simpleType>
        <xsd:restriction base="dms:Unknown">
          <xsd:enumeration value="Entrez le choix n° 1"/>
          <xsd:enumeration value="Entrez le choix n° 2"/>
          <xsd:enumeration value="Entrez le choix n° 3"/>
        </xsd:restriction>
      </xsd:simpleType>
    </xsd:element>
    <xsd:element name="Partag_x00e9_" ma:index="23" nillable="true" ma:displayName="Partagé" ma:default="0" ma:internalName="Partag_x00e9_">
      <xsd:simpleType>
        <xsd:restriction base="dms:Boolean"/>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cf77df1-bc3e-421b-bf51-81a97a7b29e8"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65b6d7df-de0a-44d6-b750-3c1801aff016}" ma:internalName="TaxCatchAll" ma:showField="CatchAllData" ma:web="6cf77df1-bc3e-421b-bf51-81a97a7b29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24591D-199D-4286-8EC4-51774BF70085}">
  <ds:schemaRefs>
    <ds:schemaRef ds:uri="http://schemas.microsoft.com/office/2006/metadata/properties"/>
    <ds:schemaRef ds:uri="http://schemas.microsoft.com/office/infopath/2007/PartnerControls"/>
    <ds:schemaRef ds:uri="f08575e4-3095-4226-8591-87c5678e93b2"/>
    <ds:schemaRef ds:uri="6cf77df1-bc3e-421b-bf51-81a97a7b29e8"/>
  </ds:schemaRefs>
</ds:datastoreItem>
</file>

<file path=customXml/itemProps2.xml><?xml version="1.0" encoding="utf-8"?>
<ds:datastoreItem xmlns:ds="http://schemas.openxmlformats.org/officeDocument/2006/customXml" ds:itemID="{44930C73-23CA-4A43-B154-C188DE05DBE5}">
  <ds:schemaRefs>
    <ds:schemaRef ds:uri="http://schemas.microsoft.com/sharepoint/v3/contenttype/forms"/>
  </ds:schemaRefs>
</ds:datastoreItem>
</file>

<file path=customXml/itemProps3.xml><?xml version="1.0" encoding="utf-8"?>
<ds:datastoreItem xmlns:ds="http://schemas.openxmlformats.org/officeDocument/2006/customXml" ds:itemID="{C26DC44B-0F1C-4A60-BE20-F8899E8147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8575e4-3095-4226-8591-87c5678e93b2"/>
    <ds:schemaRef ds:uri="6cf77df1-bc3e-421b-bf51-81a97a7b29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542</TotalTime>
  <Words>4109</Words>
  <Application>Microsoft Office PowerPoint</Application>
  <PresentationFormat>Grand écran</PresentationFormat>
  <Paragraphs>273</Paragraphs>
  <Slides>30</Slides>
  <Notes>26</Notes>
  <HiddenSlides>0</HiddenSlides>
  <MMClips>0</MMClips>
  <ScaleCrop>false</ScaleCrop>
  <HeadingPairs>
    <vt:vector size="6" baseType="variant">
      <vt:variant>
        <vt:lpstr>Polices utilisées</vt:lpstr>
      </vt:variant>
      <vt:variant>
        <vt:i4>13</vt:i4>
      </vt:variant>
      <vt:variant>
        <vt:lpstr>Thème</vt:lpstr>
      </vt:variant>
      <vt:variant>
        <vt:i4>1</vt:i4>
      </vt:variant>
      <vt:variant>
        <vt:lpstr>Titres des diapositives</vt:lpstr>
      </vt:variant>
      <vt:variant>
        <vt:i4>30</vt:i4>
      </vt:variant>
    </vt:vector>
  </HeadingPairs>
  <TitlesOfParts>
    <vt:vector size="44" baseType="lpstr">
      <vt:lpstr>Aptos</vt:lpstr>
      <vt:lpstr>Aptos Display</vt:lpstr>
      <vt:lpstr>Arial</vt:lpstr>
      <vt:lpstr>Canva Sans</vt:lpstr>
      <vt:lpstr>Canva Sans Bold</vt:lpstr>
      <vt:lpstr>devioussans02extrabold</vt:lpstr>
      <vt:lpstr>Linux Libertine</vt:lpstr>
      <vt:lpstr>Proxima Nova</vt:lpstr>
      <vt:lpstr>Roboto</vt:lpstr>
      <vt:lpstr>Roboto Condensed</vt:lpstr>
      <vt:lpstr>Symbol</vt:lpstr>
      <vt:lpstr>system-ui</vt:lpstr>
      <vt:lpstr>Times New Roman</vt:lpstr>
      <vt:lpstr>Thème Office</vt:lpstr>
      <vt:lpstr>Présentation PowerPoint</vt:lpstr>
      <vt:lpstr>Objectifs de la présentation </vt:lpstr>
      <vt:lpstr>Plan de la séance  </vt:lpstr>
      <vt:lpstr>Contexte épistémique et sociopolitique </vt:lpstr>
      <vt:lpstr>Origines du terme « ubuntu » </vt:lpstr>
      <vt:lpstr>Origines du terme « ubuntu » dans la sagesse africaine </vt:lpstr>
      <vt:lpstr>Origines dans les sociétés traditionnelles </vt:lpstr>
      <vt:lpstr>Les différentes approches de l’ubuntu </vt:lpstr>
      <vt:lpstr>Concept ontologique (ce qui est) et normatif (ce qui devrait être) </vt:lpstr>
      <vt:lpstr>Ubuntu, un devoir-être</vt:lpstr>
      <vt:lpstr>Débat : la communauté prime-t-elle sur l’individu? </vt:lpstr>
      <vt:lpstr>« Communautarisme radical » (John Mbiti, Ifeanyi Menkiti, Julius Nyerere, etc.)</vt:lpstr>
      <vt:lpstr>« Communautarisme radical » (suite)</vt:lpstr>
      <vt:lpstr>« Communautarisme modéré » (Gyekye). </vt:lpstr>
      <vt:lpstr>Applications de l’ubuntu</vt:lpstr>
      <vt:lpstr>Éthique des droits et tension entre devoirs et droits</vt:lpstr>
      <vt:lpstr>Rôle de la communauté </vt:lpstr>
      <vt:lpstr>La communauté a-t-elle uniquement une valeur instrumentale?  </vt:lpstr>
      <vt:lpstr>Ubuntu et justice restaurative</vt:lpstr>
      <vt:lpstr>Étude de cas :  Afrique du Sud </vt:lpstr>
      <vt:lpstr>Dilemmes justice restaurative </vt:lpstr>
      <vt:lpstr>Solutions aux dilemmes  </vt:lpstr>
      <vt:lpstr>Les critiques</vt:lpstr>
      <vt:lpstr>Critique 1 : relativisme moral</vt:lpstr>
      <vt:lpstr>Cette critique dans les mots d’Anthony Oyowe </vt:lpstr>
      <vt:lpstr>Réponse à cette critique pertinente</vt:lpstr>
      <vt:lpstr>Ubuntu et mise en œuvre politique : socialisme africain</vt:lpstr>
      <vt:lpstr>Critique 2 : limites du modèle ujamaa</vt:lpstr>
      <vt:lpstr>Conclusion : ubuntu et perspectives interculturelles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Benoît D'Amours</dc:creator>
  <cp:lastModifiedBy>Benoît D'Amours</cp:lastModifiedBy>
  <cp:revision>16</cp:revision>
  <dcterms:created xsi:type="dcterms:W3CDTF">2025-02-22T13:50:46Z</dcterms:created>
  <dcterms:modified xsi:type="dcterms:W3CDTF">2025-04-28T23:36:01Z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0x0101008129D190A4A0DA44BC8F32B9AA7A24A3</vt:lpwstr>
  </property>
  <property fmtid="{D5CDD505-2E9C-101B-9397-08002B2CF9AE}" pid="3" name="MediaServiceImageTags">
    <vt:lpwstr/>
  </property>
</Properties>
</file>